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Z8K1v2mv7RUON5ddfmnrsfGnE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de94bc15a_0_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20de94bc15a_0_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de94bc15a_0_5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20de94bc15a_0_5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16ae3e6a5_0_3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2e16ae3e6a5_0_3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16ae3e6a5_0_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2e16ae3e6a5_0_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16ae3e6a5_0_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2e16ae3e6a5_0_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db06271c7_0_5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20db06271c7_0_5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16ae3e6a5_0_5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2e16ae3e6a5_0_5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16ae3e6a5_0_6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2e16ae3e6a5_0_6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16ae3e6a5_0_6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2e16ae3e6a5_0_6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16ae3e6a5_0_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2e16ae3e6a5_0_2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0de94bc15a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20de94bc15a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0de94bc15a_0_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20de94bc15a_0_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0de94bc15a_0_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20de94bc15a_0_1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de94bc15a_0_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20de94bc15a_0_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de94bc15a_0_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20de94bc15a_0_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0de94bc15a_0_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20de94bc15a_0_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59873808c_0_7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1f59873808c_0_7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16ae3e6a5_0_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2e16ae3e6a5_0_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16ae3e6a5_0_4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e16ae3e6a5_0_4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16ae3e6a5_0_7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2e16ae3e6a5_0_7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16ae3e6a5_0_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2e16ae3e6a5_0_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abd74abb4_0_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g2babd74abb4_0_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de94bc15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20de94bc15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de94bc15a_0_4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20de94bc15a_0_4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reyestr.court.gov.ua/Review/115859340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reyestr.court.gov.ua/Review/115859568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reyestr.court.gov.ua/Review/116919881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reyestr.court.gov.ua/Review/116919881" TargetMode="External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reyestr.court.gov.ua/Review/114904591" TargetMode="External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reyestr.court.gov.ua/Review/103371732" TargetMode="External"/><Relationship Id="rId4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reyestr.court.gov.ua/Review/79846507" TargetMode="External"/><Relationship Id="rId4" Type="http://schemas.openxmlformats.org/officeDocument/2006/relationships/hyperlink" Target="https://reyestr.court.gov.ua/Review/102561476" TargetMode="External"/><Relationship Id="rId5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reyestr.court.gov.ua/Review/102561476" TargetMode="External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reyestr.court.gov.ua/Review/117946506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reyestr.court.gov.ua/Review/114685581" TargetMode="External"/><Relationship Id="rId4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reyestr.court.gov.ua/Review/114685581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reyestr.court.gov.ua/Review/115546331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reyestr.court.gov.ua/Review/115619792" TargetMode="External"/><Relationship Id="rId4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search.ligazakon.ua/l_doc2.nsf/link1/an_202/ed_2019_09_03/pravo1/Z960254K.html?pravo=1#202" TargetMode="External"/><Relationship Id="rId4" Type="http://schemas.openxmlformats.org/officeDocument/2006/relationships/hyperlink" Target="https://reyestr.court.gov.ua/Review/117718210" TargetMode="External"/><Relationship Id="rId5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reyestr.court.gov.ua/Review/117718210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eyestr.court.gov.ua/Review/92136978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eyestr.court.gov.ua/Review/113967280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eyestr.court.gov.ua/Review/10222106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reyestr.court.gov.ua/Review/115898872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reyestr.court.gov.ua/Review/115898872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reyestr.court.gov.ua/Review/113926921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reyestr.court.gov.ua/Review/117946506" TargetMode="External"/><Relationship Id="rId4" Type="http://schemas.openxmlformats.org/officeDocument/2006/relationships/hyperlink" Target="https://reyestr.court.gov.ua/Review/113967280" TargetMode="External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idx="4294967295" type="title"/>
          </p:nvPr>
        </p:nvSpPr>
        <p:spPr>
          <a:xfrm>
            <a:off x="720000" y="554175"/>
            <a:ext cx="10937400" cy="622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0" i="0" lang="ru-RU" sz="1800" u="none" cap="none" strike="noStrike"/>
            </a:br>
            <a:br>
              <a:rPr b="0" i="0" lang="ru-RU" sz="1800" u="none" cap="none" strike="noStrike"/>
            </a:br>
            <a:br>
              <a:rPr b="0" i="0" lang="ru-RU" sz="1800" u="none" cap="none" strike="noStrike"/>
            </a:br>
            <a:br>
              <a:rPr b="0" i="0" lang="ru-RU" sz="1800" u="none" cap="none" strike="noStrike"/>
            </a:br>
            <a:endParaRPr b="0" i="0" sz="1800" u="none" cap="none" strike="noStrike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42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32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Комітет НААУ з питань сімейного права</a:t>
            </a:r>
            <a:endParaRPr b="1" sz="32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32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4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Сімейні спори: </a:t>
            </a:r>
            <a:endParaRPr b="1" sz="44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4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захистити найкращі інтереси дитини сьогодні і на майбутнє?</a:t>
            </a:r>
            <a:endParaRPr b="1" sz="44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44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44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2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>
                <a:solidFill>
                  <a:srgbClr val="2727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Лариса ГРЕТЧЕНКО</a:t>
            </a:r>
            <a:endParaRPr b="1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>
                <a:solidFill>
                  <a:srgbClr val="2727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Світлана САВИЦЬКА</a:t>
            </a:r>
            <a:endParaRPr b="1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>
                <a:solidFill>
                  <a:srgbClr val="27278B"/>
                </a:solidFill>
              </a:rPr>
              <a:t>31 травня 2024 р.</a:t>
            </a:r>
            <a:endParaRPr b="1">
              <a:solidFill>
                <a:srgbClr val="27278B"/>
              </a:solidFill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50" y="3566900"/>
            <a:ext cx="4861775" cy="32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de94bc15a_0_51"/>
          <p:cNvSpPr txBox="1"/>
          <p:nvPr>
            <p:ph idx="4294967295" type="title"/>
          </p:nvPr>
        </p:nvSpPr>
        <p:spPr>
          <a:xfrm>
            <a:off x="3234900" y="992100"/>
            <a:ext cx="8599200" cy="57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Передбачена частинами четвертою та п`ятою статті 19 СК обов`язковість висновку органу опіки та піклування у відповідних категоріях цивільних справ не може абсолютизуватися. У разі, якщо з тих чи інших причин такий висновок отримати не можна, суд має вирішити спір за наявними у справі доказами. Якщо з тих чи інших причин орган опіки та піклування відмовиться надати свій висновок у справі, де за приписами частин четвертої та п`ятої статті 19 СК надання ним такого висновку є обов`язковим, ця обставина не означає неможливості розгляду та вирішення спору. Протилежний підхід є рівнозначним відмові у доступу до правосуддя і означав би порушення положень статті 6 Конвенції про захист прав людини і основоположних свобод.</a:t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Зазначений підхід має загальний характер і є цілком справедливим для випадків, коли не було отримано письмового висновку органу опіки та піклування при розгляді справ, де участь органу опіки та піклування є обов`язковою</a:t>
            </a: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з огляду на неможливість надати такий висновок, зокрема, у зв`язку із перебуванням дитини за межами країни, перебуванням дитини на непідконтрольній території, неможливості встановити місце фактичного перебування дитини з одним із батьків тощо.</a:t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ОП КЦС ВС від 11.12.2023 р. у справі №523/19706/19 </a:t>
            </a:r>
            <a:r>
              <a:rPr lang="ru-RU" sz="13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1350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https://reyestr.court.gov.ua/Review/115859340</a:t>
            </a:r>
            <a:r>
              <a:rPr lang="ru-RU" sz="13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20de94bc15a_0_51"/>
          <p:cNvSpPr txBox="1"/>
          <p:nvPr>
            <p:ph idx="4294967295" type="title"/>
          </p:nvPr>
        </p:nvSpPr>
        <p:spPr>
          <a:xfrm>
            <a:off x="564650" y="282300"/>
            <a:ext cx="110928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3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(?НЕ) обов”язковість участі у процесі та висновку органу опіки і піклування при вирішенні сімейного спору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g20de94bc15a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0" y="2003750"/>
            <a:ext cx="3072026" cy="24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de94bc15a_0_59"/>
          <p:cNvSpPr txBox="1"/>
          <p:nvPr>
            <p:ph idx="4294967295" type="title"/>
          </p:nvPr>
        </p:nvSpPr>
        <p:spPr>
          <a:xfrm>
            <a:off x="3234900" y="992100"/>
            <a:ext cx="8599200" cy="57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Передбачена частинами четвертою та п`ятою статті 19 СК обов`язковість висновку органу опіки та піклування у відповідних категоріях цивільних справ не може абсолютизуватися. У разі, якщо з тих чи інших причин такий висновок отримати не можна, суд має вирішити спір за наявними у справі доказами.</a:t>
            </a: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Якщо з тих чи інших причин орган опіки та піклування відмовиться надати свій висновок у справі, де за приписами частин четвертої та п`ятої статті 19 СК надання ним такого висновку є обов`язковим, ця обставина не означає неможливості розгляду та вирішення спору. Протилежний підхід є рівнозначним відмові у доступу до правосуддя і означав би порушення положень статті 6 Конвенції про захист прав людини і основоположних свобод.</a:t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Зазначений підхід має загальний характер і є цілком справедливим для випадків, коли не було отримано письмового висновку органу опіки та піклування при розгляді справ, де участь органу опіки та піклування є обов`язковою</a:t>
            </a: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з огляду на неможливість надати такий висновок, зокрема, у зв`язку із перебуванням дитини за межами країни, перебуванням дитини на непідконтрольній території, неможливості встановити місце фактичного перебування дитини з одним із батьків тощо.</a:t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Окрема думка судді КЦС у складі Верховного Суду Крата В. І. від 11.12.2023 р. у справі №523/19706/19 </a:t>
            </a:r>
            <a:r>
              <a:rPr lang="ru-RU" sz="13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1350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https://reyestr.court.gov.ua/Review/115859568</a:t>
            </a:r>
            <a:r>
              <a:rPr lang="ru-RU" sz="13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g20de94bc15a_0_59"/>
          <p:cNvSpPr txBox="1"/>
          <p:nvPr>
            <p:ph idx="4294967295" type="title"/>
          </p:nvPr>
        </p:nvSpPr>
        <p:spPr>
          <a:xfrm>
            <a:off x="564650" y="282300"/>
            <a:ext cx="110928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3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(?НЕ) обов”язковість участі у процесі та висновку органу опіки і піклування при вирішенні сімейного спору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g20de94bc15a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0" y="2003750"/>
            <a:ext cx="3072026" cy="24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16ae3e6a5_0_30"/>
          <p:cNvSpPr txBox="1"/>
          <p:nvPr>
            <p:ph idx="4294967295" type="title"/>
          </p:nvPr>
        </p:nvSpPr>
        <p:spPr>
          <a:xfrm>
            <a:off x="3834825" y="883925"/>
            <a:ext cx="8028300" cy="579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Використання спільної фізичної опіки у цій справі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спрямоване на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повернення матері в життя і виховання дітей, які потребують як материнського, так і батьківського виховання, що разом формують основу становлення дітей як повноцінних членів суспільства.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Суд також узяв до уваги необхідність 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забезпечення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спільного проживання братів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з огляду на їхній емоційний зв’язок, взаємопідтримку та бажання проживати разом,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що відповідає принципу якнайкращого забезпечення інтересів дітей.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ВС КЦС від 16.02.2024 р. у справі № 465/6496/19 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6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https://reyestr.court.gov.ua/Review/116919881</a:t>
            </a:r>
            <a:r>
              <a:rPr b="1" lang="ru-RU" sz="16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/>
          </a:p>
        </p:txBody>
      </p:sp>
      <p:sp>
        <p:nvSpPr>
          <p:cNvPr id="137" name="Google Shape;137;g2e16ae3e6a5_0_30"/>
          <p:cNvSpPr txBox="1"/>
          <p:nvPr>
            <p:ph idx="4294967295" type="title"/>
          </p:nvPr>
        </p:nvSpPr>
        <p:spPr>
          <a:xfrm>
            <a:off x="1180775" y="222175"/>
            <a:ext cx="10682400" cy="7203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7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Спільна опіка батьків </a:t>
            </a:r>
            <a:r>
              <a:rPr b="1" lang="ru-RU" sz="26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спорі щодо місця проживання дітей </a:t>
            </a:r>
            <a:endParaRPr b="1" sz="27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g2e16ae3e6a5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4025"/>
            <a:ext cx="4189251" cy="389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16ae3e6a5_0_36"/>
          <p:cNvSpPr txBox="1"/>
          <p:nvPr>
            <p:ph idx="4294967295" type="title"/>
          </p:nvPr>
        </p:nvSpPr>
        <p:spPr>
          <a:xfrm>
            <a:off x="705800" y="883925"/>
            <a:ext cx="11157300" cy="36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Оскільки діти тривалий час проживають із батьком, вони мають відповідні соціальні контакти за місцем проживання батька, виявляють більшу прихильність до нього. 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Однак вочевидь діти потребують і материнської турботи та любові, що має позитивно впливати на їхній розвиток. 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Діти, позбавлені любові, можуть перетворитися на дорослих, сповнених ненависті.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Як зазначав професор Гарвардського університету, фахівець із чоловічої психології Віліам Поллак, за відсутності зв’язків із батьками (зокрема матір’ю) маленькі хлопчики, як правило, страждають мовчки, і замість сліз вони згодом можуть «заплакати кулями».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ВС КЦС від 16.02.2024 р. у справі № 465/6496/19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6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https://reyestr.court.gov.ua/Review/116919881</a:t>
            </a:r>
            <a:r>
              <a:rPr b="1" lang="ru-RU" sz="16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e16ae3e6a5_0_36"/>
          <p:cNvSpPr txBox="1"/>
          <p:nvPr>
            <p:ph idx="4294967295" type="title"/>
          </p:nvPr>
        </p:nvSpPr>
        <p:spPr>
          <a:xfrm>
            <a:off x="1180775" y="222175"/>
            <a:ext cx="10682400" cy="7203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7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Спільна опіка батьків </a:t>
            </a:r>
            <a:r>
              <a:rPr b="1" lang="ru-RU" sz="26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спорі щодо місця проживання дітей </a:t>
            </a:r>
            <a:endParaRPr b="1" sz="27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g2e16ae3e6a5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137" y="4493600"/>
            <a:ext cx="4197726" cy="236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16ae3e6a5_0_15"/>
          <p:cNvSpPr txBox="1"/>
          <p:nvPr>
            <p:ph idx="4294967295" type="title"/>
          </p:nvPr>
        </p:nvSpPr>
        <p:spPr>
          <a:xfrm>
            <a:off x="4187725" y="1059900"/>
            <a:ext cx="7660500" cy="579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 sz="21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ВС КЦС від 11.06.2021 у справі №758/9706/18 за позовом про </a:t>
            </a:r>
            <a:r>
              <a:rPr b="1" lang="ru-RU" sz="21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позбавлення батьківських прав відповідача, який проживає на тимчасово непідконтрольній території України</a:t>
            </a:r>
            <a:r>
              <a:rPr lang="ru-RU" sz="21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https://reyestr.court.gov.ua/Review/97598466  </a:t>
            </a:r>
            <a:endParaRPr sz="21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 sz="21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ВС КЦС від 26.04.2022 р. у справі №520/8264/19 можливість </a:t>
            </a:r>
            <a:r>
              <a:rPr b="1" lang="ru-RU" sz="21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позбавлення батьківських прав особи, яка свідомо змінює країну проживання, не приймає участі у вихованні дітей та у виконанні батьківських обов'язків щодо дитини. </a:t>
            </a:r>
            <a:r>
              <a:rPr lang="ru-RU" sz="21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https://reyestr.court.gov.ua/Review/104178273  </a:t>
            </a:r>
            <a:endParaRPr sz="21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 sz="1300">
              <a:solidFill>
                <a:srgbClr val="27278B"/>
              </a:solidFill>
              <a:highlight>
                <a:srgbClr val="FFFFFF"/>
              </a:highlight>
            </a:endParaRPr>
          </a:p>
        </p:txBody>
      </p:sp>
      <p:sp>
        <p:nvSpPr>
          <p:cNvPr id="151" name="Google Shape;151;g2e16ae3e6a5_0_15"/>
          <p:cNvSpPr txBox="1"/>
          <p:nvPr>
            <p:ph idx="4294967295" type="title"/>
          </p:nvPr>
        </p:nvSpPr>
        <p:spPr>
          <a:xfrm>
            <a:off x="1310650" y="176124"/>
            <a:ext cx="10020000" cy="742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5"/>
              <a:buNone/>
            </a:pPr>
            <a:r>
              <a:rPr b="1" lang="ru-RU" sz="33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Справи про позбавлення батьківських прав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2e16ae3e6a5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5" y="2024600"/>
            <a:ext cx="3881901" cy="29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db06271c7_0_58"/>
          <p:cNvSpPr txBox="1"/>
          <p:nvPr>
            <p:ph idx="4294967295" type="title"/>
          </p:nvPr>
        </p:nvSpPr>
        <p:spPr>
          <a:xfrm>
            <a:off x="4023050" y="1062825"/>
            <a:ext cx="7752000" cy="56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6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6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 ВС застосовує системний аналіз норм матеріального права, що регулюють спірні правовідносини, та враховує, що позбавлення батьківських прав як крайній захід впливу на осіб, які не виконують батьківських обов`язків, допускається лише тоді, коли змінити поведінку батьків у кращий бік неможливо, і лише при наявності вини у діях батьків.</a:t>
            </a:r>
            <a:endParaRPr b="1" sz="16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Особливістю справи, що переглядається, є те, що </a:t>
            </a:r>
            <a:r>
              <a:rPr lang="ru-RU" sz="1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ОСОБА_1 до позовної заяви про позбавлення батьківських прав, долучив </a:t>
            </a:r>
            <a:r>
              <a:rPr b="1" lang="ru-RU" sz="1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заяву ОСОБА_2 , посвідчену приватним нотаріусом, за змістом якої вона  відмовляється від батьківських прав на дитину</a:t>
            </a:r>
            <a:r>
              <a:rPr lang="ru-RU" sz="1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ОСОБА_3, просила ухвалити будь-які рішення стосовно дитини без її згоди та участі, оскільки планує виїхати за кордон без дитини, та просила постановити рішення про виключення відомостей про неї як матері дитини з актового запису про її народження. Також ОСОБА_2 зазначила, що вихованням та утриманням дитини займається її батько ОСОБА_1 , вона не брала та не бере будь-якої участі у цьому. Просила справу про позбавлення її батьківських прав розглядати без її участі.</a:t>
            </a:r>
            <a:endParaRPr sz="1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RU" sz="1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акож ОСОБА_2 безпосередньо до суду першої інстанції подала заяву, у якій зазначила, що з позовом про позбавлення її батьківських прав згодна, просила розглядати справу за її відсутності та до суду більше не викликати.</a:t>
            </a:r>
            <a:endParaRPr sz="1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5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b="1" sz="1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5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Відтак, суд першої інстанції правильно відмовив у прийнятті визнання відповідачкою позову, оскільки</a:t>
            </a:r>
            <a:r>
              <a:rPr b="1" lang="ru-RU" sz="15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 цій категорії справ визнання позову суперечить закону, а саме частині третій статті 155 СК України, та порушує інтереси дитини.</a:t>
            </a:r>
            <a:endParaRPr b="1" sz="1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6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6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Верховний Суд наголошує, що саме лише подання заяви про визнання позову у справі про позбавлення батьківських прав не може бути підставою для звільнення позивача від обов`язку надання інших доказів на підтвердження існування обставин, передбачених частиною першою статті 164 СК України для позбавлення батьківських прав.</a:t>
            </a:r>
            <a:endParaRPr b="1" sz="1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3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3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КЦС ВС від 10.11.2023 у справі № 401/1944/22 </a:t>
            </a:r>
            <a:r>
              <a:rPr lang="ru-RU" sz="13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https://reyestr.court.gov.ua/Review/114904591</a:t>
            </a:r>
            <a:r>
              <a:rPr lang="ru-RU" sz="13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00" u="none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0db06271c7_0_58"/>
          <p:cNvSpPr txBox="1"/>
          <p:nvPr>
            <p:ph idx="4294967295" type="title"/>
          </p:nvPr>
        </p:nvSpPr>
        <p:spPr>
          <a:xfrm>
            <a:off x="1374600" y="282299"/>
            <a:ext cx="97341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19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6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Заява про визнання позову у справі про позбавлення батьківських прав суперечить закону та порушує права дитини</a:t>
            </a:r>
            <a:endParaRPr b="1" sz="26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g20db06271c7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25" y="1271275"/>
            <a:ext cx="3624100" cy="47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16ae3e6a5_0_56"/>
          <p:cNvSpPr txBox="1"/>
          <p:nvPr>
            <p:ph idx="4294967295" type="title"/>
          </p:nvPr>
        </p:nvSpPr>
        <p:spPr>
          <a:xfrm>
            <a:off x="3587800" y="1062825"/>
            <a:ext cx="7709100" cy="56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Сім`я є цінною для розвитку дитини, і коли вона руйнується, батьки, які почали проживати окремо, мають віднайти способи захистити дитину і забезпечити те, що їй потрібно, щоб дитина зростала у благополучній атмосфері, повноцінно розвивалася та не зазнавала негативного впливу.</a:t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1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ВС/КЦС від 14.02.2022 р. у справі № 761/25544/19</a:t>
            </a:r>
            <a:endParaRPr b="1" sz="21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5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https://reyestr.court.gov.ua/Review/103371732</a:t>
            </a:r>
            <a:r>
              <a:rPr b="1" lang="ru-RU" sz="15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2e16ae3e6a5_0_56"/>
          <p:cNvSpPr txBox="1"/>
          <p:nvPr>
            <p:ph idx="4294967295" type="title"/>
          </p:nvPr>
        </p:nvSpPr>
        <p:spPr>
          <a:xfrm>
            <a:off x="1374600" y="282299"/>
            <a:ext cx="97341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6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Діти потребують уваги, підтримки і любові обох батьків.</a:t>
            </a:r>
            <a:endParaRPr b="1" sz="26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b="1" sz="26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g2e16ae3e6a5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25" y="2101700"/>
            <a:ext cx="3296475" cy="35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16ae3e6a5_0_62"/>
          <p:cNvSpPr txBox="1"/>
          <p:nvPr>
            <p:ph idx="4294967295" type="title"/>
          </p:nvPr>
        </p:nvSpPr>
        <p:spPr>
          <a:xfrm>
            <a:off x="3587800" y="1062825"/>
            <a:ext cx="7709100" cy="56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Поведінка батьків, їх авторитет відіграє суттєву роль у вихованні дитини, адже дитина не має самостійного досвіду соціальної поведінки, а тому успадковує досвід і поведінку авторитетних для неї батьків </a:t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ВС/КЦС від 14.02.2019 р. у справі № 377/128/18 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4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https://reyestr.court.gov.ua/Review/79846507</a:t>
            </a:r>
            <a:r>
              <a:rPr b="1" lang="ru-RU" sz="1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ВС/КЦС від 12.01.2022 р. у справі № 663/724/19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3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https://reyestr.court.gov.ua/Review/102561476</a:t>
            </a:r>
            <a:r>
              <a:rPr b="1" lang="ru-RU" sz="13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3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g2e16ae3e6a5_0_62"/>
          <p:cNvSpPr txBox="1"/>
          <p:nvPr>
            <p:ph idx="4294967295" type="title"/>
          </p:nvPr>
        </p:nvSpPr>
        <p:spPr>
          <a:xfrm>
            <a:off x="1374600" y="282299"/>
            <a:ext cx="97341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6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Найкращі інтереси дитини </a:t>
            </a:r>
            <a:endParaRPr b="1" sz="26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6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предметом основного піклування батьків</a:t>
            </a:r>
            <a:endParaRPr b="1" sz="26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g2e16ae3e6a5_0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925" y="2101700"/>
            <a:ext cx="3296475" cy="35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16ae3e6a5_0_69"/>
          <p:cNvSpPr txBox="1"/>
          <p:nvPr>
            <p:ph idx="4294967295" type="title"/>
          </p:nvPr>
        </p:nvSpPr>
        <p:spPr>
          <a:xfrm>
            <a:off x="4295400" y="1062825"/>
            <a:ext cx="7001400" cy="56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Створювані одним із батьків для іншого протягом тривалого часу перешкоди у вихованні дитини та спілкуванні з нею мають наслідком руйнування зв’язків із сім’єю, до якої належить як батько, так і мати дитини, а отже в такому разі поведінка того із батьків, хто створює перешкоди, суперечить сімейним цінностям та не відповідає найкращому забезпеченню інтересів дитини. 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ВС/КЦС від 12.01.2022 р. у справі № 663/724/19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7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https://reyestr.court.gov.ua/Review/102561476</a:t>
            </a:r>
            <a:r>
              <a:rPr b="1" lang="ru-RU" sz="17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7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g2e16ae3e6a5_0_69"/>
          <p:cNvSpPr txBox="1"/>
          <p:nvPr>
            <p:ph idx="4294967295" type="title"/>
          </p:nvPr>
        </p:nvSpPr>
        <p:spPr>
          <a:xfrm>
            <a:off x="1374600" y="282299"/>
            <a:ext cx="97341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6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Поведінка батьків та ризики сприяння відчуженню дітей від другого з батьків</a:t>
            </a:r>
            <a:endParaRPr b="1" sz="26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g2e16ae3e6a5_0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875" y="1883425"/>
            <a:ext cx="3699750" cy="36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16ae3e6a5_0_25"/>
          <p:cNvSpPr txBox="1"/>
          <p:nvPr>
            <p:ph idx="4294967295" type="title"/>
          </p:nvPr>
        </p:nvSpPr>
        <p:spPr>
          <a:xfrm>
            <a:off x="3599575" y="1059900"/>
            <a:ext cx="8340000" cy="579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…Водночас з листопада 2019 року і на час розгляду справи в суді апеляційної інстанції </a:t>
            </a:r>
            <a:r>
              <a:rPr b="1"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батько НЕ  виконував рішення суду, мати вчиняла всі заходи, щоб бачитись з дітьми.</a:t>
            </a:r>
            <a:endParaRPr b="1" sz="17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1"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уди також взяли до уваги факт неодноразового звернення позивачки до органів</a:t>
            </a:r>
            <a:r>
              <a:rPr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поліції, прокуратури, місцевого самоврядування, місцевих органів виконавчої влади, служби у справах дітей, Уповноваженого Верховної Ради України з прав людини, Уповноваженого Президента України з прав людини та з прав дитини </a:t>
            </a:r>
            <a:r>
              <a:rPr b="1"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із заявами про неповернення батьком дітей матері та створення батьком перешкод матері  у зустрічах з дітьми, що вказує про конфлікті відносини між батьками, та вчинення відповідачем перешкод у спілкуванні позивачки з дітьми.</a:t>
            </a:r>
            <a:endParaRPr b="1" sz="17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Суди врахували, що </a:t>
            </a:r>
            <a:r>
              <a:rPr b="1"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батько, хоча й належним чином займався вихованням та утриманням дітей, однак, перешкоджаючи ОСОБА_1 у спілкуванні з дочками, позбавив дітей як належної опіки і виховання з боку матері, так і порушив їхнє право на прямі контакти, що суперечить найкращим інтересам дітей. </a:t>
            </a:r>
            <a:endParaRPr b="1" sz="17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 КЦС ВС від 13.03.2024 р. у справі № 753/17344/19 </a:t>
            </a:r>
            <a:r>
              <a:rPr b="1" lang="ru-RU" sz="1450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https://reyestr.court.gov.ua/Review/117946506</a:t>
            </a:r>
            <a:r>
              <a:rPr b="1" lang="ru-RU" sz="14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1300">
              <a:solidFill>
                <a:srgbClr val="27278B"/>
              </a:solidFill>
              <a:highlight>
                <a:srgbClr val="FFFFFF"/>
              </a:highlight>
            </a:endParaRPr>
          </a:p>
        </p:txBody>
      </p:sp>
      <p:sp>
        <p:nvSpPr>
          <p:cNvPr id="186" name="Google Shape;186;g2e16ae3e6a5_0_25"/>
          <p:cNvSpPr txBox="1"/>
          <p:nvPr>
            <p:ph idx="4294967295" type="title"/>
          </p:nvPr>
        </p:nvSpPr>
        <p:spPr>
          <a:xfrm>
            <a:off x="1151150" y="283699"/>
            <a:ext cx="97341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6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Аспект </a:t>
            </a:r>
            <a:r>
              <a:rPr b="1" lang="ru-RU" sz="26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сприяння поведінки батька відчуженню дітей від матері</a:t>
            </a:r>
            <a:endParaRPr b="1" sz="26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g2e16ae3e6a5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60000"/>
            <a:ext cx="3575376" cy="27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4294967295" type="title"/>
          </p:nvPr>
        </p:nvSpPr>
        <p:spPr>
          <a:xfrm>
            <a:off x="4199500" y="1182100"/>
            <a:ext cx="7721400" cy="56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>
                <a:solidFill>
                  <a:srgbClr val="2727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Дитина - суб'єкт права і найбільш вразлива сторона в сімейному конфлікті. </a:t>
            </a:r>
            <a:endParaRPr sz="2400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>
                <a:solidFill>
                  <a:srgbClr val="2727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Які обставини, спричинені воєнним станом, враховуються у справах про  визначення місця проживання дитини та участі батьків у вихованні дитини?</a:t>
            </a:r>
            <a:endParaRPr sz="2400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>
                <a:solidFill>
                  <a:srgbClr val="2727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Чи відповідає закону та інтересам дитини заява про визнання позову у справі про позбавлення батьківських прав?</a:t>
            </a:r>
            <a:endParaRPr sz="2400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>
                <a:solidFill>
                  <a:srgbClr val="2727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В чому проявляються аспекти сприяння поведінки одного з батьків відчуженню дітей від другого з батьків?</a:t>
            </a:r>
            <a:endParaRPr sz="2400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>
                <a:solidFill>
                  <a:srgbClr val="2727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Відстрочка від мобілізації за сімейними обставинами: чи не стануть діти “заручниками” інтересів дорослих?</a:t>
            </a:r>
            <a:endParaRPr sz="2400">
              <a:solidFill>
                <a:srgbClr val="2727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>
            <p:ph idx="4294967295" type="title"/>
          </p:nvPr>
        </p:nvSpPr>
        <p:spPr>
          <a:xfrm>
            <a:off x="1138680" y="365335"/>
            <a:ext cx="10724400" cy="11517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27"/>
              </a:srgbClr>
            </a:outerShdw>
          </a:effectLst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35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Питання до обговорення</a:t>
            </a:r>
            <a:r>
              <a:rPr b="1" i="0" lang="ru-RU" sz="3500" u="none" cap="none" strike="noStrike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200" y="1271725"/>
            <a:ext cx="3754700" cy="45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de94bc15a_0_6"/>
          <p:cNvSpPr txBox="1"/>
          <p:nvPr>
            <p:ph idx="4294967295" type="title"/>
          </p:nvPr>
        </p:nvSpPr>
        <p:spPr>
          <a:xfrm>
            <a:off x="4175975" y="918850"/>
            <a:ext cx="7046100" cy="57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Заявник стверджував, що він є батьком, який самостійно виховує дитину. 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Встановлення факту самостійного виховання дитини потрібно йому для: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оформлення документів, необхідних для отримання соціальної допомоги як батьку, що самостійно виховує дитину, 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реєстрації місця проживання дитини, 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вирішення інших питань щодо проживання та перебування дитини, 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отримання відстрочки від мобілізації.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200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Ухвала Великої Палати Верховного Суду від 26.10.2023 р. у справі № 201/5972/22</a:t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5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https://reyestr.court.gov.ua/Review/114685581</a:t>
            </a:r>
            <a:r>
              <a:rPr lang="ru-RU" sz="15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0de94bc15a_0_6"/>
          <p:cNvSpPr txBox="1"/>
          <p:nvPr>
            <p:ph idx="4294967295" type="title"/>
          </p:nvPr>
        </p:nvSpPr>
        <p:spPr>
          <a:xfrm>
            <a:off x="787175" y="293750"/>
            <a:ext cx="10197000" cy="10722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30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Прийнято до розгляду ВП ВС:  встановлення факту самостійного виховання дитини</a:t>
            </a:r>
            <a:endParaRPr b="1" sz="30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Google Shape;194;g20de94bc15a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650" y="1446475"/>
            <a:ext cx="3469225" cy="46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de94bc15a_0_11"/>
          <p:cNvSpPr txBox="1"/>
          <p:nvPr>
            <p:ph idx="4294967295" type="title"/>
          </p:nvPr>
        </p:nvSpPr>
        <p:spPr>
          <a:xfrm>
            <a:off x="1109200" y="836200"/>
            <a:ext cx="10507500" cy="59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1800"/>
              <a:buFont typeface="Times New Roman"/>
              <a:buChar char="●"/>
            </a:pP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ВС/КЦС зазначав, що </a:t>
            </a: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правова проблема постає під час дії правового режиму воєнного стану у значній кількості поданих заяв, позовів на території України про встановлення факту самостійного виховання дитини (інших фактів, які пов`язані з реалізацією права на відстрочку від призову на військову службу під час мобілізації) </a:t>
            </a: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оскарження рішень, дій, бездіяльності суб`єктів владних повноважень, що перебували та перебувають на розгляді в судах та рішення у яких можуть бути винесені найближчим часом.</a:t>
            </a:r>
            <a:endParaRPr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1800"/>
              <a:buFont typeface="Times New Roman"/>
              <a:buChar char="●"/>
            </a:pP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Ураховуючи, що між ОСОБА_1 та ІНФОРМАЦІЯ_1 (який заявник указав зацікавленою особою) </a:t>
            </a: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може виникнути спір, пов`язаний з доведенням наявності підстав для відстрочки від призову на військову службу під час мобілізації</a:t>
            </a: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(про що заявник вказав у заяві) </a:t>
            </a: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 не пов`язаний з виникненням чи реалізацією цивільних прав та обов`язків заявника</a:t>
            </a: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їх виникненням, існуванням та припиненням, за предметом та можливими правовими наслідками цей спір може стосуватися лише сфери публічно-правових відносин, тому, на думку колегії суддів КЦС/ВС, такий спір не підлягає вирішенню в порядку цивільного судочинства.</a:t>
            </a:r>
            <a:endParaRPr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1400"/>
              <a:buFont typeface="Times New Roman"/>
              <a:buChar char="●"/>
            </a:pP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Розгляд справ окремого провадження має свої особливості, які не властиві та не притаманні адміністративному судочинству.</a:t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1400"/>
              <a:buFont typeface="Times New Roman"/>
              <a:buChar char="●"/>
            </a:pP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Перелік юридичних фактів, що підлягають встановленню в судовому порядку, зазначений у статті 315 ЦПК України, не є вичерпним, а судова практика щодо розгляду порушеного заявником питання в окремому провадженні </a:t>
            </a:r>
            <a:r>
              <a:rPr b="1" lang="ru-RU" u="sng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 урахуванням мети встановлення відповідного факту та наявності або ж відсутності спору</a:t>
            </a:r>
            <a:r>
              <a:rPr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Верховним Судом ще не сформована, що свідчить про необхідність вирішення Великою Палатою Верховного Суду цих актуальних між`юрисдикційних питань.</a:t>
            </a:r>
            <a:endParaRPr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70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Ухвала ВП ВС від 26.10.2023 р. у справі № 201/5972/22</a:t>
            </a:r>
            <a:r>
              <a:rPr b="1" lang="ru-RU" sz="17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https://reyestr.court.gov.ua/Review/114685581</a:t>
            </a:r>
            <a:r>
              <a:rPr lang="ru-RU" sz="1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0de94bc15a_0_11"/>
          <p:cNvSpPr txBox="1"/>
          <p:nvPr>
            <p:ph idx="4294967295" type="title"/>
          </p:nvPr>
        </p:nvSpPr>
        <p:spPr>
          <a:xfrm>
            <a:off x="787175" y="293750"/>
            <a:ext cx="11076000" cy="4710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30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чому постає правова проблема ?</a:t>
            </a:r>
            <a:endParaRPr b="1" sz="30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de94bc15a_0_16"/>
          <p:cNvSpPr txBox="1"/>
          <p:nvPr>
            <p:ph idx="4294967295" type="title"/>
          </p:nvPr>
        </p:nvSpPr>
        <p:spPr>
          <a:xfrm>
            <a:off x="1395450" y="1371600"/>
            <a:ext cx="10221300" cy="54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…Із ухвалою від 26.10.2023 року про прийняття та призначення цієї справи до розгляду у Великій Палаті Верховного Суду не погоджуємося. Вважаємо її помилковою….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Судова практика щодо застосування інституту окремого провадження у цивільному судочинстві є усталеною. </a:t>
            </a: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наш погляд, ніякої виключної правової проблеми у цій справі немає.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Очевидною є недопустимість використання окремого провадження, зокрема, з метою: 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(а) </a:t>
            </a: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«створення» преюдиційних фактів або нововиявлених обставин для вирішення в адміністративному судочинстві спорів щодо визнання протиправним і скасування рішення про відмову у перетині державного кордону України; 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(б) </a:t>
            </a: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отримання доказу існування підстави для надання відстрочки від призову на військову службу під час мобілізації.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Окрема думка у справі № 201/5972/22</a:t>
            </a: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1700" u="sng">
                <a:solidFill>
                  <a:schemeClr val="hlink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https://reyestr.court.gov.ua/Review/115546331</a:t>
            </a:r>
            <a:r>
              <a:rPr b="1" lang="ru-RU" sz="170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0de94bc15a_0_16"/>
          <p:cNvSpPr txBox="1"/>
          <p:nvPr>
            <p:ph idx="4294967295" type="title"/>
          </p:nvPr>
        </p:nvSpPr>
        <p:spPr>
          <a:xfrm>
            <a:off x="793000" y="126775"/>
            <a:ext cx="11139900" cy="10791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30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ОКРЕМА ДУМКА (розбіжна)</a:t>
            </a:r>
            <a:endParaRPr b="1" sz="30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30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суддів ВП ВС  Гудими Д. А. і Ткачука О. С.</a:t>
            </a:r>
            <a:endParaRPr b="1" sz="30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de94bc15a_0_21"/>
          <p:cNvSpPr txBox="1"/>
          <p:nvPr>
            <p:ph idx="4294967295" type="title"/>
          </p:nvPr>
        </p:nvSpPr>
        <p:spPr>
          <a:xfrm>
            <a:off x="3234900" y="883925"/>
            <a:ext cx="8628300" cy="579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Мета встановлення факту - </a:t>
            </a: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оформлення документів щодо соціальної допомоги на дитину, переміщення його та дитини, а також, зняття з реєстрації та реєстрації місця проживання дитини.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9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думку суду, заявником у заявленій вимозі про встановлення факту не доведено ту обставину, </a:t>
            </a: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що від встановлення факту самостійного виховання неповнолітньої дитини може бути встановлено, припинено чи змінено його особисті чи майнові права, а також, не доведено, що встановлення даного факту має для заявника юридичне значення.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 із вищесказаного слідує, що </a:t>
            </a: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встановлення факту самостійного виховання неповнолітніх дітей можливе в ході вирішення питання про позбавлення одного з батьків батьківських прав та встановлення обставин невиконання одним із батьків батьківських обов`язків.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Рішення Гощанського районного суду Рівненської області від 06.12.2023 №557/1961/23 </a:t>
            </a:r>
            <a:r>
              <a:rPr b="1" lang="ru-RU" sz="2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https://reyestr.court.gov.ua/Review/115619792</a:t>
            </a: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0de94bc15a_0_21"/>
          <p:cNvSpPr txBox="1"/>
          <p:nvPr>
            <p:ph idx="4294967295" type="title"/>
          </p:nvPr>
        </p:nvSpPr>
        <p:spPr>
          <a:xfrm>
            <a:off x="1180775" y="222175"/>
            <a:ext cx="10682400" cy="5424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7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Встановлення факту самостійного виховання дитини</a:t>
            </a:r>
            <a:endParaRPr b="1" sz="27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g20de94bc15a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25" y="1509625"/>
            <a:ext cx="3254575" cy="44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de94bc15a_0_26"/>
          <p:cNvSpPr txBox="1"/>
          <p:nvPr>
            <p:ph idx="4294967295" type="title"/>
          </p:nvPr>
        </p:nvSpPr>
        <p:spPr>
          <a:xfrm>
            <a:off x="3976000" y="1059900"/>
            <a:ext cx="7872300" cy="579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35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Рішення Білгород-Дністровського м\р суду Одеської області від 22.03.2023 р. оскаржила в апеляційному порядку </a:t>
            </a:r>
            <a:r>
              <a:rPr b="1" lang="ru-RU" sz="1950" u="sng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особа, яка не брала участі у розгляді справи в суді першої інстанції, - військова частина НОМЕР_1 .</a:t>
            </a:r>
            <a:endParaRPr b="1" sz="1950" u="sng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Постановою Одеського апеляційного суду від 07.11.2023 р. апеляційну скаргу в/ч задоволено частково. </a:t>
            </a:r>
            <a:r>
              <a:rPr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Рішення від 22.03.2023 року в частині визначення місця проживання дитини та стягнення аліментів скасовано, ухвалено у цій частині нове судове рішення, яким у задоволенні цих позовних вимог відмовлено.</a:t>
            </a:r>
            <a:endParaRPr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Суд апеляційної інстанції вказав на те, що у цій справі </a:t>
            </a:r>
            <a:r>
              <a:rPr b="1" lang="ru-RU" sz="1950">
                <a:solidFill>
                  <a:srgbClr val="99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військовозобов`язаний, який на момент розгляду справи проходить військову службу, використовує приватно-правовий інструментарій для здійснення спроби звільнення від конституційного обов`язку</a:t>
            </a: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передбаченого </a:t>
            </a: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статтею 65 Конституції України</a:t>
            </a: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6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 КЦС ВС від 13.03.2024 р. у справі № 495/2284/23 </a:t>
            </a:r>
            <a:r>
              <a:rPr b="0" i="1" lang="ru-RU" sz="1300" u="none" cap="none" strike="noStrike">
                <a:solidFill>
                  <a:srgbClr val="27278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Джерело:</a:t>
            </a:r>
            <a:r>
              <a:rPr i="1" lang="ru-RU" sz="13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https://reyestr.court.gov.ua/Review/117718210</a:t>
            </a:r>
            <a:r>
              <a:rPr i="1" lang="ru-RU" sz="1300" u="none">
                <a:solidFill>
                  <a:srgbClr val="27278B"/>
                </a:solidFill>
                <a:highlight>
                  <a:srgbClr val="FFFFFF"/>
                </a:highlight>
              </a:rPr>
              <a:t> </a:t>
            </a:r>
            <a:endParaRPr i="1" sz="1300">
              <a:solidFill>
                <a:srgbClr val="27278B"/>
              </a:solidFill>
              <a:highlight>
                <a:srgbClr val="FFFFFF"/>
              </a:highlight>
            </a:endParaRPr>
          </a:p>
        </p:txBody>
      </p:sp>
      <p:sp>
        <p:nvSpPr>
          <p:cNvPr id="219" name="Google Shape;219;g20de94bc15a_0_26"/>
          <p:cNvSpPr txBox="1"/>
          <p:nvPr>
            <p:ph idx="4294967295" type="title"/>
          </p:nvPr>
        </p:nvSpPr>
        <p:spPr>
          <a:xfrm>
            <a:off x="1310650" y="176128"/>
            <a:ext cx="9876300" cy="8250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30"/>
              </a:srgbClr>
            </a:outerShdw>
          </a:effectLst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16"/>
              <a:buNone/>
            </a:pPr>
            <a:r>
              <a:rPr b="1" lang="ru-RU" sz="33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Позов про визначення місця проживання дитини, пред'явлений військовослужбовцем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20de94bc15a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700" y="1812850"/>
            <a:ext cx="3365326" cy="390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de94bc15a_0_31"/>
          <p:cNvSpPr txBox="1"/>
          <p:nvPr>
            <p:ph idx="4294967295" type="title"/>
          </p:nvPr>
        </p:nvSpPr>
        <p:spPr>
          <a:xfrm>
            <a:off x="3481925" y="1059900"/>
            <a:ext cx="8366100" cy="579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93.       </a:t>
            </a:r>
            <a:r>
              <a:rPr lang="ru-RU" sz="20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Зважаючи на наведене, </a:t>
            </a:r>
            <a:r>
              <a:rPr b="1" lang="ru-RU" sz="20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позов про визначення місця проживання малолітньої дитини у цій справі фактично пред`явлений військовослужбовцем, який проходить військову службу за призовом під час мобілізації на особливий період,  з метою штучного створення умов та обставин, які можуть бути підставою для звільнення з військової служби в особливий період на підставі частини четвертої статті 26 Закону України «Про військовий обов`язок і військову службу».</a:t>
            </a:r>
            <a:endParaRPr b="1" sz="20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lang="ru-RU" sz="20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94.        Суд апеляційної інстанції слушно звернув увагу на те, що </a:t>
            </a:r>
            <a:r>
              <a:rPr b="1" lang="ru-RU" sz="20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позивач у цій справі намагається застосувати способи захисту сімейних прав, інтересів дитини, з метою звільнення від виконання військового обов`язку (проходження військової служби). </a:t>
            </a:r>
            <a:endParaRPr b="1" sz="20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 КЦС ВС від 13.03.2024 р. у справі № 495/2284/23 </a:t>
            </a:r>
            <a:r>
              <a:rPr lang="ru-RU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https://reyestr.court.gov.ua/Review/117718210</a:t>
            </a:r>
            <a:r>
              <a:rPr lang="ru-RU" u="none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1300">
              <a:solidFill>
                <a:srgbClr val="27278B"/>
              </a:solidFill>
              <a:highlight>
                <a:srgbClr val="FFFFFF"/>
              </a:highlight>
            </a:endParaRPr>
          </a:p>
        </p:txBody>
      </p:sp>
      <p:sp>
        <p:nvSpPr>
          <p:cNvPr id="226" name="Google Shape;226;g20de94bc15a_0_31"/>
          <p:cNvSpPr txBox="1"/>
          <p:nvPr>
            <p:ph idx="4294967295" type="title"/>
          </p:nvPr>
        </p:nvSpPr>
        <p:spPr>
          <a:xfrm>
            <a:off x="1310650" y="176123"/>
            <a:ext cx="10020000" cy="12921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9020"/>
              </a:srgbClr>
            </a:outerShdw>
          </a:effectLst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16"/>
              <a:buNone/>
            </a:pPr>
            <a:r>
              <a:rPr b="1" lang="ru-RU" sz="33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Висновок суду про спробу застосувати способи захисту сімейних прав з метою звільнення від виконання військового обов`язку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20de94bc15a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5" y="1768399"/>
            <a:ext cx="3403699" cy="40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1f59873808c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9325" y="74188"/>
            <a:ext cx="8362800" cy="670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16ae3e6a5_0_3"/>
          <p:cNvSpPr txBox="1"/>
          <p:nvPr>
            <p:ph idx="4294967295" type="title"/>
          </p:nvPr>
        </p:nvSpPr>
        <p:spPr>
          <a:xfrm>
            <a:off x="4211250" y="1060000"/>
            <a:ext cx="7798800" cy="56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Судовий розгляд сімейних спорів, у яких зачіпаються інтереси дитини, є особливо складним, о</a:t>
            </a:r>
            <a:r>
              <a:rPr lang="ru-RU" sz="2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скільки в його процесі вирішуються не просто спірні питання між батьками та іншими особами,</a:t>
            </a:r>
            <a:r>
              <a:rPr b="1" lang="ru-RU" sz="2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 визначається доля дитини, </a:t>
            </a:r>
            <a:r>
              <a:rPr lang="ru-RU" sz="2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 тому</a:t>
            </a:r>
            <a:r>
              <a:rPr b="1" lang="ru-RU" sz="2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результат судового розгляду повинен бути спрямований на захист найкращих інтересів дитини </a:t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КЦС ВС від 23.09.2020 р. </a:t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4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справі № 484/920/18</a:t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https://reyestr.court.gov.ua/Review/92136978</a:t>
            </a:r>
            <a:r>
              <a:rPr b="1" lang="ru-RU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g2e16ae3e6a5_0_3"/>
          <p:cNvSpPr txBox="1"/>
          <p:nvPr>
            <p:ph idx="4294967295" type="title"/>
          </p:nvPr>
        </p:nvSpPr>
        <p:spPr>
          <a:xfrm>
            <a:off x="1398150" y="399924"/>
            <a:ext cx="97341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3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Дитина - </a:t>
            </a: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найбільш вразлива сторона в ході будь - яких сімейних конфліктів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g2e16ae3e6a5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825" y="1530525"/>
            <a:ext cx="3865748" cy="43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16ae3e6a5_0_49"/>
          <p:cNvSpPr txBox="1"/>
          <p:nvPr>
            <p:ph idx="4294967295" type="title"/>
          </p:nvPr>
        </p:nvSpPr>
        <p:spPr>
          <a:xfrm>
            <a:off x="4211250" y="1060000"/>
            <a:ext cx="7798800" cy="56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Одними з основних прав дитини є:</a:t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1950"/>
              <a:buFont typeface="Times New Roman"/>
              <a:buChar char="●"/>
            </a:pP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право висловлювати свою думку </a:t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24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1950"/>
              <a:buFont typeface="Times New Roman"/>
              <a:buChar char="●"/>
            </a:pP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право на врахування думки щодо питань, які стосуються її життя.</a:t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Правосуддя у справах про піклування про дитину завжди супроводжується гостроемоційними і мінливими стосунками між батьками.</a:t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статочність судового рішення у цій категорії справ є завжди тимчасовою і часто нетривалою.</a:t>
            </a:r>
            <a:r>
              <a:rPr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Правосуддя не в змозі регулювати та встановлювати сталі людські стосунки.</a:t>
            </a:r>
            <a:endParaRPr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Крім того, з урахуванням вікових змін дітей, їх розвитку та потреб </a:t>
            </a:r>
            <a:r>
              <a:rPr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кожний із батьків не позбавлений права піднімати у майбутньому питання щодо зміни місця проживання дитини з урахуванням обставин, що матимуть істотне значення.</a:t>
            </a:r>
            <a:endParaRPr b="1" sz="19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 sz="21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 КЦС ВС від 27.09.2023 р. у справі № 295/15287/21</a:t>
            </a:r>
            <a:r>
              <a:rPr b="1" lang="ru-RU" sz="15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15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https://reyestr.court.gov.ua/Review/113967280</a:t>
            </a:r>
            <a:r>
              <a:rPr b="1" lang="ru-RU" sz="15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g2e16ae3e6a5_0_49"/>
          <p:cNvSpPr txBox="1"/>
          <p:nvPr>
            <p:ph idx="4294967295" type="title"/>
          </p:nvPr>
        </p:nvSpPr>
        <p:spPr>
          <a:xfrm>
            <a:off x="1374600" y="141151"/>
            <a:ext cx="9918300" cy="10836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3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7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Дитина - </a:t>
            </a:r>
            <a:r>
              <a:rPr b="1" lang="ru-RU" sz="27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суб`єктом права і незважаючи на вікову категорію, неповну цивільну дієздатність, має певний обсяг прав</a:t>
            </a:r>
            <a:endParaRPr b="1" sz="27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g2e16ae3e6a5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825" y="1530525"/>
            <a:ext cx="3865748" cy="43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16ae3e6a5_0_75"/>
          <p:cNvSpPr txBox="1"/>
          <p:nvPr>
            <p:ph idx="4294967295" type="title"/>
          </p:nvPr>
        </p:nvSpPr>
        <p:spPr>
          <a:xfrm>
            <a:off x="4234775" y="1248225"/>
            <a:ext cx="7775400" cy="54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Разом з тим, 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озвучена в судовому засіданні думка дитини не є єдиною підставою, яка враховується при вирішенні питання про визначення місця її проживання, оскільки: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думка дитини не завжди може відповідати її інтересам, 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може бути висловлена під впливом певних зовнішніх факторів, 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наприклад таких, як тривалий час проживання дитини з одним із батьків без можливості повноцінного спілкування з тим із батьків, з ким дитина не проживає.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КЦС ВС від 22.12.2021 у справі № 554/1124/20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6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https://reyestr.court.gov.ua/Review/102221063</a:t>
            </a:r>
            <a:r>
              <a:rPr b="1" lang="ru-RU" sz="16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6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e16ae3e6a5_0_75"/>
          <p:cNvSpPr txBox="1"/>
          <p:nvPr>
            <p:ph idx="4294967295" type="title"/>
          </p:nvPr>
        </p:nvSpPr>
        <p:spPr>
          <a:xfrm>
            <a:off x="1376300" y="283625"/>
            <a:ext cx="10152000" cy="1246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3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правосуддя прислухається до дітей, серйозно ставиться до їх думок і гарантує, що інтереси дітей захищені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g2e16ae3e6a5_0_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825" y="1530525"/>
            <a:ext cx="3865748" cy="43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16ae3e6a5_0_9"/>
          <p:cNvSpPr txBox="1"/>
          <p:nvPr>
            <p:ph idx="4294967295" type="title"/>
          </p:nvPr>
        </p:nvSpPr>
        <p:spPr>
          <a:xfrm>
            <a:off x="4234775" y="1248225"/>
            <a:ext cx="7775400" cy="54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Питання забезпечення інтересів дитини ґрунтується на розумінні, що розлучення батьків для дітей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це завжди тяжке психологічне навантаження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а дорослі, займаючись лише своїми проблемами, забувають про кардинальні зміни в житті дитини: нове оточення та місце проживання, неможливість спілкування з двома батьками одночасно тощо.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Адже 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 можна піддавати формалізму долю дитини, яка через те, що батьки не змогли зберегти відносини або домовитися, не повинна бути позбавлена щасливого та спокійного дитинства.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КЦС ВС від 14.12.2023у справі № 127/20368/21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3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https://reyestr.court.gov.ua/Review/115898872</a:t>
            </a:r>
            <a:r>
              <a:rPr lang="ru-RU" sz="1300" u="none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e16ae3e6a5_0_9"/>
          <p:cNvSpPr txBox="1"/>
          <p:nvPr>
            <p:ph idx="4294967295" type="title"/>
          </p:nvPr>
        </p:nvSpPr>
        <p:spPr>
          <a:xfrm>
            <a:off x="1374600" y="282299"/>
            <a:ext cx="97341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3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Дитина - найбільш вразлива сторона 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сімейному конфлікті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g2e16ae3e6a5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825" y="1530525"/>
            <a:ext cx="3865748" cy="43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abd74abb4_0_42"/>
          <p:cNvSpPr txBox="1"/>
          <p:nvPr>
            <p:ph idx="4294967295" type="title"/>
          </p:nvPr>
        </p:nvSpPr>
        <p:spPr>
          <a:xfrm>
            <a:off x="3823075" y="1212925"/>
            <a:ext cx="74739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Вирішуючи питання про визначення місце проживання дитини, суди мають враховувати об`єктивні та наявні у справі докази, зокрема: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обстеження умов проживання, 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характеристики психоемоційного стану дитини, 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поведінки батьків щодо дитини 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8B"/>
              </a:buClr>
              <a:buSzPts val="2000"/>
              <a:buFont typeface="Times New Roman"/>
              <a:buChar char="●"/>
            </a:pP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висновку органу опіки та піклування. 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Проте найважливішим у цій категорії справ є внутрішнє переконання судді, яке має ґрунтуватися на внутрішній оцінці всіх обставин в їх сукупності.</a:t>
            </a:r>
            <a:r>
              <a:rPr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КЦС ВС від 14.12.2023 у справі № 127/20368/21 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ru-RU" sz="1300" u="none" cap="none" strike="noStrike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13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https://reyestr.court.gov.ua/Review/115898872</a:t>
            </a:r>
            <a:r>
              <a:rPr lang="ru-RU" sz="1300" u="none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 u="none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2babd74abb4_0_42"/>
          <p:cNvSpPr txBox="1"/>
          <p:nvPr>
            <p:ph idx="4294967295" type="title"/>
          </p:nvPr>
        </p:nvSpPr>
        <p:spPr>
          <a:xfrm>
            <a:off x="564650" y="282300"/>
            <a:ext cx="110928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27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Обставини, спричинені воєнним станом, 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враховуються при вирішенні сімейних спорів за участі дитини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g2babd74abb4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75" y="1507000"/>
            <a:ext cx="3853251" cy="47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de94bc15a_0_0"/>
          <p:cNvSpPr txBox="1"/>
          <p:nvPr>
            <p:ph idx="4294967295" type="title"/>
          </p:nvPr>
        </p:nvSpPr>
        <p:spPr>
          <a:xfrm>
            <a:off x="4081875" y="1212925"/>
            <a:ext cx="72150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Cама по собі обставина проживання дитини за кордоном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(незалежно від того чи вивезена дитина закордон до звернення до суду з позовом про визначення місця її проживання чи після, чи ініційовано провадження щодо вирішення питання про повернення дитини в Україну за правилами Конвенції 1980 року) не впливає на вирішення судами України спору про визначення місця її проживання, а 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факт проживання дитини закордоном не є самостійною підставою для відмови у задоволенні позову про визначення місця проживання такої дитини разом з одним з батьків в Україні.</a:t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0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Ухвала ОП КЦС ВС від 26.09.2023 у справі № 607/20787/19 </a:t>
            </a:r>
            <a:endParaRPr b="1"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5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300" u="sng">
                <a:solidFill>
                  <a:schemeClr val="hlink"/>
                </a:solidFill>
                <a:hlinkClick r:id="rId3"/>
              </a:rPr>
              <a:t>https://reyestr.court.gov.ua/Review/113926921</a:t>
            </a:r>
            <a:r>
              <a:rPr lang="ru-RU" sz="1300"/>
              <a:t> 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g20de94bc15a_0_0"/>
          <p:cNvSpPr txBox="1"/>
          <p:nvPr>
            <p:ph idx="4294967295" type="title"/>
          </p:nvPr>
        </p:nvSpPr>
        <p:spPr>
          <a:xfrm>
            <a:off x="564650" y="282300"/>
            <a:ext cx="110928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3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 місця проживання дитини у разі її проживання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кордоном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g20de94bc15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75" y="1507000"/>
            <a:ext cx="3853251" cy="47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de94bc15a_0_45"/>
          <p:cNvSpPr txBox="1"/>
          <p:nvPr>
            <p:ph idx="4294967295" type="title"/>
          </p:nvPr>
        </p:nvSpPr>
        <p:spPr>
          <a:xfrm>
            <a:off x="3658375" y="992100"/>
            <a:ext cx="8175600" cy="57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4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 урахуванням введення воєнного стану в Україні, безпековою ситуацією, суди повинні оцінити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не лише умови, які існували 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 місце постійного проживання дітей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 Україні, але і умови їх середовища </a:t>
            </a:r>
            <a:r>
              <a:rPr b="1"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 місцем тимчасового, але тривалого перебування</a:t>
            </a:r>
            <a:r>
              <a:rPr lang="ru-RU" sz="22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яке може сформувати стале середовище у малолітніх дітей з огляду на те, що перспективи повернення їх до постійного місця проживання в Україні на сьогодні неможливо визначити чи прогнозувати.</a:t>
            </a:r>
            <a:endParaRPr sz="22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ru-RU" sz="1900">
                <a:solidFill>
                  <a:srgbClr val="27278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ВС КЦС від 13.03.2024 у справі № 753/17344/19</a:t>
            </a:r>
            <a:endParaRPr b="1" sz="19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200" u="sng">
                <a:solidFill>
                  <a:schemeClr val="accent5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https://reyestr.court.gov.ua/Review/117946506</a:t>
            </a:r>
            <a:r>
              <a:rPr lang="ru-RU" sz="120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19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-RU" sz="21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Тимчасове проживання дітей за кордоном, з огляду на військовий стан в України, не суперечить інтересам дітей, сприятиме розширенню їхнього світогляду, добре позначиться на духовному та інтелектуальному розвитку.</a:t>
            </a:r>
            <a:endParaRPr b="1" sz="2150">
              <a:solidFill>
                <a:srgbClr val="27278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SzPts val="1400"/>
              <a:buNone/>
            </a:pPr>
            <a:r>
              <a:rPr b="1" lang="ru-RU" sz="17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Постанова  КЦС ВС від 27.09.2023 р. у справі № 295/15287/21</a:t>
            </a:r>
            <a:r>
              <a:rPr b="1" lang="ru-RU" sz="19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50" u="sng">
                <a:solidFill>
                  <a:schemeClr val="accent5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https://reyestr.court.gov.ua/Review/113967280</a:t>
            </a:r>
            <a:r>
              <a:rPr lang="ru-RU" sz="1350">
                <a:solidFill>
                  <a:srgbClr val="27278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solidFill>
                <a:srgbClr val="27278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20de94bc15a_0_45"/>
          <p:cNvSpPr txBox="1"/>
          <p:nvPr>
            <p:ph idx="4294967295" type="title"/>
          </p:nvPr>
        </p:nvSpPr>
        <p:spPr>
          <a:xfrm>
            <a:off x="564650" y="282300"/>
            <a:ext cx="11092800" cy="709800"/>
          </a:xfrm>
          <a:prstGeom prst="rect">
            <a:avLst/>
          </a:prstGeom>
          <a:noFill/>
          <a:ln>
            <a:noFill/>
          </a:ln>
          <a:effectLst>
            <a:outerShdw blurRad="57240" rotWithShape="0" dir="5400000" dist="19080">
              <a:srgbClr val="000000">
                <a:alpha val="4863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Визначення місця проживання дитини у разі її проживання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1" lang="ru-RU" sz="2900">
                <a:solidFill>
                  <a:srgbClr val="AF43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кордоном</a:t>
            </a:r>
            <a:endParaRPr b="1" sz="2900">
              <a:solidFill>
                <a:srgbClr val="AF43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g20de94bc15a_0_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275" y="1507000"/>
            <a:ext cx="3570925" cy="47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