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40" r:id="rId1"/>
  </p:sldMasterIdLst>
  <p:notesMasterIdLst>
    <p:notesMasterId r:id="rId22"/>
  </p:notesMasterIdLst>
  <p:sldIdLst>
    <p:sldId id="256" r:id="rId2"/>
    <p:sldId id="277" r:id="rId3"/>
    <p:sldId id="257" r:id="rId4"/>
    <p:sldId id="258" r:id="rId5"/>
    <p:sldId id="259" r:id="rId6"/>
    <p:sldId id="269" r:id="rId7"/>
    <p:sldId id="260" r:id="rId8"/>
    <p:sldId id="268" r:id="rId9"/>
    <p:sldId id="270" r:id="rId10"/>
    <p:sldId id="271" r:id="rId11"/>
    <p:sldId id="261" r:id="rId12"/>
    <p:sldId id="272" r:id="rId13"/>
    <p:sldId id="279" r:id="rId14"/>
    <p:sldId id="276" r:id="rId15"/>
    <p:sldId id="262" r:id="rId16"/>
    <p:sldId id="274" r:id="rId17"/>
    <p:sldId id="275" r:id="rId18"/>
    <p:sldId id="263" r:id="rId19"/>
    <p:sldId id="280" r:id="rId20"/>
    <p:sldId id="26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промовчанням" id="{AED462CA-6DAD-409D-BDBE-082FA5012547}">
          <p14:sldIdLst>
            <p14:sldId id="256"/>
            <p14:sldId id="277"/>
            <p14:sldId id="257"/>
            <p14:sldId id="258"/>
            <p14:sldId id="259"/>
            <p14:sldId id="269"/>
            <p14:sldId id="260"/>
            <p14:sldId id="268"/>
            <p14:sldId id="270"/>
            <p14:sldId id="271"/>
            <p14:sldId id="261"/>
            <p14:sldId id="272"/>
            <p14:sldId id="279"/>
            <p14:sldId id="276"/>
            <p14:sldId id="262"/>
            <p14:sldId id="274"/>
            <p14:sldId id="275"/>
            <p14:sldId id="263"/>
            <p14:sldId id="280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43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93C9B-1512-404A-9A33-1A02839D9FDA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263B0-DA6D-4FF7-ACB6-136BBBC6CDE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7320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263B0-DA6D-4FF7-ACB6-136BBBC6CDE0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39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263B0-DA6D-4FF7-ACB6-136BBBC6CDE0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270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263B0-DA6D-4FF7-ACB6-136BBBC6CDE0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3560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263B0-DA6D-4FF7-ACB6-136BBBC6CDE0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2577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263B0-DA6D-4FF7-ACB6-136BBBC6CDE0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416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263B0-DA6D-4FF7-ACB6-136BBBC6CDE0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848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F16E-C6C9-4B61-8EBE-6AFD6790B5C9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3A1E0D0-47A9-486F-A7B3-EA5C76B4A1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648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F16E-C6C9-4B61-8EBE-6AFD6790B5C9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A1E0D0-47A9-486F-A7B3-EA5C76B4A1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879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F16E-C6C9-4B61-8EBE-6AFD6790B5C9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A1E0D0-47A9-486F-A7B3-EA5C76B4A124}" type="slidenum">
              <a:rPr lang="uk-UA" smtClean="0"/>
              <a:t>‹№›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0414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F16E-C6C9-4B61-8EBE-6AFD6790B5C9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A1E0D0-47A9-486F-A7B3-EA5C76B4A1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0871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F16E-C6C9-4B61-8EBE-6AFD6790B5C9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A1E0D0-47A9-486F-A7B3-EA5C76B4A124}" type="slidenum">
              <a:rPr lang="uk-UA" smtClean="0"/>
              <a:t>‹№›</a:t>
            </a:fld>
            <a:endParaRPr lang="uk-U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4617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F16E-C6C9-4B61-8EBE-6AFD6790B5C9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A1E0D0-47A9-486F-A7B3-EA5C76B4A1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329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F16E-C6C9-4B61-8EBE-6AFD6790B5C9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E0D0-47A9-486F-A7B3-EA5C76B4A1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198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F16E-C6C9-4B61-8EBE-6AFD6790B5C9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E0D0-47A9-486F-A7B3-EA5C76B4A1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49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F16E-C6C9-4B61-8EBE-6AFD6790B5C9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E0D0-47A9-486F-A7B3-EA5C76B4A1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753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F16E-C6C9-4B61-8EBE-6AFD6790B5C9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A1E0D0-47A9-486F-A7B3-EA5C76B4A1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483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F16E-C6C9-4B61-8EBE-6AFD6790B5C9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3A1E0D0-47A9-486F-A7B3-EA5C76B4A1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9672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F16E-C6C9-4B61-8EBE-6AFD6790B5C9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3A1E0D0-47A9-486F-A7B3-EA5C76B4A1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320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F16E-C6C9-4B61-8EBE-6AFD6790B5C9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E0D0-47A9-486F-A7B3-EA5C76B4A1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129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F16E-C6C9-4B61-8EBE-6AFD6790B5C9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E0D0-47A9-486F-A7B3-EA5C76B4A1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532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F16E-C6C9-4B61-8EBE-6AFD6790B5C9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E0D0-47A9-486F-A7B3-EA5C76B4A1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4863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F16E-C6C9-4B61-8EBE-6AFD6790B5C9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A1E0D0-47A9-486F-A7B3-EA5C76B4A1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3431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6F16E-C6C9-4B61-8EBE-6AFD6790B5C9}" type="datetimeFigureOut">
              <a:rPr lang="uk-UA" smtClean="0"/>
              <a:t>11.11.2022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3A1E0D0-47A9-486F-A7B3-EA5C76B4A1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477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  <p:sldLayoutId id="2147484353" r:id="rId13"/>
    <p:sldLayoutId id="2147484354" r:id="rId14"/>
    <p:sldLayoutId id="2147484355" r:id="rId15"/>
    <p:sldLayoutId id="214748435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6C016-92C8-42C2-9799-FCEC504EC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8035" y="1698172"/>
            <a:ext cx="9139451" cy="495660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err="1" smtClean="0"/>
              <a:t>Національна</a:t>
            </a:r>
            <a:r>
              <a:rPr lang="ru-RU" sz="3100" dirty="0" smtClean="0"/>
              <a:t> </a:t>
            </a:r>
            <a:r>
              <a:rPr lang="ru-RU" sz="3100" dirty="0" err="1" smtClean="0"/>
              <a:t>асоціація</a:t>
            </a:r>
            <a:r>
              <a:rPr lang="ru-RU" sz="3100" dirty="0" smtClean="0"/>
              <a:t> </a:t>
            </a:r>
            <a:r>
              <a:rPr lang="ru-RU" sz="3100" dirty="0" err="1" smtClean="0"/>
              <a:t>адвокатів</a:t>
            </a:r>
            <a:r>
              <a:rPr lang="ru-RU" sz="3100" dirty="0" smtClean="0"/>
              <a:t> </a:t>
            </a:r>
            <a:r>
              <a:rPr lang="ru-RU" sz="3100" dirty="0" err="1" smtClean="0"/>
              <a:t>України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Центр </a:t>
            </a:r>
            <a:r>
              <a:rPr lang="ru-RU" sz="3100" dirty="0" err="1" smtClean="0"/>
              <a:t>досліджень</a:t>
            </a:r>
            <a:r>
              <a:rPr lang="ru-RU" sz="3100" dirty="0" smtClean="0"/>
              <a:t> </a:t>
            </a:r>
            <a:r>
              <a:rPr lang="ru-RU" sz="3100" dirty="0" err="1" smtClean="0"/>
              <a:t>адвокатури</a:t>
            </a:r>
            <a:r>
              <a:rPr lang="ru-RU" sz="3100" dirty="0" smtClean="0"/>
              <a:t> і права</a:t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err="1" smtClean="0"/>
              <a:t>Серія</a:t>
            </a:r>
            <a:r>
              <a:rPr lang="ru-RU" sz="3100" dirty="0" smtClean="0"/>
              <a:t> «</a:t>
            </a:r>
            <a:r>
              <a:rPr lang="ru-RU" sz="3100" dirty="0" err="1" smtClean="0"/>
              <a:t>Регіональна</a:t>
            </a:r>
            <a:r>
              <a:rPr lang="ru-RU" sz="3100" dirty="0" smtClean="0"/>
              <a:t> </a:t>
            </a:r>
            <a:r>
              <a:rPr lang="ru-RU" sz="3100" dirty="0" err="1" smtClean="0"/>
              <a:t>історія</a:t>
            </a:r>
            <a:r>
              <a:rPr lang="ru-RU" sz="3100" dirty="0" smtClean="0"/>
              <a:t> </a:t>
            </a:r>
            <a:r>
              <a:rPr lang="ru-RU" sz="3100" dirty="0" err="1" smtClean="0"/>
              <a:t>адвокатури</a:t>
            </a:r>
            <a:r>
              <a:rPr lang="ru-RU" sz="3100" dirty="0" smtClean="0"/>
              <a:t>»</a:t>
            </a:r>
            <a:br>
              <a:rPr lang="ru-RU" sz="31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КИЇВСЬКА </a:t>
            </a:r>
            <a:r>
              <a:rPr lang="ru-RU" dirty="0"/>
              <a:t>АДВОКАТУРА НА ЗЛАМІ ЕПОХ:</a:t>
            </a:r>
            <a:br>
              <a:rPr lang="ru-RU" dirty="0"/>
            </a:br>
            <a:r>
              <a:rPr lang="ru-RU" dirty="0"/>
              <a:t>ВИТОКИ, ДОЛІ, </a:t>
            </a:r>
            <a:r>
              <a:rPr lang="ru-RU" dirty="0" smtClean="0"/>
              <a:t>РЕПРЕСІЇ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16BCC50-6369-42E1-9509-3F0CFD5CF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2087" y="5731717"/>
            <a:ext cx="8915399" cy="1126283"/>
          </a:xfrm>
        </p:spPr>
        <p:txBody>
          <a:bodyPr>
            <a:normAutofit/>
          </a:bodyPr>
          <a:lstStyle/>
          <a:p>
            <a:pPr algn="ctr"/>
            <a:endParaRPr lang="uk-UA" dirty="0" smtClean="0"/>
          </a:p>
          <a:p>
            <a:endParaRPr lang="uk-UA" dirty="0"/>
          </a:p>
          <a:p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19611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7915" y="154884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chemeClr val="accent1"/>
                </a:solidFill>
              </a:rPr>
              <a:t>Адвокати – представники київської школи права – члени Всеукраїнської Академії Наук</a:t>
            </a:r>
            <a:endParaRPr lang="uk-UA" sz="2800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2854" y="1260423"/>
            <a:ext cx="6880484" cy="4001125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2607915" y="5261548"/>
            <a:ext cx="8604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DroidSans-Bold"/>
              </a:rPr>
              <a:t>Комісія для виучування історії </a:t>
            </a:r>
            <a:r>
              <a:rPr lang="uk-UA" b="1" dirty="0" err="1">
                <a:latin typeface="DroidSans-Bold"/>
              </a:rPr>
              <a:t>західноруського</a:t>
            </a:r>
            <a:r>
              <a:rPr lang="uk-UA" b="1" dirty="0">
                <a:latin typeface="DroidSans-Bold"/>
              </a:rPr>
              <a:t> і українського </a:t>
            </a:r>
            <a:r>
              <a:rPr lang="uk-UA" b="1" dirty="0" smtClean="0">
                <a:latin typeface="DroidSans-Bold"/>
              </a:rPr>
              <a:t>права ВУАН. Зліва </a:t>
            </a:r>
            <a:r>
              <a:rPr lang="ru-RU" b="1" dirty="0" smtClean="0">
                <a:latin typeface="DroidSans-Bold"/>
              </a:rPr>
              <a:t>направо </a:t>
            </a:r>
            <a:r>
              <a:rPr lang="ru-RU" b="1" dirty="0">
                <a:latin typeface="DroidSans-Bold"/>
              </a:rPr>
              <a:t>внизу: </a:t>
            </a:r>
            <a:r>
              <a:rPr lang="ru-RU" b="1" dirty="0" err="1" smtClean="0">
                <a:latin typeface="DroidSans-Bold"/>
              </a:rPr>
              <a:t>адвокати</a:t>
            </a:r>
            <a:r>
              <a:rPr lang="ru-RU" b="1" dirty="0" smtClean="0">
                <a:latin typeface="DroidSans-Bold"/>
              </a:rPr>
              <a:t> Л</a:t>
            </a:r>
            <a:r>
              <a:rPr lang="ru-RU" b="1" dirty="0">
                <a:latin typeface="DroidSans-Bold"/>
              </a:rPr>
              <a:t>. </a:t>
            </a:r>
            <a:r>
              <a:rPr lang="ru-RU" b="1" dirty="0" err="1">
                <a:latin typeface="DroidSans-Bold"/>
              </a:rPr>
              <a:t>Окиншевич</a:t>
            </a:r>
            <a:r>
              <a:rPr lang="ru-RU" b="1" dirty="0">
                <a:latin typeface="DroidSans-Bold"/>
              </a:rPr>
              <a:t>, М. Василенко, С. </a:t>
            </a:r>
            <a:r>
              <a:rPr lang="ru-RU" b="1" dirty="0" err="1" smtClean="0">
                <a:latin typeface="DroidSans-Bold"/>
              </a:rPr>
              <a:t>Іваницький</a:t>
            </a:r>
            <a:r>
              <a:rPr lang="ru-RU" b="1" dirty="0" smtClean="0">
                <a:latin typeface="DroidSans-Bold"/>
              </a:rPr>
              <a:t>-Василенко; </a:t>
            </a:r>
            <a:r>
              <a:rPr lang="ru-RU" b="1" dirty="0" err="1" smtClean="0">
                <a:latin typeface="DroidSans-Bold"/>
              </a:rPr>
              <a:t>вгорі</a:t>
            </a:r>
            <a:r>
              <a:rPr lang="ru-RU" b="1" dirty="0">
                <a:latin typeface="DroidSans-Bold"/>
              </a:rPr>
              <a:t>: І. </a:t>
            </a:r>
            <a:r>
              <a:rPr lang="ru-RU" b="1" dirty="0" err="1">
                <a:latin typeface="DroidSans-Bold"/>
              </a:rPr>
              <a:t>Черкаський</a:t>
            </a:r>
            <a:r>
              <a:rPr lang="ru-RU" b="1" dirty="0">
                <a:latin typeface="DroidSans-Bold"/>
              </a:rPr>
              <a:t>, І. </a:t>
            </a:r>
            <a:r>
              <a:rPr lang="ru-RU" b="1" dirty="0" err="1">
                <a:latin typeface="DroidSans-Bold"/>
              </a:rPr>
              <a:t>Балинський</a:t>
            </a:r>
            <a:r>
              <a:rPr lang="ru-RU" b="1" dirty="0">
                <a:latin typeface="DroidSans-Bold"/>
              </a:rPr>
              <a:t>, С. </a:t>
            </a:r>
            <a:r>
              <a:rPr lang="ru-RU" b="1" dirty="0" err="1">
                <a:latin typeface="DroidSans-Bold"/>
              </a:rPr>
              <a:t>Борисенок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042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9E6D5-A043-4AF3-83DD-CB025FB34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/>
              <a:t>Київська губернська колегія захисників </a:t>
            </a:r>
            <a:br>
              <a:rPr lang="uk-UA" sz="2800" b="1" dirty="0" smtClean="0"/>
            </a:br>
            <a:r>
              <a:rPr lang="uk-UA" sz="2800" b="1" dirty="0" smtClean="0"/>
              <a:t>(1920 – 1930-ті рр.)</a:t>
            </a:r>
            <a:endParaRPr lang="uk-UA" sz="2800" b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3C7514-AF7B-4A29-849D-E3D8281F6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794" y="1519881"/>
            <a:ext cx="9884818" cy="51944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    У </a:t>
            </a:r>
            <a:r>
              <a:rPr lang="ru-RU" b="1" dirty="0" err="1" smtClean="0"/>
              <a:t>радянському</a:t>
            </a:r>
            <a:r>
              <a:rPr lang="ru-RU" b="1" dirty="0" smtClean="0"/>
              <a:t> </a:t>
            </a:r>
            <a:r>
              <a:rPr lang="ru-RU" b="1" dirty="0" err="1" smtClean="0"/>
              <a:t>праві</a:t>
            </a:r>
            <a:r>
              <a:rPr lang="ru-RU" b="1" dirty="0" smtClean="0"/>
              <a:t> 1920-х </a:t>
            </a:r>
            <a:r>
              <a:rPr lang="ru-RU" b="1" dirty="0" err="1" smtClean="0"/>
              <a:t>років</a:t>
            </a:r>
            <a:r>
              <a:rPr lang="ru-RU" b="1" dirty="0" smtClean="0"/>
              <a:t> адвокатура </a:t>
            </a:r>
            <a:r>
              <a:rPr lang="ru-RU" b="1" dirty="0" err="1"/>
              <a:t>отримала</a:t>
            </a:r>
            <a:r>
              <a:rPr lang="ru-RU" b="1" dirty="0"/>
              <a:t>  </a:t>
            </a:r>
            <a:r>
              <a:rPr lang="ru-RU" b="1" dirty="0" err="1"/>
              <a:t>нову</a:t>
            </a:r>
            <a:r>
              <a:rPr lang="ru-RU" b="1" dirty="0"/>
              <a:t> </a:t>
            </a:r>
            <a:r>
              <a:rPr lang="ru-RU" b="1" dirty="0" err="1"/>
              <a:t>законодавчо</a:t>
            </a:r>
            <a:r>
              <a:rPr lang="ru-RU" b="1" dirty="0"/>
              <a:t> </a:t>
            </a:r>
            <a:r>
              <a:rPr lang="ru-RU" b="1" dirty="0" err="1"/>
              <a:t>оформлену</a:t>
            </a:r>
            <a:r>
              <a:rPr lang="ru-RU" b="1" dirty="0"/>
              <a:t> </a:t>
            </a:r>
            <a:r>
              <a:rPr lang="ru-RU" b="1" dirty="0" err="1"/>
              <a:t>назву</a:t>
            </a:r>
            <a:r>
              <a:rPr lang="ru-RU" b="1" dirty="0"/>
              <a:t> </a:t>
            </a:r>
            <a:r>
              <a:rPr lang="ru-RU" b="1" dirty="0" err="1"/>
              <a:t>своєї</a:t>
            </a:r>
            <a:r>
              <a:rPr lang="ru-RU" b="1" dirty="0"/>
              <a:t> </a:t>
            </a:r>
            <a:r>
              <a:rPr lang="ru-RU" b="1" dirty="0" err="1"/>
              <a:t>професії</a:t>
            </a:r>
            <a:r>
              <a:rPr lang="ru-RU" b="1" dirty="0"/>
              <a:t> – </a:t>
            </a:r>
            <a:r>
              <a:rPr lang="ru-RU" b="1" dirty="0" err="1" smtClean="0"/>
              <a:t>захисник</a:t>
            </a:r>
            <a:r>
              <a:rPr lang="ru-RU" b="1" dirty="0" smtClean="0"/>
              <a:t>. </a:t>
            </a:r>
            <a:endParaRPr lang="ru-RU" b="1" dirty="0"/>
          </a:p>
          <a:p>
            <a:pPr marL="0" indent="0" algn="just">
              <a:buNone/>
            </a:pPr>
            <a:r>
              <a:rPr lang="ru-RU" b="1" dirty="0" smtClean="0"/>
              <a:t>1923 </a:t>
            </a:r>
            <a:r>
              <a:rPr lang="ru-RU" b="1" dirty="0" err="1" smtClean="0"/>
              <a:t>рік</a:t>
            </a:r>
            <a:r>
              <a:rPr lang="ru-RU" b="1" dirty="0" smtClean="0"/>
              <a:t> </a:t>
            </a:r>
            <a:r>
              <a:rPr lang="ru-RU" dirty="0" smtClean="0"/>
              <a:t>– створено </a:t>
            </a:r>
            <a:r>
              <a:rPr lang="ru-RU" b="1" dirty="0" err="1" smtClean="0"/>
              <a:t>Київську</a:t>
            </a:r>
            <a:r>
              <a:rPr lang="ru-RU" b="1" dirty="0" smtClean="0"/>
              <a:t> </a:t>
            </a:r>
            <a:r>
              <a:rPr lang="ru-RU" b="1" dirty="0" err="1"/>
              <a:t>г</a:t>
            </a:r>
            <a:r>
              <a:rPr lang="ru-RU" b="1" dirty="0" err="1" smtClean="0"/>
              <a:t>убернську</a:t>
            </a:r>
            <a:r>
              <a:rPr lang="ru-RU" b="1" dirty="0" smtClean="0"/>
              <a:t> </a:t>
            </a:r>
            <a:r>
              <a:rPr lang="ru-RU" b="1" dirty="0" err="1" smtClean="0"/>
              <a:t>колегію</a:t>
            </a:r>
            <a:r>
              <a:rPr lang="ru-RU" b="1" dirty="0" smtClean="0"/>
              <a:t> </a:t>
            </a:r>
            <a:r>
              <a:rPr lang="ru-RU" b="1" dirty="0" err="1" smtClean="0"/>
              <a:t>захисників</a:t>
            </a:r>
            <a:r>
              <a:rPr lang="ru-RU" b="1" dirty="0"/>
              <a:t>.</a:t>
            </a:r>
            <a:endParaRPr lang="ru-RU" b="1" dirty="0" smtClean="0"/>
          </a:p>
          <a:p>
            <a:pPr marL="0" indent="0" algn="just">
              <a:buNone/>
            </a:pPr>
            <a:r>
              <a:rPr lang="ru-RU" b="1" dirty="0" smtClean="0"/>
              <a:t>229 </a:t>
            </a:r>
            <a:r>
              <a:rPr lang="ru-RU" dirty="0" err="1" smtClean="0"/>
              <a:t>захисників</a:t>
            </a:r>
            <a:r>
              <a:rPr lang="ru-RU" dirty="0" smtClean="0"/>
              <a:t> </a:t>
            </a:r>
            <a:r>
              <a:rPr lang="ru-RU" dirty="0" err="1" smtClean="0"/>
              <a:t>увійшли</a:t>
            </a:r>
            <a:r>
              <a:rPr lang="ru-RU" dirty="0" smtClean="0"/>
              <a:t> до </a:t>
            </a:r>
            <a:r>
              <a:rPr lang="ru-RU" dirty="0" err="1" smtClean="0"/>
              <a:t>першого</a:t>
            </a:r>
            <a:r>
              <a:rPr lang="ru-RU" dirty="0" smtClean="0"/>
              <a:t> складу </a:t>
            </a:r>
            <a:r>
              <a:rPr lang="ru-RU" dirty="0" err="1" smtClean="0"/>
              <a:t>колегії</a:t>
            </a:r>
            <a:r>
              <a:rPr lang="ru-RU" dirty="0" smtClean="0"/>
              <a:t>, з них </a:t>
            </a:r>
            <a:r>
              <a:rPr lang="ru-RU" b="1" dirty="0" smtClean="0"/>
              <a:t>133 </a:t>
            </a:r>
            <a:r>
              <a:rPr lang="ru-RU" dirty="0" smtClean="0"/>
              <a:t>по </a:t>
            </a:r>
            <a:r>
              <a:rPr lang="ru-RU" dirty="0" err="1" smtClean="0"/>
              <a:t>Києву</a:t>
            </a:r>
            <a:r>
              <a:rPr lang="ru-RU" dirty="0" smtClean="0"/>
              <a:t> і </a:t>
            </a:r>
            <a:r>
              <a:rPr lang="ru-RU" b="1" dirty="0" smtClean="0"/>
              <a:t>96 </a:t>
            </a:r>
            <a:r>
              <a:rPr lang="ru-RU" dirty="0" smtClean="0"/>
              <a:t>по округах </a:t>
            </a:r>
            <a:r>
              <a:rPr lang="ru-RU" dirty="0" err="1" smtClean="0"/>
              <a:t>Київщини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b="1" dirty="0" smtClean="0"/>
              <a:t>4 </a:t>
            </a:r>
            <a:r>
              <a:rPr lang="ru-RU" b="1" dirty="0" err="1" smtClean="0"/>
              <a:t>березня</a:t>
            </a:r>
            <a:r>
              <a:rPr lang="ru-RU" b="1" dirty="0" smtClean="0"/>
              <a:t> 1923 року</a:t>
            </a:r>
            <a:r>
              <a:rPr lang="ru-RU" dirty="0" smtClean="0"/>
              <a:t> у </a:t>
            </a:r>
            <a:r>
              <a:rPr lang="ru-RU" dirty="0" err="1" smtClean="0"/>
              <a:t>приміщенні</a:t>
            </a:r>
            <a:r>
              <a:rPr lang="ru-RU" dirty="0" smtClean="0"/>
              <a:t> </a:t>
            </a:r>
            <a:r>
              <a:rPr lang="ru-RU" dirty="0" err="1" smtClean="0"/>
              <a:t>Київського</a:t>
            </a:r>
            <a:r>
              <a:rPr lang="ru-RU" dirty="0" smtClean="0"/>
              <a:t> </a:t>
            </a:r>
            <a:r>
              <a:rPr lang="ru-RU" dirty="0" err="1" smtClean="0"/>
              <a:t>губернського</a:t>
            </a:r>
            <a:r>
              <a:rPr lang="ru-RU" dirty="0" smtClean="0"/>
              <a:t> суду </a:t>
            </a:r>
            <a:r>
              <a:rPr lang="ru-RU" dirty="0" err="1" smtClean="0"/>
              <a:t>відбулися</a:t>
            </a:r>
            <a:r>
              <a:rPr lang="ru-RU" dirty="0" smtClean="0"/>
              <a:t>  </a:t>
            </a:r>
            <a:r>
              <a:rPr lang="ru-RU" b="1" dirty="0" err="1" smtClean="0"/>
              <a:t>вибори</a:t>
            </a:r>
            <a:r>
              <a:rPr lang="ru-RU" b="1" dirty="0" smtClean="0"/>
              <a:t> </a:t>
            </a:r>
            <a:r>
              <a:rPr lang="ru-RU" b="1" dirty="0" err="1" smtClean="0"/>
              <a:t>першого</a:t>
            </a:r>
            <a:r>
              <a:rPr lang="ru-RU" b="1" dirty="0" smtClean="0"/>
              <a:t> складу </a:t>
            </a:r>
            <a:r>
              <a:rPr lang="ru-RU" b="1" dirty="0" err="1" smtClean="0"/>
              <a:t>Президії</a:t>
            </a:r>
            <a:r>
              <a:rPr lang="ru-RU" b="1" dirty="0" smtClean="0"/>
              <a:t> </a:t>
            </a:r>
            <a:r>
              <a:rPr lang="ru-RU" b="1" dirty="0" err="1" smtClean="0"/>
              <a:t>Київської</a:t>
            </a:r>
            <a:r>
              <a:rPr lang="ru-RU" b="1" dirty="0" smtClean="0"/>
              <a:t> </a:t>
            </a:r>
            <a:r>
              <a:rPr lang="ru-RU" b="1" dirty="0" err="1" smtClean="0"/>
              <a:t>губернської</a:t>
            </a:r>
            <a:r>
              <a:rPr lang="ru-RU" b="1" dirty="0" smtClean="0"/>
              <a:t> </a:t>
            </a:r>
            <a:r>
              <a:rPr lang="ru-RU" b="1" dirty="0" err="1" smtClean="0"/>
              <a:t>колегії</a:t>
            </a:r>
            <a:r>
              <a:rPr lang="ru-RU" b="1" dirty="0" smtClean="0"/>
              <a:t> </a:t>
            </a:r>
            <a:r>
              <a:rPr lang="ru-RU" b="1" dirty="0" err="1" smtClean="0"/>
              <a:t>захисників</a:t>
            </a:r>
            <a:r>
              <a:rPr lang="ru-RU" b="1" dirty="0" smtClean="0"/>
              <a:t>.</a:t>
            </a:r>
            <a:r>
              <a:rPr lang="ru-RU" dirty="0" smtClean="0"/>
              <a:t> </a:t>
            </a:r>
            <a:r>
              <a:rPr lang="ru-RU" b="1" dirty="0" smtClean="0"/>
              <a:t>Головою </a:t>
            </a:r>
            <a:r>
              <a:rPr lang="ru-RU" b="1" dirty="0" err="1" smtClean="0"/>
              <a:t>Президії</a:t>
            </a:r>
            <a:r>
              <a:rPr lang="ru-RU" b="1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обрано</a:t>
            </a:r>
            <a:r>
              <a:rPr lang="ru-RU" dirty="0" smtClean="0"/>
              <a:t> </a:t>
            </a:r>
            <a:r>
              <a:rPr lang="ru-RU" b="1" dirty="0" err="1" smtClean="0"/>
              <a:t>Болеслава</a:t>
            </a:r>
            <a:r>
              <a:rPr lang="ru-RU" b="1" dirty="0" smtClean="0"/>
              <a:t> </a:t>
            </a:r>
            <a:r>
              <a:rPr lang="ru-RU" b="1" dirty="0" err="1" smtClean="0"/>
              <a:t>Скарбека</a:t>
            </a:r>
            <a:r>
              <a:rPr lang="ru-RU" b="1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До </a:t>
            </a:r>
            <a:r>
              <a:rPr lang="ru-RU" dirty="0"/>
              <a:t>складу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Президії</a:t>
            </a:r>
            <a:r>
              <a:rPr lang="ru-RU" dirty="0"/>
              <a:t> </a:t>
            </a:r>
            <a:r>
              <a:rPr lang="ru-RU" dirty="0" err="1"/>
              <a:t>Київської</a:t>
            </a:r>
            <a:r>
              <a:rPr lang="ru-RU" dirty="0"/>
              <a:t> </a:t>
            </a:r>
            <a:r>
              <a:rPr lang="ru-RU" dirty="0" err="1"/>
              <a:t>губернської</a:t>
            </a:r>
            <a:r>
              <a:rPr lang="ru-RU" dirty="0"/>
              <a:t> </a:t>
            </a:r>
            <a:r>
              <a:rPr lang="ru-RU" dirty="0" smtClean="0"/>
              <a:t>ко</a:t>
            </a:r>
            <a:r>
              <a:rPr lang="uk-UA" dirty="0" err="1" smtClean="0"/>
              <a:t>легії</a:t>
            </a:r>
            <a:r>
              <a:rPr lang="uk-UA" dirty="0" smtClean="0"/>
              <a:t> </a:t>
            </a:r>
            <a:r>
              <a:rPr lang="uk-UA" dirty="0"/>
              <a:t>захисників увійшли: один із найбільш </a:t>
            </a:r>
            <a:r>
              <a:rPr lang="uk-UA" dirty="0" smtClean="0"/>
              <a:t>досвідчених тогочасних </a:t>
            </a:r>
            <a:r>
              <a:rPr lang="uk-UA" dirty="0"/>
              <a:t>криміналістів </a:t>
            </a:r>
            <a:r>
              <a:rPr lang="uk-UA" b="1" dirty="0"/>
              <a:t>Микола </a:t>
            </a:r>
            <a:r>
              <a:rPr lang="uk-UA" b="1" dirty="0" err="1" smtClean="0"/>
              <a:t>Пухтинський</a:t>
            </a:r>
            <a:r>
              <a:rPr lang="uk-UA" dirty="0"/>
              <a:t>;</a:t>
            </a:r>
            <a:r>
              <a:rPr lang="uk-UA" dirty="0" smtClean="0"/>
              <a:t> цивілісти,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/>
              <a:t>мали</a:t>
            </a:r>
            <a:r>
              <a:rPr lang="ru-RU" dirty="0"/>
              <a:t> </a:t>
            </a:r>
            <a:r>
              <a:rPr lang="ru-RU" dirty="0" err="1"/>
              <a:t>найбільший</a:t>
            </a:r>
            <a:r>
              <a:rPr lang="ru-RU" dirty="0"/>
              <a:t> авторитет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 smtClean="0"/>
              <a:t>юристів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 err="1"/>
              <a:t>популярність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– </a:t>
            </a:r>
            <a:r>
              <a:rPr lang="ru-RU" b="1" dirty="0" err="1"/>
              <a:t>Григорій</a:t>
            </a:r>
            <a:r>
              <a:rPr lang="ru-RU" b="1" dirty="0"/>
              <a:t> </a:t>
            </a:r>
            <a:r>
              <a:rPr lang="ru-RU" b="1" dirty="0" err="1"/>
              <a:t>Лазарєв</a:t>
            </a:r>
            <a:r>
              <a:rPr lang="ru-RU" b="1" dirty="0"/>
              <a:t> та </a:t>
            </a:r>
            <a:r>
              <a:rPr lang="ru-RU" b="1" dirty="0" err="1" smtClean="0"/>
              <a:t>Ісак</a:t>
            </a:r>
            <a:r>
              <a:rPr lang="ru-RU" b="1" dirty="0"/>
              <a:t> </a:t>
            </a:r>
            <a:r>
              <a:rPr lang="ru-RU" b="1" dirty="0" err="1" smtClean="0"/>
              <a:t>Пекар</a:t>
            </a:r>
            <a:r>
              <a:rPr lang="ru-RU" dirty="0"/>
              <a:t>.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активними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членів</a:t>
            </a:r>
            <a:r>
              <a:rPr lang="ru-RU" dirty="0"/>
              <a:t> </a:t>
            </a:r>
            <a:r>
              <a:rPr lang="ru-RU" dirty="0" err="1"/>
              <a:t>Президії</a:t>
            </a:r>
            <a:r>
              <a:rPr lang="ru-RU" dirty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: </a:t>
            </a:r>
            <a:r>
              <a:rPr lang="uk-UA" b="1" dirty="0" smtClean="0"/>
              <a:t>Ілля </a:t>
            </a:r>
            <a:r>
              <a:rPr lang="uk-UA" b="1" dirty="0" err="1"/>
              <a:t>Крігель</a:t>
            </a:r>
            <a:r>
              <a:rPr lang="uk-UA" b="1" dirty="0"/>
              <a:t>, Микола </a:t>
            </a:r>
            <a:r>
              <a:rPr lang="uk-UA" b="1" dirty="0" err="1" smtClean="0"/>
              <a:t>Пухтинський</a:t>
            </a:r>
            <a:r>
              <a:rPr lang="uk-UA" b="1" dirty="0" smtClean="0"/>
              <a:t> та </a:t>
            </a:r>
            <a:r>
              <a:rPr lang="uk-UA" b="1" dirty="0"/>
              <a:t>Семен </a:t>
            </a:r>
            <a:r>
              <a:rPr lang="uk-UA" b="1" dirty="0" err="1" smtClean="0"/>
              <a:t>Ратнер</a:t>
            </a:r>
            <a:r>
              <a:rPr lang="uk-UA" dirty="0"/>
              <a:t> </a:t>
            </a:r>
            <a:r>
              <a:rPr lang="uk-UA" dirty="0" smtClean="0"/>
              <a:t>– досвідчені </a:t>
            </a:r>
            <a:r>
              <a:rPr lang="ru-RU" dirty="0" err="1" smtClean="0"/>
              <a:t>адвокати</a:t>
            </a:r>
            <a:r>
              <a:rPr lang="ru-RU" dirty="0" smtClean="0"/>
              <a:t> </a:t>
            </a:r>
            <a:r>
              <a:rPr lang="ru-RU" dirty="0"/>
              <a:t>старшого </a:t>
            </a:r>
            <a:r>
              <a:rPr lang="ru-RU" dirty="0" err="1" smtClean="0"/>
              <a:t>покоління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b="1" dirty="0" smtClean="0"/>
              <a:t>1923 </a:t>
            </a:r>
            <a:r>
              <a:rPr lang="ru-RU" b="1" dirty="0" err="1" smtClean="0"/>
              <a:t>рік</a:t>
            </a:r>
            <a:r>
              <a:rPr lang="ru-RU" b="1" dirty="0" smtClean="0"/>
              <a:t> </a:t>
            </a:r>
            <a:r>
              <a:rPr lang="ru-RU" dirty="0" smtClean="0"/>
              <a:t>– </a:t>
            </a:r>
            <a:r>
              <a:rPr lang="ru-RU" b="1" dirty="0" smtClean="0"/>
              <a:t>6</a:t>
            </a:r>
            <a:r>
              <a:rPr lang="ru-RU" dirty="0" smtClean="0"/>
              <a:t> </a:t>
            </a:r>
            <a:r>
              <a:rPr lang="ru-RU" dirty="0" err="1" smtClean="0"/>
              <a:t>юридичних</a:t>
            </a:r>
            <a:r>
              <a:rPr lang="ru-RU" dirty="0" smtClean="0"/>
              <a:t> </a:t>
            </a:r>
            <a:r>
              <a:rPr lang="ru-RU" dirty="0" err="1" smtClean="0"/>
              <a:t>консультацій</a:t>
            </a:r>
            <a:r>
              <a:rPr lang="ru-RU" dirty="0" smtClean="0"/>
              <a:t> у </a:t>
            </a:r>
            <a:r>
              <a:rPr lang="ru-RU" dirty="0" err="1" smtClean="0"/>
              <a:t>Києві</a:t>
            </a:r>
            <a:r>
              <a:rPr lang="ru-RU" dirty="0" smtClean="0"/>
              <a:t> </a:t>
            </a:r>
            <a:r>
              <a:rPr lang="ru-RU" dirty="0" err="1" smtClean="0"/>
              <a:t>надали</a:t>
            </a:r>
            <a:r>
              <a:rPr lang="ru-RU" dirty="0" smtClean="0"/>
              <a:t> </a:t>
            </a:r>
            <a:r>
              <a:rPr lang="ru-RU" dirty="0" err="1" smtClean="0"/>
              <a:t>допомогу</a:t>
            </a:r>
            <a:r>
              <a:rPr lang="ru-RU" dirty="0" smtClean="0"/>
              <a:t> </a:t>
            </a:r>
            <a:r>
              <a:rPr lang="ru-RU" b="1" dirty="0" smtClean="0"/>
              <a:t>5500 </a:t>
            </a:r>
            <a:r>
              <a:rPr lang="ru-RU" dirty="0" err="1" smtClean="0"/>
              <a:t>громадянам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b="1" dirty="0" smtClean="0"/>
              <a:t>1927 </a:t>
            </a:r>
            <a:r>
              <a:rPr lang="ru-RU" b="1" dirty="0" err="1" smtClean="0"/>
              <a:t>рік</a:t>
            </a:r>
            <a:r>
              <a:rPr lang="ru-RU" dirty="0" smtClean="0"/>
              <a:t> –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звернень</a:t>
            </a:r>
            <a:r>
              <a:rPr lang="ru-RU" dirty="0" smtClean="0"/>
              <a:t> </a:t>
            </a:r>
            <a:r>
              <a:rPr lang="ru-RU" dirty="0" err="1" smtClean="0"/>
              <a:t>громадян</a:t>
            </a:r>
            <a:r>
              <a:rPr lang="ru-RU" dirty="0" smtClean="0"/>
              <a:t> до </a:t>
            </a:r>
            <a:r>
              <a:rPr lang="ru-RU" dirty="0" err="1" smtClean="0"/>
              <a:t>юридичних</a:t>
            </a:r>
            <a:r>
              <a:rPr lang="ru-RU" dirty="0" smtClean="0"/>
              <a:t> </a:t>
            </a:r>
            <a:r>
              <a:rPr lang="ru-RU" dirty="0" err="1" smtClean="0"/>
              <a:t>консультацій</a:t>
            </a:r>
            <a:r>
              <a:rPr lang="ru-RU" dirty="0" smtClean="0"/>
              <a:t> – </a:t>
            </a:r>
            <a:r>
              <a:rPr lang="ru-RU" b="1" dirty="0" smtClean="0"/>
              <a:t>26000.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uk-UA" dirty="0"/>
          </a:p>
        </p:txBody>
      </p:sp>
      <p:sp>
        <p:nvSpPr>
          <p:cNvPr id="7" name="Стрілка вправо 6"/>
          <p:cNvSpPr/>
          <p:nvPr/>
        </p:nvSpPr>
        <p:spPr>
          <a:xfrm>
            <a:off x="1118181" y="3229625"/>
            <a:ext cx="501613" cy="205741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ілка вправо 7"/>
          <p:cNvSpPr/>
          <p:nvPr/>
        </p:nvSpPr>
        <p:spPr>
          <a:xfrm>
            <a:off x="1195650" y="2634546"/>
            <a:ext cx="501613" cy="205741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Стрілка вправо 19"/>
          <p:cNvSpPr/>
          <p:nvPr/>
        </p:nvSpPr>
        <p:spPr>
          <a:xfrm>
            <a:off x="1195650" y="2175052"/>
            <a:ext cx="501613" cy="205741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Стрілка вправо 20"/>
          <p:cNvSpPr/>
          <p:nvPr/>
        </p:nvSpPr>
        <p:spPr>
          <a:xfrm>
            <a:off x="1181024" y="4030447"/>
            <a:ext cx="501613" cy="244991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Стрілка вправо 21"/>
          <p:cNvSpPr/>
          <p:nvPr/>
        </p:nvSpPr>
        <p:spPr>
          <a:xfrm>
            <a:off x="1179470" y="5645058"/>
            <a:ext cx="501613" cy="244991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Стрілка вправо 22"/>
          <p:cNvSpPr/>
          <p:nvPr/>
        </p:nvSpPr>
        <p:spPr>
          <a:xfrm>
            <a:off x="1148826" y="6057187"/>
            <a:ext cx="501613" cy="244991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70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122779" y="1302959"/>
            <a:ext cx="8810303" cy="390291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4096F2-8088-4245-B84D-520CA6B725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46" y="1163387"/>
            <a:ext cx="6060615" cy="39028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0800000" flipV="1">
            <a:off x="1087394" y="5345475"/>
            <a:ext cx="10181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Посвідчення Заступника Голови Президії Київської Окружної колегії</a:t>
            </a:r>
          </a:p>
          <a:p>
            <a:pPr algn="ctr"/>
            <a:r>
              <a:rPr lang="uk-UA" b="1" dirty="0" smtClean="0"/>
              <a:t>Захисників при Київському окружному суді</a:t>
            </a:r>
          </a:p>
          <a:p>
            <a:pPr algn="ctr"/>
            <a:r>
              <a:rPr lang="uk-UA" b="1" dirty="0" smtClean="0"/>
              <a:t>Олександра Марковича Прокопенка. 12 грудня 1929 р.</a:t>
            </a:r>
            <a:endParaRPr lang="uk-UA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65" y="1163387"/>
            <a:ext cx="2470981" cy="390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9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9709" y="1"/>
            <a:ext cx="9804904" cy="159213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/>
              <a:t>Розгортання</a:t>
            </a:r>
            <a:br>
              <a:rPr lang="uk-UA" sz="2800" b="1" dirty="0"/>
            </a:br>
            <a:r>
              <a:rPr lang="ru-RU" sz="2800" b="1" dirty="0" err="1"/>
              <a:t>політичних</a:t>
            </a:r>
            <a:r>
              <a:rPr lang="ru-RU" sz="2800" b="1" dirty="0"/>
              <a:t> </a:t>
            </a:r>
            <a:r>
              <a:rPr lang="ru-RU" sz="2800" b="1" dirty="0" err="1"/>
              <a:t>репресій</a:t>
            </a:r>
            <a:r>
              <a:rPr lang="ru-RU" sz="2800" b="1" dirty="0"/>
              <a:t> </a:t>
            </a:r>
            <a:r>
              <a:rPr lang="ru-RU" sz="2800" b="1" dirty="0" err="1"/>
              <a:t>проти</a:t>
            </a:r>
            <a:r>
              <a:rPr lang="ru-RU" sz="2800" b="1" dirty="0"/>
              <a:t> </a:t>
            </a:r>
            <a:r>
              <a:rPr lang="ru-RU" sz="2800" b="1" dirty="0" err="1"/>
              <a:t>київських</a:t>
            </a:r>
            <a:r>
              <a:rPr lang="ru-RU" sz="2800" b="1" dirty="0"/>
              <a:t> </a:t>
            </a:r>
            <a:r>
              <a:rPr lang="ru-RU" sz="2800" b="1" dirty="0" err="1"/>
              <a:t>адвокатів</a:t>
            </a:r>
            <a:r>
              <a:rPr lang="ru-RU" sz="2800" b="1" dirty="0"/>
              <a:t> та</a:t>
            </a:r>
            <a:br>
              <a:rPr lang="ru-RU" sz="2800" b="1" dirty="0"/>
            </a:br>
            <a:r>
              <a:rPr lang="uk-UA" sz="2800" b="1" dirty="0"/>
              <a:t>юристів у 1937–1938 роках</a:t>
            </a:r>
            <a:endParaRPr lang="uk-UA" sz="2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699708" y="1312432"/>
            <a:ext cx="9294607" cy="5368067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 err="1"/>
              <a:t>П</a:t>
            </a:r>
            <a:r>
              <a:rPr lang="ru-RU" sz="1400" b="1" dirty="0" err="1" smtClean="0"/>
              <a:t>ісля</a:t>
            </a:r>
            <a:r>
              <a:rPr lang="ru-RU" sz="1400" b="1" dirty="0" smtClean="0"/>
              <a:t> </a:t>
            </a:r>
            <a:r>
              <a:rPr lang="ru-RU" sz="1400" b="1" dirty="0" err="1"/>
              <a:t>захоплення</a:t>
            </a:r>
            <a:r>
              <a:rPr lang="ru-RU" sz="1400" b="1" dirty="0"/>
              <a:t> </a:t>
            </a:r>
            <a:r>
              <a:rPr lang="ru-RU" sz="1400" b="1" dirty="0" err="1"/>
              <a:t>влади</a:t>
            </a:r>
            <a:r>
              <a:rPr lang="ru-RU" sz="1400" b="1" dirty="0"/>
              <a:t> в </a:t>
            </a:r>
            <a:r>
              <a:rPr lang="ru-RU" sz="1400" b="1" dirty="0" err="1"/>
              <a:t>Україні</a:t>
            </a:r>
            <a:r>
              <a:rPr lang="ru-RU" sz="1400" b="1" dirty="0"/>
              <a:t> </a:t>
            </a:r>
            <a:r>
              <a:rPr lang="ru-RU" sz="1400" b="1" dirty="0" err="1" smtClean="0"/>
              <a:t>більшовиками</a:t>
            </a:r>
            <a:r>
              <a:rPr lang="ru-RU" sz="1400" b="1" dirty="0" smtClean="0"/>
              <a:t>,  </a:t>
            </a:r>
            <a:r>
              <a:rPr lang="ru-RU" sz="1400" b="1" dirty="0" err="1"/>
              <a:t>у</a:t>
            </a:r>
            <a:r>
              <a:rPr lang="ru-RU" sz="1400" b="1" dirty="0" err="1" smtClean="0"/>
              <a:t>продовж</a:t>
            </a:r>
            <a:r>
              <a:rPr lang="ru-RU" sz="1400" b="1" dirty="0" smtClean="0"/>
              <a:t> </a:t>
            </a:r>
            <a:r>
              <a:rPr lang="ru-RU" sz="1400" b="1" dirty="0"/>
              <a:t>1920-х –1930‑х </a:t>
            </a:r>
            <a:r>
              <a:rPr lang="ru-RU" sz="1400" b="1" dirty="0" err="1"/>
              <a:t>років</a:t>
            </a:r>
            <a:r>
              <a:rPr lang="ru-RU" sz="1400" b="1" dirty="0"/>
              <a:t> морально та </a:t>
            </a:r>
            <a:r>
              <a:rPr lang="ru-RU" sz="1400" b="1" dirty="0" err="1" smtClean="0"/>
              <a:t>фізично</a:t>
            </a:r>
            <a:r>
              <a:rPr lang="ru-RU" sz="1400" b="1" dirty="0"/>
              <a:t> </a:t>
            </a:r>
            <a:r>
              <a:rPr lang="ru-RU" sz="1400" b="1" dirty="0" err="1" smtClean="0"/>
              <a:t>була</a:t>
            </a:r>
            <a:r>
              <a:rPr lang="ru-RU" sz="1400" b="1" dirty="0" smtClean="0"/>
              <a:t> </a:t>
            </a:r>
            <a:r>
              <a:rPr lang="ru-RU" sz="1400" b="1" dirty="0" err="1"/>
              <a:t>знищена</a:t>
            </a:r>
            <a:r>
              <a:rPr lang="ru-RU" sz="1400" b="1" dirty="0"/>
              <a:t> стара </a:t>
            </a:r>
            <a:r>
              <a:rPr lang="ru-RU" sz="1400" b="1" dirty="0" err="1"/>
              <a:t>університетська</a:t>
            </a:r>
            <a:r>
              <a:rPr lang="ru-RU" sz="1400" b="1" dirty="0"/>
              <a:t> </a:t>
            </a:r>
            <a:r>
              <a:rPr lang="ru-RU" sz="1400" b="1" dirty="0" err="1"/>
              <a:t>професура</a:t>
            </a:r>
            <a:r>
              <a:rPr lang="ru-RU" sz="1400" b="1" dirty="0"/>
              <a:t> </a:t>
            </a:r>
            <a:r>
              <a:rPr lang="ru-RU" sz="1400" b="1" dirty="0" err="1" smtClean="0"/>
              <a:t>Київ</a:t>
            </a:r>
            <a:r>
              <a:rPr lang="uk-UA" sz="1400" b="1" dirty="0" err="1" smtClean="0"/>
              <a:t>ського</a:t>
            </a:r>
            <a:r>
              <a:rPr lang="uk-UA" sz="1400" b="1" dirty="0"/>
              <a:t> </a:t>
            </a:r>
            <a:r>
              <a:rPr lang="ru-RU" sz="1400" b="1" dirty="0" err="1" smtClean="0"/>
              <a:t>університету</a:t>
            </a:r>
            <a:r>
              <a:rPr lang="ru-RU" sz="1400" b="1" dirty="0"/>
              <a:t>. Через </a:t>
            </a:r>
            <a:r>
              <a:rPr lang="ru-RU" sz="1400" b="1" dirty="0" err="1"/>
              <a:t>деякий</a:t>
            </a:r>
            <a:r>
              <a:rPr lang="ru-RU" sz="1400" b="1" dirty="0"/>
              <a:t> час </a:t>
            </a:r>
            <a:r>
              <a:rPr lang="ru-RU" sz="1400" b="1" dirty="0" err="1"/>
              <a:t>розігнали</a:t>
            </a:r>
            <a:r>
              <a:rPr lang="ru-RU" sz="1400" b="1" dirty="0"/>
              <a:t> </a:t>
            </a:r>
            <a:r>
              <a:rPr lang="ru-RU" sz="1400" b="1" dirty="0" err="1" smtClean="0"/>
              <a:t>юридичні</a:t>
            </a:r>
            <a:r>
              <a:rPr lang="ru-RU" sz="1400" b="1" dirty="0"/>
              <a:t> </a:t>
            </a:r>
            <a:r>
              <a:rPr lang="ru-RU" sz="1400" b="1" dirty="0" smtClean="0"/>
              <a:t>установи </a:t>
            </a:r>
            <a:r>
              <a:rPr lang="ru-RU" sz="1400" b="1" dirty="0" err="1"/>
              <a:t>Всеукраїнської</a:t>
            </a:r>
            <a:r>
              <a:rPr lang="ru-RU" sz="1400" b="1" dirty="0"/>
              <a:t> </a:t>
            </a:r>
            <a:r>
              <a:rPr lang="ru-RU" sz="1400" b="1" dirty="0" err="1"/>
              <a:t>Академії</a:t>
            </a:r>
            <a:r>
              <a:rPr lang="ru-RU" sz="1400" b="1" dirty="0"/>
              <a:t> наук. </a:t>
            </a:r>
            <a:r>
              <a:rPr lang="ru-RU" sz="1400" b="1" dirty="0" err="1" smtClean="0"/>
              <a:t>Розпочалися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репресії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проти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адвокатів</a:t>
            </a:r>
            <a:r>
              <a:rPr lang="ru-RU" sz="1400" b="1" dirty="0"/>
              <a:t> </a:t>
            </a:r>
            <a:r>
              <a:rPr lang="ru-RU" sz="1400" b="1" dirty="0" smtClean="0"/>
              <a:t>і  </a:t>
            </a:r>
            <a:r>
              <a:rPr lang="ru-RU" sz="1400" b="1" dirty="0" err="1" smtClean="0"/>
              <a:t>Трагічним</a:t>
            </a:r>
            <a:r>
              <a:rPr lang="ru-RU" sz="1400" b="1" dirty="0" smtClean="0"/>
              <a:t> </a:t>
            </a:r>
            <a:r>
              <a:rPr lang="uk-UA" sz="1400" b="1" dirty="0" err="1" smtClean="0"/>
              <a:t>наслід</a:t>
            </a:r>
            <a:r>
              <a:rPr lang="ru-RU" sz="1400" b="1" dirty="0" smtClean="0"/>
              <a:t>ком </a:t>
            </a:r>
            <a:r>
              <a:rPr lang="ru-RU" sz="1400" b="1" dirty="0"/>
              <a:t>Великого </a:t>
            </a:r>
            <a:r>
              <a:rPr lang="ru-RU" sz="1400" b="1" dirty="0" err="1"/>
              <a:t>терору</a:t>
            </a:r>
            <a:r>
              <a:rPr lang="ru-RU" sz="1400" b="1" dirty="0"/>
              <a:t> стало «</a:t>
            </a:r>
            <a:r>
              <a:rPr lang="ru-RU" sz="1400" b="1" dirty="0" err="1"/>
              <a:t>репресоване</a:t>
            </a:r>
            <a:r>
              <a:rPr lang="ru-RU" sz="1400" b="1" dirty="0"/>
              <a:t> </a:t>
            </a:r>
            <a:r>
              <a:rPr lang="ru-RU" sz="1400" b="1" dirty="0" err="1"/>
              <a:t>правознавство</a:t>
            </a:r>
            <a:r>
              <a:rPr lang="ru-RU" sz="1400" b="1" dirty="0" smtClean="0"/>
              <a:t>».</a:t>
            </a:r>
          </a:p>
          <a:p>
            <a:pPr algn="just"/>
            <a:r>
              <a:rPr lang="ru-RU" sz="1400" dirty="0" err="1"/>
              <a:t>Аналіз</a:t>
            </a:r>
            <a:r>
              <a:rPr lang="ru-RU" sz="1400" dirty="0"/>
              <a:t> </a:t>
            </a:r>
            <a:r>
              <a:rPr lang="ru-RU" sz="1400" dirty="0" err="1"/>
              <a:t>радянського</a:t>
            </a:r>
            <a:r>
              <a:rPr lang="ru-RU" sz="1400" dirty="0"/>
              <a:t> </a:t>
            </a:r>
            <a:r>
              <a:rPr lang="ru-RU" sz="1400" dirty="0" err="1"/>
              <a:t>судочинства</a:t>
            </a:r>
            <a:r>
              <a:rPr lang="ru-RU" sz="1400" dirty="0"/>
              <a:t> 1930‑х </a:t>
            </a:r>
            <a:r>
              <a:rPr lang="ru-RU" sz="1400" dirty="0" err="1"/>
              <a:t>років</a:t>
            </a:r>
            <a:r>
              <a:rPr lang="ru-RU" sz="1400" dirty="0"/>
              <a:t> </a:t>
            </a:r>
            <a:r>
              <a:rPr lang="ru-RU" sz="1400" dirty="0" err="1" smtClean="0"/>
              <a:t>вказує</a:t>
            </a:r>
            <a:r>
              <a:rPr lang="ru-RU" sz="1400" dirty="0" smtClean="0"/>
              <a:t> </a:t>
            </a:r>
            <a:r>
              <a:rPr lang="ru-RU" sz="1400" dirty="0"/>
              <a:t>на те,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розширення</a:t>
            </a:r>
            <a:r>
              <a:rPr lang="ru-RU" sz="1400" dirty="0"/>
              <a:t> прав </a:t>
            </a:r>
            <a:r>
              <a:rPr lang="ru-RU" sz="1400" dirty="0" smtClean="0"/>
              <a:t>адвоката</a:t>
            </a:r>
            <a:r>
              <a:rPr lang="ru-RU" sz="1400" dirty="0"/>
              <a:t>, </a:t>
            </a:r>
            <a:r>
              <a:rPr lang="ru-RU" sz="1400" dirty="0" err="1"/>
              <a:t>зокрема</a:t>
            </a:r>
            <a:r>
              <a:rPr lang="ru-RU" sz="1400" dirty="0"/>
              <a:t>, в </a:t>
            </a:r>
            <a:r>
              <a:rPr lang="ru-RU" sz="1400" dirty="0" err="1"/>
              <a:t>кримінальному</a:t>
            </a:r>
            <a:r>
              <a:rPr lang="ru-RU" sz="1400" dirty="0"/>
              <a:t> </a:t>
            </a:r>
            <a:r>
              <a:rPr lang="ru-RU" sz="1400" dirty="0" err="1"/>
              <a:t>процесі</a:t>
            </a:r>
            <a:r>
              <a:rPr lang="ru-RU" sz="1400" dirty="0"/>
              <a:t>, </a:t>
            </a:r>
            <a:r>
              <a:rPr lang="ru-RU" sz="1400" dirty="0" err="1"/>
              <a:t>постійно</a:t>
            </a:r>
            <a:r>
              <a:rPr lang="ru-RU" sz="1400" dirty="0"/>
              <a:t> </a:t>
            </a:r>
            <a:r>
              <a:rPr lang="ru-RU" sz="1400" dirty="0" err="1" smtClean="0"/>
              <a:t>супроводжувалось</a:t>
            </a:r>
            <a:r>
              <a:rPr lang="ru-RU" sz="1400" dirty="0" smtClean="0"/>
              <a:t> </a:t>
            </a:r>
            <a:r>
              <a:rPr lang="ru-RU" sz="1400" dirty="0" err="1"/>
              <a:t>встановленням</a:t>
            </a:r>
            <a:r>
              <a:rPr lang="ru-RU" sz="1400" dirty="0"/>
              <a:t> </a:t>
            </a:r>
            <a:r>
              <a:rPr lang="ru-RU" sz="1400" dirty="0" err="1"/>
              <a:t>більш</a:t>
            </a:r>
            <a:r>
              <a:rPr lang="ru-RU" sz="1400" dirty="0"/>
              <a:t> пильного контролю </a:t>
            </a:r>
            <a:r>
              <a:rPr lang="ru-RU" sz="1400" dirty="0" smtClean="0"/>
              <a:t>над </a:t>
            </a:r>
            <a:r>
              <a:rPr lang="uk-UA" sz="1400" dirty="0" smtClean="0"/>
              <a:t>адвокатурою, яку ставили в залежність від державного апарату. </a:t>
            </a:r>
          </a:p>
          <a:p>
            <a:pPr algn="just"/>
            <a:r>
              <a:rPr lang="ru-RU" sz="1400" b="1" dirty="0"/>
              <a:t>15 </a:t>
            </a:r>
            <a:r>
              <a:rPr lang="ru-RU" sz="1400" b="1" dirty="0" err="1"/>
              <a:t>жовтня</a:t>
            </a:r>
            <a:r>
              <a:rPr lang="ru-RU" sz="1400" b="1" dirty="0"/>
              <a:t> 1937 року </a:t>
            </a:r>
            <a:r>
              <a:rPr lang="ru-RU" sz="1400" dirty="0" err="1" smtClean="0"/>
              <a:t>Народний</a:t>
            </a:r>
            <a:r>
              <a:rPr lang="ru-RU" sz="1400" dirty="0" smtClean="0"/>
              <a:t> </a:t>
            </a:r>
            <a:r>
              <a:rPr lang="ru-RU" sz="1400" dirty="0" err="1" smtClean="0"/>
              <a:t>комісаріат</a:t>
            </a:r>
            <a:r>
              <a:rPr lang="ru-RU" sz="1400" dirty="0" smtClean="0"/>
              <a:t> </a:t>
            </a:r>
            <a:r>
              <a:rPr lang="ru-RU" sz="1400" dirty="0" err="1" smtClean="0"/>
              <a:t>юстиції</a:t>
            </a:r>
            <a:r>
              <a:rPr lang="ru-RU" sz="1400" dirty="0" smtClean="0"/>
              <a:t> </a:t>
            </a:r>
            <a:r>
              <a:rPr lang="ru-RU" sz="1400" dirty="0"/>
              <a:t>УРСР затвердив </a:t>
            </a:r>
            <a:r>
              <a:rPr lang="ru-RU" sz="1400" b="1" dirty="0"/>
              <a:t>Н</a:t>
            </a:r>
            <a:r>
              <a:rPr lang="ru-RU" sz="1400" b="1" dirty="0" smtClean="0"/>
              <a:t>аказ про </a:t>
            </a:r>
            <a:r>
              <a:rPr lang="ru-RU" sz="1400" b="1" dirty="0" err="1"/>
              <a:t>колегії</a:t>
            </a:r>
            <a:r>
              <a:rPr lang="ru-RU" sz="1400" b="1" dirty="0"/>
              <a:t> </a:t>
            </a:r>
            <a:r>
              <a:rPr lang="ru-RU" sz="1400" b="1" dirty="0" err="1"/>
              <a:t>захисників</a:t>
            </a:r>
            <a:r>
              <a:rPr lang="ru-RU" sz="1400" b="1" dirty="0"/>
              <a:t>, </a:t>
            </a:r>
            <a:r>
              <a:rPr lang="ru-RU" sz="1400" dirty="0"/>
              <a:t>в </a:t>
            </a:r>
            <a:r>
              <a:rPr lang="ru-RU" sz="1400" dirty="0" err="1"/>
              <a:t>якому</a:t>
            </a:r>
            <a:r>
              <a:rPr lang="ru-RU" sz="1400" dirty="0"/>
              <a:t> </a:t>
            </a:r>
            <a:r>
              <a:rPr lang="ru-RU" sz="1400" dirty="0" err="1"/>
              <a:t>вказувалось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судовий</a:t>
            </a:r>
            <a:r>
              <a:rPr lang="ru-RU" sz="1400" dirty="0"/>
              <a:t> </a:t>
            </a:r>
            <a:r>
              <a:rPr lang="ru-RU" sz="1400" dirty="0" err="1"/>
              <a:t>захист</a:t>
            </a:r>
            <a:r>
              <a:rPr lang="ru-RU" sz="1400" dirty="0"/>
              <a:t> і </a:t>
            </a:r>
            <a:r>
              <a:rPr lang="ru-RU" sz="1400" dirty="0" err="1"/>
              <a:t>юридичну</a:t>
            </a:r>
            <a:r>
              <a:rPr lang="ru-RU" sz="1400" dirty="0"/>
              <a:t> </a:t>
            </a:r>
            <a:r>
              <a:rPr lang="ru-RU" sz="1400" dirty="0" err="1"/>
              <a:t>допомогу</a:t>
            </a:r>
            <a:r>
              <a:rPr lang="ru-RU" sz="1400" dirty="0"/>
              <a:t> </a:t>
            </a:r>
            <a:r>
              <a:rPr lang="ru-RU" sz="1400" dirty="0" err="1"/>
              <a:t>громадянам</a:t>
            </a:r>
            <a:r>
              <a:rPr lang="ru-RU" sz="1400" dirty="0"/>
              <a:t>, </a:t>
            </a:r>
            <a:r>
              <a:rPr lang="ru-RU" sz="1400" dirty="0" err="1"/>
              <a:t>державним</a:t>
            </a:r>
            <a:r>
              <a:rPr lang="ru-RU" sz="1400" dirty="0"/>
              <a:t> і </a:t>
            </a:r>
            <a:r>
              <a:rPr lang="ru-RU" sz="1400" dirty="0" err="1"/>
              <a:t>громадським</a:t>
            </a:r>
            <a:r>
              <a:rPr lang="ru-RU" sz="1400" dirty="0"/>
              <a:t> </a:t>
            </a:r>
            <a:r>
              <a:rPr lang="ru-RU" sz="1400" dirty="0" err="1"/>
              <a:t>організаціям</a:t>
            </a:r>
            <a:r>
              <a:rPr lang="ru-RU" sz="1400" dirty="0"/>
              <a:t> </a:t>
            </a:r>
            <a:r>
              <a:rPr lang="ru-RU" sz="1400" dirty="0" err="1"/>
              <a:t>колегії</a:t>
            </a:r>
            <a:r>
              <a:rPr lang="ru-RU" sz="1400" dirty="0"/>
              <a:t> </a:t>
            </a:r>
            <a:r>
              <a:rPr lang="ru-RU" sz="1400" dirty="0" err="1"/>
              <a:t>захисників</a:t>
            </a:r>
            <a:r>
              <a:rPr lang="ru-RU" sz="1400" dirty="0"/>
              <a:t> </a:t>
            </a:r>
            <a:r>
              <a:rPr lang="ru-RU" sz="1400" dirty="0" err="1"/>
              <a:t>надають</a:t>
            </a:r>
            <a:r>
              <a:rPr lang="ru-RU" sz="1400" dirty="0"/>
              <a:t> ч</a:t>
            </a:r>
            <a:r>
              <a:rPr lang="uk-UA" sz="1400" dirty="0" err="1"/>
              <a:t>ерез</a:t>
            </a:r>
            <a:r>
              <a:rPr lang="uk-UA" sz="1400" dirty="0"/>
              <a:t> юридичні </a:t>
            </a:r>
            <a:r>
              <a:rPr lang="uk-UA" sz="1400" dirty="0" smtClean="0"/>
              <a:t>консультації. </a:t>
            </a:r>
            <a:r>
              <a:rPr lang="ru-RU" sz="1400" dirty="0" err="1" smtClean="0"/>
              <a:t>Перехід</a:t>
            </a:r>
            <a:r>
              <a:rPr lang="ru-RU" sz="1400" dirty="0" smtClean="0"/>
              <a:t> </a:t>
            </a:r>
            <a:r>
              <a:rPr lang="ru-RU" sz="1400" dirty="0" err="1"/>
              <a:t>адвокатури</a:t>
            </a:r>
            <a:r>
              <a:rPr lang="ru-RU" sz="1400" dirty="0"/>
              <a:t> на </a:t>
            </a:r>
            <a:r>
              <a:rPr lang="ru-RU" sz="1400" dirty="0" err="1"/>
              <a:t>колективні</a:t>
            </a:r>
            <a:r>
              <a:rPr lang="ru-RU" sz="1400" dirty="0"/>
              <a:t> </a:t>
            </a:r>
            <a:r>
              <a:rPr lang="ru-RU" sz="1400" dirty="0" err="1"/>
              <a:t>форми</a:t>
            </a:r>
            <a:r>
              <a:rPr lang="ru-RU" sz="1400" dirty="0"/>
              <a:t> </a:t>
            </a:r>
            <a:r>
              <a:rPr lang="ru-RU" sz="1400" dirty="0" err="1" smtClean="0"/>
              <a:t>організації</a:t>
            </a:r>
            <a:r>
              <a:rPr lang="ru-RU" sz="1400" dirty="0"/>
              <a:t> </a:t>
            </a:r>
            <a:r>
              <a:rPr lang="uk-UA" sz="1400" dirty="0" smtClean="0"/>
              <a:t>діяльності </a:t>
            </a:r>
            <a:r>
              <a:rPr lang="uk-UA" sz="1400" dirty="0"/>
              <a:t>адвокатів, з однієї сторони об’єднало їх, а з </a:t>
            </a:r>
            <a:r>
              <a:rPr lang="uk-UA" sz="1400" dirty="0" smtClean="0"/>
              <a:t>іншої </a:t>
            </a:r>
            <a:r>
              <a:rPr lang="ru-RU" sz="1400" dirty="0" err="1" smtClean="0"/>
              <a:t>сторони</a:t>
            </a:r>
            <a:r>
              <a:rPr lang="ru-RU" sz="1400" dirty="0" smtClean="0"/>
              <a:t> </a:t>
            </a:r>
            <a:r>
              <a:rPr lang="ru-RU" sz="1400" dirty="0"/>
              <a:t>дозволило </a:t>
            </a:r>
            <a:r>
              <a:rPr lang="ru-RU" sz="1400" dirty="0" err="1"/>
              <a:t>посилити</a:t>
            </a:r>
            <a:r>
              <a:rPr lang="ru-RU" sz="1400" dirty="0"/>
              <a:t> </a:t>
            </a:r>
            <a:r>
              <a:rPr lang="ru-RU" sz="1400" dirty="0" err="1"/>
              <a:t>втручання</a:t>
            </a:r>
            <a:r>
              <a:rPr lang="ru-RU" sz="1400" dirty="0"/>
              <a:t> у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 smtClean="0"/>
              <a:t>професійну</a:t>
            </a:r>
            <a:r>
              <a:rPr lang="ru-RU" sz="1400" dirty="0"/>
              <a:t> </a:t>
            </a:r>
            <a:r>
              <a:rPr lang="uk-UA" sz="1400" dirty="0" smtClean="0"/>
              <a:t>діяльність. </a:t>
            </a:r>
            <a:r>
              <a:rPr lang="ru-RU" sz="1400" dirty="0"/>
              <a:t>Н</a:t>
            </a:r>
            <a:r>
              <a:rPr lang="ru-RU" sz="1400" dirty="0" smtClean="0"/>
              <a:t>аказ </a:t>
            </a:r>
            <a:r>
              <a:rPr lang="ru-RU" sz="1400" dirty="0"/>
              <a:t>НКЮ </a:t>
            </a:r>
            <a:r>
              <a:rPr lang="ru-RU" sz="1400" dirty="0" smtClean="0"/>
              <a:t>УРСР тотально </a:t>
            </a:r>
            <a:r>
              <a:rPr lang="ru-RU" sz="1400" dirty="0" err="1" smtClean="0"/>
              <a:t>підпорядковував</a:t>
            </a:r>
            <a:r>
              <a:rPr lang="ru-RU" sz="1400" dirty="0" smtClean="0"/>
              <a:t> </a:t>
            </a:r>
            <a:r>
              <a:rPr lang="ru-RU" sz="1400" dirty="0" err="1" smtClean="0"/>
              <a:t>київську</a:t>
            </a:r>
            <a:r>
              <a:rPr lang="ru-RU" sz="1400" dirty="0" smtClean="0"/>
              <a:t> адвокатуру органам </a:t>
            </a:r>
            <a:r>
              <a:rPr lang="uk-UA" sz="1400" dirty="0" smtClean="0"/>
              <a:t>каральної </a:t>
            </a:r>
            <a:r>
              <a:rPr lang="uk-UA" sz="1400" dirty="0"/>
              <a:t>юстиції </a:t>
            </a:r>
            <a:r>
              <a:rPr lang="uk-UA" sz="1400" dirty="0" smtClean="0"/>
              <a:t>УРСР.</a:t>
            </a:r>
          </a:p>
          <a:p>
            <a:pPr algn="just"/>
            <a:r>
              <a:rPr lang="uk-UA" sz="1400" b="1" dirty="0" smtClean="0"/>
              <a:t>У 1937 році відбувся погром київської адвокатури</a:t>
            </a:r>
            <a:r>
              <a:rPr lang="uk-UA" sz="1400" dirty="0" smtClean="0"/>
              <a:t>, в результаті якого багато адвокатів і правників було розстріляно в підвалах НКВС. </a:t>
            </a:r>
            <a:r>
              <a:rPr lang="uk-UA" sz="1400" dirty="0"/>
              <a:t>Розправа над </a:t>
            </a:r>
            <a:r>
              <a:rPr lang="uk-UA" sz="1400" dirty="0" smtClean="0"/>
              <a:t>київською </a:t>
            </a:r>
            <a:r>
              <a:rPr lang="ru-RU" sz="1400" dirty="0" smtClean="0"/>
              <a:t>адвокатурою </a:t>
            </a:r>
            <a:r>
              <a:rPr lang="ru-RU" sz="1400" dirty="0"/>
              <a:t>й </a:t>
            </a:r>
            <a:r>
              <a:rPr lang="ru-RU" sz="1400" dirty="0" err="1"/>
              <a:t>сьогодні</a:t>
            </a:r>
            <a:r>
              <a:rPr lang="ru-RU" sz="1400" dirty="0"/>
              <a:t> </a:t>
            </a:r>
            <a:r>
              <a:rPr lang="ru-RU" sz="1400" dirty="0" err="1"/>
              <a:t>залишається</a:t>
            </a:r>
            <a:r>
              <a:rPr lang="ru-RU" sz="1400" dirty="0"/>
              <a:t> «</a:t>
            </a:r>
            <a:r>
              <a:rPr lang="ru-RU" sz="1400" dirty="0" err="1"/>
              <a:t>білою</a:t>
            </a:r>
            <a:r>
              <a:rPr lang="ru-RU" sz="1400" dirty="0"/>
              <a:t> </a:t>
            </a:r>
            <a:r>
              <a:rPr lang="ru-RU" sz="1400" dirty="0" err="1"/>
              <a:t>плямою</a:t>
            </a:r>
            <a:r>
              <a:rPr lang="ru-RU" sz="1400" dirty="0"/>
              <a:t>» </a:t>
            </a:r>
            <a:r>
              <a:rPr lang="ru-RU" sz="1400" dirty="0" smtClean="0"/>
              <a:t>в </a:t>
            </a:r>
            <a:r>
              <a:rPr lang="ru-RU" sz="1400" dirty="0" err="1" smtClean="0"/>
              <a:t>історії</a:t>
            </a:r>
            <a:r>
              <a:rPr lang="ru-RU" sz="1400" dirty="0"/>
              <a:t>. </a:t>
            </a:r>
            <a:endParaRPr lang="ru-RU" sz="1400" dirty="0" smtClean="0"/>
          </a:p>
          <a:p>
            <a:pPr algn="just"/>
            <a:r>
              <a:rPr lang="ru-RU" sz="1400" dirty="0" err="1" smtClean="0"/>
              <a:t>Формальним</a:t>
            </a:r>
            <a:r>
              <a:rPr lang="ru-RU" sz="1400" dirty="0" smtClean="0"/>
              <a:t> </a:t>
            </a:r>
            <a:r>
              <a:rPr lang="ru-RU" sz="1400" dirty="0"/>
              <a:t>початком </a:t>
            </a:r>
            <a:r>
              <a:rPr lang="ru-RU" sz="1400" dirty="0" err="1"/>
              <a:t>подій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привели до </a:t>
            </a:r>
            <a:r>
              <a:rPr lang="ru-RU" sz="1400" dirty="0" err="1" smtClean="0"/>
              <a:t>нищення</a:t>
            </a:r>
            <a:r>
              <a:rPr lang="ru-RU" sz="1400" dirty="0"/>
              <a:t> </a:t>
            </a:r>
            <a:r>
              <a:rPr lang="ru-RU" sz="1400" dirty="0" err="1" smtClean="0"/>
              <a:t>Київської</a:t>
            </a:r>
            <a:r>
              <a:rPr lang="ru-RU" sz="1400" dirty="0" smtClean="0"/>
              <a:t> </a:t>
            </a:r>
            <a:r>
              <a:rPr lang="ru-RU" sz="1400" dirty="0" err="1"/>
              <a:t>колегії</a:t>
            </a:r>
            <a:r>
              <a:rPr lang="ru-RU" sz="1400" dirty="0"/>
              <a:t> </a:t>
            </a:r>
            <a:r>
              <a:rPr lang="ru-RU" sz="1400" dirty="0" err="1"/>
              <a:t>захисників</a:t>
            </a:r>
            <a:r>
              <a:rPr lang="ru-RU" sz="1400" dirty="0"/>
              <a:t> стали </a:t>
            </a:r>
            <a:r>
              <a:rPr lang="ru-RU" sz="1400" dirty="0" err="1"/>
              <a:t>скарги</a:t>
            </a:r>
            <a:r>
              <a:rPr lang="ru-RU" sz="1400" dirty="0"/>
              <a:t> на </a:t>
            </a:r>
            <a:r>
              <a:rPr lang="ru-RU" sz="1400" dirty="0" err="1" smtClean="0"/>
              <a:t>начеб</a:t>
            </a:r>
            <a:r>
              <a:rPr lang="ru-RU" sz="1400" dirty="0" smtClean="0"/>
              <a:t>-то </a:t>
            </a:r>
            <a:r>
              <a:rPr lang="ru-RU" sz="1400" dirty="0" err="1"/>
              <a:t>систематичні</a:t>
            </a:r>
            <a:r>
              <a:rPr lang="ru-RU" sz="1400" dirty="0"/>
              <a:t> </a:t>
            </a:r>
            <a:r>
              <a:rPr lang="ru-RU" sz="1400" dirty="0" err="1"/>
              <a:t>порушення</a:t>
            </a:r>
            <a:r>
              <a:rPr lang="ru-RU" sz="1400" dirty="0"/>
              <a:t> </a:t>
            </a:r>
            <a:r>
              <a:rPr lang="ru-RU" sz="1400" dirty="0" smtClean="0"/>
              <a:t>нею </a:t>
            </a:r>
            <a:r>
              <a:rPr lang="ru-RU" sz="1400" dirty="0" err="1" smtClean="0"/>
              <a:t>принципів</a:t>
            </a:r>
            <a:r>
              <a:rPr lang="ru-RU" sz="1400" dirty="0" smtClean="0"/>
              <a:t> </a:t>
            </a:r>
            <a:r>
              <a:rPr lang="ru-RU" sz="1400" dirty="0"/>
              <a:t>«</a:t>
            </a:r>
            <a:r>
              <a:rPr lang="ru-RU" sz="1400" dirty="0" err="1"/>
              <a:t>радянської</a:t>
            </a:r>
            <a:r>
              <a:rPr lang="ru-RU" sz="1400" dirty="0"/>
              <a:t> </a:t>
            </a:r>
            <a:r>
              <a:rPr lang="ru-RU" sz="1400" dirty="0" err="1"/>
              <a:t>демократії</a:t>
            </a:r>
            <a:r>
              <a:rPr lang="ru-RU" sz="1400" dirty="0"/>
              <a:t>», </a:t>
            </a:r>
            <a:r>
              <a:rPr lang="ru-RU" sz="1400" dirty="0" err="1" smtClean="0"/>
              <a:t>затискання</a:t>
            </a:r>
            <a:r>
              <a:rPr lang="ru-RU" sz="1400" dirty="0" smtClean="0"/>
              <a:t> самокритики, </a:t>
            </a:r>
            <a:r>
              <a:rPr lang="ru-RU" sz="1400" dirty="0" err="1" smtClean="0"/>
              <a:t>неправильну</a:t>
            </a:r>
            <a:r>
              <a:rPr lang="ru-RU" sz="1400" dirty="0" smtClean="0"/>
              <a:t> </a:t>
            </a:r>
            <a:r>
              <a:rPr lang="ru-RU" sz="1400" dirty="0" err="1" smtClean="0"/>
              <a:t>організаційну</a:t>
            </a:r>
            <a:r>
              <a:rPr lang="ru-RU" sz="1400" dirty="0" smtClean="0"/>
              <a:t> </a:t>
            </a:r>
            <a:r>
              <a:rPr lang="ru-RU" sz="1400" dirty="0" err="1" smtClean="0"/>
              <a:t>побудову</a:t>
            </a:r>
            <a:r>
              <a:rPr lang="ru-RU" sz="1400" dirty="0" smtClean="0"/>
              <a:t> </a:t>
            </a:r>
            <a:r>
              <a:rPr lang="ru-RU" sz="1400" dirty="0" err="1" smtClean="0"/>
              <a:t>захисту</a:t>
            </a:r>
            <a:r>
              <a:rPr lang="ru-RU" sz="1400" dirty="0" smtClean="0"/>
              <a:t> та оплату </a:t>
            </a:r>
            <a:r>
              <a:rPr lang="ru-RU" sz="1400" dirty="0" err="1" smtClean="0"/>
              <a:t>праці</a:t>
            </a:r>
            <a:r>
              <a:rPr lang="ru-RU" sz="1400" dirty="0" smtClean="0"/>
              <a:t> </a:t>
            </a:r>
            <a:r>
              <a:rPr lang="ru-RU" sz="1400" dirty="0" err="1" smtClean="0"/>
              <a:t>членів</a:t>
            </a:r>
            <a:r>
              <a:rPr lang="ru-RU" sz="1400" dirty="0" smtClean="0"/>
              <a:t> </a:t>
            </a:r>
            <a:r>
              <a:rPr lang="ru-RU" sz="1400" dirty="0" err="1" smtClean="0"/>
              <a:t>колегії</a:t>
            </a:r>
            <a:r>
              <a:rPr lang="ru-RU" sz="1400" dirty="0" smtClean="0"/>
              <a:t>.</a:t>
            </a:r>
          </a:p>
          <a:p>
            <a:pPr algn="just"/>
            <a:r>
              <a:rPr lang="uk-UA" sz="1400" dirty="0"/>
              <a:t>Київській колегії захисників </a:t>
            </a:r>
            <a:r>
              <a:rPr lang="uk-UA" sz="1400" dirty="0" smtClean="0"/>
              <a:t>постави</a:t>
            </a:r>
            <a:r>
              <a:rPr lang="ru-RU" sz="1400" dirty="0" smtClean="0"/>
              <a:t>ли </a:t>
            </a:r>
            <a:r>
              <a:rPr lang="ru-RU" sz="1400" dirty="0"/>
              <a:t>у вину те,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її</a:t>
            </a:r>
            <a:r>
              <a:rPr lang="ru-RU" sz="1400" dirty="0"/>
              <a:t> члени </a:t>
            </a:r>
            <a:r>
              <a:rPr lang="ru-RU" sz="1400" dirty="0" err="1"/>
              <a:t>мали</a:t>
            </a:r>
            <a:r>
              <a:rPr lang="ru-RU" sz="1400" dirty="0"/>
              <a:t> право </a:t>
            </a:r>
            <a:r>
              <a:rPr lang="ru-RU" sz="1400" dirty="0" err="1"/>
              <a:t>вибирати</a:t>
            </a:r>
            <a:r>
              <a:rPr lang="ru-RU" sz="1400" dirty="0"/>
              <a:t>: </a:t>
            </a:r>
            <a:r>
              <a:rPr lang="ru-RU" sz="1400" dirty="0" err="1"/>
              <a:t>або</a:t>
            </a:r>
            <a:r>
              <a:rPr lang="ru-RU" sz="1400" dirty="0"/>
              <a:t> </a:t>
            </a:r>
            <a:r>
              <a:rPr lang="ru-RU" sz="1400" dirty="0" err="1" smtClean="0"/>
              <a:t>працювати</a:t>
            </a:r>
            <a:r>
              <a:rPr lang="ru-RU" sz="1400" dirty="0" smtClean="0"/>
              <a:t> </a:t>
            </a:r>
            <a:r>
              <a:rPr lang="ru-RU" sz="1400" dirty="0"/>
              <a:t>у </a:t>
            </a:r>
            <a:r>
              <a:rPr lang="ru-RU" sz="1400" dirty="0" err="1"/>
              <a:t>колективі</a:t>
            </a:r>
            <a:r>
              <a:rPr lang="ru-RU" sz="1400" dirty="0"/>
              <a:t> </a:t>
            </a:r>
            <a:r>
              <a:rPr lang="ru-RU" sz="1400" dirty="0" err="1"/>
              <a:t>або</a:t>
            </a:r>
            <a:r>
              <a:rPr lang="ru-RU" sz="1400" dirty="0"/>
              <a:t> </a:t>
            </a:r>
            <a:r>
              <a:rPr lang="ru-RU" sz="1400" dirty="0" err="1"/>
              <a:t>працювати</a:t>
            </a:r>
            <a:r>
              <a:rPr lang="ru-RU" sz="1400" dirty="0"/>
              <a:t> </a:t>
            </a:r>
            <a:r>
              <a:rPr lang="ru-RU" sz="1400" dirty="0" err="1"/>
              <a:t>індивідуально</a:t>
            </a:r>
            <a:r>
              <a:rPr lang="ru-RU" sz="1400" dirty="0"/>
              <a:t>. </a:t>
            </a:r>
            <a:r>
              <a:rPr lang="ru-RU" sz="1400" dirty="0" err="1" smtClean="0"/>
              <a:t>Звісно</a:t>
            </a:r>
            <a:r>
              <a:rPr lang="ru-RU" sz="1400" dirty="0" smtClean="0"/>
              <a:t>, </a:t>
            </a:r>
            <a:r>
              <a:rPr lang="ru-RU" sz="1400" dirty="0" err="1" smtClean="0"/>
              <a:t>що</a:t>
            </a:r>
            <a:r>
              <a:rPr lang="ru-RU" sz="1400" dirty="0" smtClean="0"/>
              <a:t> </a:t>
            </a:r>
            <a:r>
              <a:rPr lang="ru-RU" sz="1400" dirty="0" err="1"/>
              <a:t>більша</a:t>
            </a:r>
            <a:r>
              <a:rPr lang="ru-RU" sz="1400" dirty="0"/>
              <a:t> </a:t>
            </a:r>
            <a:r>
              <a:rPr lang="ru-RU" sz="1400" dirty="0" err="1"/>
              <a:t>частина</a:t>
            </a:r>
            <a:r>
              <a:rPr lang="ru-RU" sz="1400" dirty="0"/>
              <a:t> </a:t>
            </a:r>
            <a:r>
              <a:rPr lang="ru-RU" sz="1400" dirty="0" err="1"/>
              <a:t>членів</a:t>
            </a:r>
            <a:r>
              <a:rPr lang="ru-RU" sz="1400" dirty="0"/>
              <a:t> </a:t>
            </a:r>
            <a:r>
              <a:rPr lang="ru-RU" sz="1400" dirty="0" err="1"/>
              <a:t>колегії</a:t>
            </a:r>
            <a:r>
              <a:rPr lang="ru-RU" sz="1400" dirty="0"/>
              <a:t> обирала </a:t>
            </a:r>
            <a:r>
              <a:rPr lang="ru-RU" sz="1400" dirty="0" err="1" smtClean="0"/>
              <a:t>індивідуальну</a:t>
            </a:r>
            <a:r>
              <a:rPr lang="ru-RU" sz="1400" dirty="0"/>
              <a:t> </a:t>
            </a:r>
            <a:r>
              <a:rPr lang="uk-UA" sz="1400" dirty="0" smtClean="0"/>
              <a:t>роботу</a:t>
            </a:r>
            <a:r>
              <a:rPr lang="uk-UA" sz="1400" dirty="0"/>
              <a:t>.</a:t>
            </a:r>
            <a:endParaRPr lang="uk-UA" sz="1400" dirty="0" smtClean="0"/>
          </a:p>
          <a:p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2934763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984" y="230807"/>
            <a:ext cx="8619379" cy="147416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 smtClean="0"/>
              <a:t>Биківнянський</a:t>
            </a:r>
            <a:r>
              <a:rPr lang="ru-RU" sz="2800" b="1" dirty="0" smtClean="0"/>
              <a:t> некрополь </a:t>
            </a:r>
            <a:r>
              <a:rPr lang="uk-UA" sz="2800" dirty="0"/>
              <a:t>–</a:t>
            </a:r>
            <a:r>
              <a:rPr lang="ru-RU" sz="2800" b="1" dirty="0" smtClean="0"/>
              <a:t> 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err="1" smtClean="0"/>
              <a:t>місце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пам</a:t>
            </a:r>
            <a:r>
              <a:rPr lang="en-GB" sz="2800" b="1" dirty="0" smtClean="0"/>
              <a:t>’</a:t>
            </a:r>
            <a:r>
              <a:rPr lang="ru-RU" sz="2800" b="1" dirty="0" err="1" smtClean="0"/>
              <a:t>ят</a:t>
            </a:r>
            <a:r>
              <a:rPr lang="uk-UA" sz="2800" b="1" dirty="0" smtClean="0"/>
              <a:t>і репресованої київської адвокатури</a:t>
            </a:r>
            <a:endParaRPr lang="uk-UA" sz="2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17636" y="1704975"/>
            <a:ext cx="10634455" cy="2004244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uk-UA" sz="2900" b="1" dirty="0" smtClean="0"/>
              <a:t>Київських адвокатів-жертв сталінського масового терору 1937 – 1938 років об</a:t>
            </a:r>
            <a:r>
              <a:rPr lang="en-GB" sz="2900" b="1" dirty="0" smtClean="0"/>
              <a:t>’</a:t>
            </a:r>
            <a:r>
              <a:rPr lang="uk-UA" sz="2900" b="1" dirty="0" err="1" smtClean="0"/>
              <a:t>єднує</a:t>
            </a:r>
            <a:r>
              <a:rPr lang="uk-UA" sz="2900" b="1" dirty="0" smtClean="0"/>
              <a:t> не тільки їх належність та відданість обраній професії, а також і місце їхнього поховання – </a:t>
            </a:r>
            <a:r>
              <a:rPr lang="uk-UA" sz="2900" b="1" dirty="0" err="1" smtClean="0"/>
              <a:t>спецділянка</a:t>
            </a:r>
            <a:r>
              <a:rPr lang="uk-UA" sz="2900" b="1" dirty="0" smtClean="0"/>
              <a:t> НКВС УРСР у 19, 20 кварталах </a:t>
            </a:r>
            <a:r>
              <a:rPr lang="uk-UA" sz="2900" b="1" dirty="0" err="1" smtClean="0"/>
              <a:t>Биківнянського</a:t>
            </a:r>
            <a:r>
              <a:rPr lang="uk-UA" sz="2900" b="1" dirty="0" smtClean="0"/>
              <a:t> лісу, що на околицях Києва.</a:t>
            </a:r>
          </a:p>
          <a:p>
            <a:r>
              <a:rPr lang="uk-UA" sz="2900" b="1" dirty="0" smtClean="0"/>
              <a:t>З 1937 по 1941 рр</a:t>
            </a:r>
            <a:r>
              <a:rPr lang="uk-UA" sz="2900" dirty="0" smtClean="0"/>
              <a:t>. на території  </a:t>
            </a:r>
            <a:r>
              <a:rPr lang="uk-UA" sz="2900" dirty="0" err="1" smtClean="0"/>
              <a:t>спецділянки</a:t>
            </a:r>
            <a:r>
              <a:rPr lang="uk-UA" sz="2900" dirty="0" smtClean="0"/>
              <a:t> поховано щонайменше </a:t>
            </a:r>
            <a:r>
              <a:rPr lang="uk-UA" sz="2900" b="1" dirty="0" smtClean="0"/>
              <a:t>22 тисячі жертв.</a:t>
            </a:r>
          </a:p>
          <a:p>
            <a:r>
              <a:rPr lang="uk-UA" sz="2900" dirty="0" smtClean="0"/>
              <a:t>У книзі висвітлено життєвий шлях і трагічну долю </a:t>
            </a:r>
            <a:r>
              <a:rPr lang="uk-UA" sz="2900" b="1" dirty="0" smtClean="0"/>
              <a:t>18 київських репресованих адвокатів, 26 київських юристів.</a:t>
            </a:r>
          </a:p>
          <a:p>
            <a:r>
              <a:rPr lang="uk-UA" sz="2900" dirty="0" smtClean="0"/>
              <a:t> Уперше оприлюднено імена </a:t>
            </a:r>
            <a:r>
              <a:rPr lang="uk-UA" sz="2900" b="1" dirty="0" smtClean="0"/>
              <a:t>119 польських адвокатів</a:t>
            </a:r>
            <a:r>
              <a:rPr lang="uk-UA" sz="2900" dirty="0" smtClean="0"/>
              <a:t>, виявлених у київських </a:t>
            </a:r>
            <a:r>
              <a:rPr lang="uk-UA" sz="2900" dirty="0" err="1" smtClean="0"/>
              <a:t>катинських</a:t>
            </a:r>
            <a:r>
              <a:rPr lang="uk-UA" sz="2900" dirty="0" smtClean="0"/>
              <a:t> списках.</a:t>
            </a:r>
          </a:p>
          <a:p>
            <a:endParaRPr lang="uk-UA" sz="2600" dirty="0" smtClean="0"/>
          </a:p>
          <a:p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3371849" y="3936564"/>
            <a:ext cx="60150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6EE4E8-C175-7FD2-519A-D2EDC072E2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9" y="3709219"/>
            <a:ext cx="4469540" cy="31487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997" y="3709219"/>
            <a:ext cx="4614751" cy="308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2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645D9-82D3-4479-A348-CCB3DF37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222" y="187223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Київські</a:t>
            </a:r>
            <a:r>
              <a:rPr lang="ru-RU" b="1" dirty="0"/>
              <a:t> </a:t>
            </a:r>
            <a:r>
              <a:rPr lang="ru-RU" b="1" dirty="0" err="1" smtClean="0"/>
              <a:t>адвокати</a:t>
            </a:r>
            <a:r>
              <a:rPr lang="ru-RU" b="1" dirty="0"/>
              <a:t> </a:t>
            </a:r>
            <a:br>
              <a:rPr lang="ru-RU" b="1" dirty="0"/>
            </a:br>
            <a:r>
              <a:rPr lang="ru-RU" b="1" dirty="0"/>
              <a:t>й </a:t>
            </a:r>
            <a:r>
              <a:rPr lang="ru-RU" b="1" dirty="0" err="1"/>
              <a:t>правники</a:t>
            </a:r>
            <a:r>
              <a:rPr lang="ru-RU" b="1" dirty="0"/>
              <a:t> – </a:t>
            </a:r>
            <a:r>
              <a:rPr lang="ru-RU" b="1" dirty="0" err="1"/>
              <a:t>жертви</a:t>
            </a:r>
            <a:r>
              <a:rPr lang="ru-RU" b="1" dirty="0"/>
              <a:t> </a:t>
            </a:r>
            <a:r>
              <a:rPr lang="ru-RU" b="1" dirty="0" smtClean="0"/>
              <a:t>Великого </a:t>
            </a:r>
            <a:r>
              <a:rPr lang="ru-RU" b="1" dirty="0" err="1"/>
              <a:t>терору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788" y="1639475"/>
            <a:ext cx="2131221" cy="258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0370" y="1535313"/>
            <a:ext cx="91916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/>
              <a:t>Марко Григорович Віленський (1881</a:t>
            </a:r>
            <a:r>
              <a:rPr lang="uk-UA" sz="2400" dirty="0"/>
              <a:t> – </a:t>
            </a:r>
            <a:r>
              <a:rPr lang="uk-UA" sz="2400" b="1" dirty="0" smtClean="0"/>
              <a:t>1937) </a:t>
            </a:r>
            <a:r>
              <a:rPr lang="uk-UA" dirty="0" smtClean="0"/>
              <a:t>–</a:t>
            </a:r>
            <a:r>
              <a:rPr lang="uk-UA" b="1" dirty="0" smtClean="0"/>
              <a:t> один з найвідоміших адвокатів Києва з дореволюційним досвідом роботи. </a:t>
            </a:r>
            <a:r>
              <a:rPr lang="uk-UA" b="1" dirty="0"/>
              <a:t>З</a:t>
            </a:r>
            <a:r>
              <a:rPr lang="uk-UA" b="1" dirty="0" smtClean="0"/>
              <a:t> 1903 року, </a:t>
            </a:r>
            <a:r>
              <a:rPr lang="uk-UA" dirty="0" smtClean="0"/>
              <a:t>після закінчення юридичного факультету Київського університету </a:t>
            </a:r>
          </a:p>
          <a:p>
            <a:pPr algn="just"/>
            <a:r>
              <a:rPr lang="uk-UA" dirty="0" err="1" smtClean="0"/>
              <a:t>Св</a:t>
            </a:r>
            <a:r>
              <a:rPr lang="uk-UA" dirty="0" smtClean="0"/>
              <a:t>. Володимира, працював помічником присяжного повіреного, а </a:t>
            </a:r>
            <a:r>
              <a:rPr lang="uk-UA" b="1" dirty="0" smtClean="0"/>
              <a:t>з 1915 року </a:t>
            </a:r>
            <a:r>
              <a:rPr lang="uk-UA" dirty="0" smtClean="0"/>
              <a:t>– присяжним повіреним. Спеціалізувався</a:t>
            </a:r>
            <a:r>
              <a:rPr lang="uk-UA" dirty="0"/>
              <a:t> </a:t>
            </a:r>
            <a:r>
              <a:rPr lang="ru-RU" dirty="0" smtClean="0"/>
              <a:t>на </a:t>
            </a:r>
            <a:r>
              <a:rPr lang="ru-RU" dirty="0" err="1"/>
              <a:t>захисті</a:t>
            </a:r>
            <a:r>
              <a:rPr lang="ru-RU" dirty="0"/>
              <a:t> у </a:t>
            </a:r>
            <a:r>
              <a:rPr lang="ru-RU" dirty="0" err="1"/>
              <a:t>політичних</a:t>
            </a:r>
            <a:r>
              <a:rPr lang="ru-RU" dirty="0"/>
              <a:t> та </a:t>
            </a:r>
            <a:r>
              <a:rPr lang="ru-RU" dirty="0" err="1" smtClean="0"/>
              <a:t>кри</a:t>
            </a:r>
            <a:r>
              <a:rPr lang="uk-UA" dirty="0" err="1" smtClean="0"/>
              <a:t>мінальних</a:t>
            </a:r>
            <a:r>
              <a:rPr lang="uk-UA" dirty="0" smtClean="0"/>
              <a:t> справах. Брав участь </a:t>
            </a:r>
            <a:r>
              <a:rPr lang="ru-RU" dirty="0" smtClean="0"/>
              <a:t>у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гучних</a:t>
            </a:r>
            <a:r>
              <a:rPr lang="ru-RU" dirty="0"/>
              <a:t> </a:t>
            </a:r>
            <a:r>
              <a:rPr lang="ru-RU" dirty="0" err="1"/>
              <a:t>процесах</a:t>
            </a:r>
            <a:r>
              <a:rPr lang="ru-RU" dirty="0"/>
              <a:t> </a:t>
            </a:r>
            <a:r>
              <a:rPr lang="ru-RU" dirty="0" smtClean="0"/>
              <a:t>того часу</a:t>
            </a:r>
            <a:r>
              <a:rPr lang="ru-RU" dirty="0"/>
              <a:t>, </a:t>
            </a:r>
            <a:r>
              <a:rPr lang="ru-RU" dirty="0" err="1" smtClean="0"/>
              <a:t>зокрема</a:t>
            </a:r>
            <a:r>
              <a:rPr lang="ru-RU" dirty="0" smtClean="0"/>
              <a:t>, </a:t>
            </a:r>
            <a:r>
              <a:rPr lang="uk-UA" dirty="0" smtClean="0"/>
              <a:t>Кишинівського погрому 1903 року та справі </a:t>
            </a:r>
            <a:r>
              <a:rPr lang="uk-UA" dirty="0" err="1" smtClean="0"/>
              <a:t>М.Бейліса</a:t>
            </a:r>
            <a:r>
              <a:rPr lang="uk-UA" dirty="0" smtClean="0"/>
              <a:t>. 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521" t="4655" r="-6988" b="19475"/>
          <a:stretch/>
        </p:blipFill>
        <p:spPr>
          <a:xfrm>
            <a:off x="733233" y="4272785"/>
            <a:ext cx="3842952" cy="22736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812784" y="6601384"/>
            <a:ext cx="3842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b="1" dirty="0" smtClean="0"/>
              <a:t>4 Київська гімназія, в якій навчався М. Віленський </a:t>
            </a:r>
            <a:endParaRPr lang="uk-UA" sz="1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64974" y="3739062"/>
            <a:ext cx="77270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Уперше заарештований органами НКВС у </a:t>
            </a:r>
            <a:r>
              <a:rPr lang="uk-UA" b="1" dirty="0" smtClean="0"/>
              <a:t>1928 році</a:t>
            </a:r>
            <a:r>
              <a:rPr lang="uk-UA" dirty="0" smtClean="0"/>
              <a:t>. На допитах змушений був дати свідчення про товариські стосунки з Володимиром Винниченком – першим головою Генерального Секретаріату – уряду Української Народної Республіки. Міру запобіжного заходу тоді йому змінили з тримання під вартою на підписку про невиїзд. Вдруге заарештований у </a:t>
            </a:r>
            <a:r>
              <a:rPr lang="uk-UA" b="1" dirty="0" smtClean="0"/>
              <a:t>1937-му,</a:t>
            </a:r>
            <a:r>
              <a:rPr lang="uk-UA" dirty="0" smtClean="0"/>
              <a:t> звинувачений у контрреволюційній діяльності, засуджений і розстріляний </a:t>
            </a:r>
            <a:r>
              <a:rPr lang="uk-UA" b="1" dirty="0" smtClean="0"/>
              <a:t>3 вересня 1937 року </a:t>
            </a:r>
            <a:r>
              <a:rPr lang="uk-UA" dirty="0" smtClean="0"/>
              <a:t>у підвалі колишнього Жовтневого палацу. Похований </a:t>
            </a:r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 err="1"/>
              <a:t>одній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братських</a:t>
            </a:r>
            <a:r>
              <a:rPr lang="ru-RU" dirty="0"/>
              <a:t> могил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/>
              <a:t>спецділянки</a:t>
            </a:r>
            <a:r>
              <a:rPr lang="ru-RU" dirty="0"/>
              <a:t> НКВС УРСР у </a:t>
            </a:r>
            <a:r>
              <a:rPr lang="ru-RU" dirty="0" err="1"/>
              <a:t>Биківнянському</a:t>
            </a:r>
            <a:r>
              <a:rPr lang="ru-RU" dirty="0"/>
              <a:t> </a:t>
            </a:r>
            <a:r>
              <a:rPr lang="ru-RU" dirty="0" err="1" smtClean="0"/>
              <a:t>лісі</a:t>
            </a:r>
            <a:r>
              <a:rPr lang="ru-RU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955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0716" y="1264555"/>
            <a:ext cx="2668263" cy="377825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19645D9-82D3-4479-A348-CCB3DF37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103" y="-123568"/>
            <a:ext cx="11381431" cy="1781175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/>
              <a:t>Київські</a:t>
            </a:r>
            <a:r>
              <a:rPr lang="ru-RU" b="1" dirty="0"/>
              <a:t> </a:t>
            </a:r>
            <a:r>
              <a:rPr lang="ru-RU" b="1" dirty="0" err="1" smtClean="0"/>
              <a:t>адвокати</a:t>
            </a:r>
            <a:r>
              <a:rPr lang="ru-RU" b="1" dirty="0"/>
              <a:t> </a:t>
            </a:r>
            <a:br>
              <a:rPr lang="ru-RU" b="1" dirty="0"/>
            </a:br>
            <a:r>
              <a:rPr lang="ru-RU" b="1" dirty="0"/>
              <a:t>й </a:t>
            </a:r>
            <a:r>
              <a:rPr lang="ru-RU" b="1" dirty="0" err="1"/>
              <a:t>правники</a:t>
            </a:r>
            <a:r>
              <a:rPr lang="ru-RU" b="1" dirty="0"/>
              <a:t> – </a:t>
            </a:r>
            <a:r>
              <a:rPr lang="ru-RU" b="1" dirty="0" err="1"/>
              <a:t>жертви</a:t>
            </a:r>
            <a:r>
              <a:rPr lang="ru-RU" b="1" dirty="0"/>
              <a:t> </a:t>
            </a:r>
            <a:r>
              <a:rPr lang="ru-RU" b="1" dirty="0" smtClean="0"/>
              <a:t>Великого </a:t>
            </a:r>
            <a:r>
              <a:rPr lang="ru-RU" b="1" dirty="0" err="1"/>
              <a:t>терору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3744097" y="1264555"/>
            <a:ext cx="74916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/>
              <a:t>Федір Іванович Крижанівський (1878 – 1938)</a:t>
            </a:r>
            <a:r>
              <a:rPr lang="uk-UA" sz="2400" b="1" dirty="0"/>
              <a:t> </a:t>
            </a:r>
            <a:r>
              <a:rPr lang="uk-UA" sz="2400" dirty="0" smtClean="0"/>
              <a:t>– </a:t>
            </a:r>
            <a:r>
              <a:rPr lang="uk-UA" b="1" dirty="0" smtClean="0"/>
              <a:t>київський адвокат, професор права, заступник голови Української Центральної Ради. У 1910 – 1914 рр. </a:t>
            </a:r>
            <a:r>
              <a:rPr lang="uk-UA" dirty="0" smtClean="0"/>
              <a:t>працював у Києві помічником присяжного повіреного, </a:t>
            </a:r>
            <a:r>
              <a:rPr lang="uk-UA" b="1" dirty="0" smtClean="0"/>
              <a:t>у 1915 – 1917 рр</a:t>
            </a:r>
            <a:r>
              <a:rPr lang="uk-UA" dirty="0" smtClean="0"/>
              <a:t>. – присяжним повіреним. Належав до Київської громади, Товариства українських поступовців, Українського клубу в Києві. Один із засновників Центральної Ради, головував на її засіданнях, керував правничою комісією </a:t>
            </a:r>
            <a:r>
              <a:rPr lang="uk-UA" dirty="0" err="1" smtClean="0"/>
              <a:t>Коопцентру</a:t>
            </a:r>
            <a:r>
              <a:rPr lang="uk-UA" dirty="0" smtClean="0"/>
              <a:t>. Був лідером кооперативного руху, головою ради «</a:t>
            </a:r>
            <a:r>
              <a:rPr lang="uk-UA" dirty="0" err="1" smtClean="0"/>
              <a:t>Українбанку</a:t>
            </a:r>
            <a:r>
              <a:rPr lang="uk-UA" dirty="0" smtClean="0"/>
              <a:t>», який профінансував створення Товариства «</a:t>
            </a:r>
            <a:r>
              <a:rPr lang="uk-UA" dirty="0" err="1" smtClean="0"/>
              <a:t>Українфільм</a:t>
            </a:r>
            <a:r>
              <a:rPr lang="uk-UA" dirty="0" smtClean="0"/>
              <a:t>», «Молодого театру» і «Вільного театру». </a:t>
            </a:r>
            <a:r>
              <a:rPr lang="uk-UA" b="1" dirty="0" smtClean="0"/>
              <a:t>У 1921 р. </a:t>
            </a:r>
            <a:r>
              <a:rPr lang="uk-UA" dirty="0" smtClean="0"/>
              <a:t>став професором Кооперативного інституту. </a:t>
            </a:r>
          </a:p>
          <a:p>
            <a:pPr algn="just"/>
            <a:r>
              <a:rPr lang="uk-UA" dirty="0" smtClean="0"/>
              <a:t>Уперше заарештований співробітниками ДПУ УСРР </a:t>
            </a:r>
            <a:r>
              <a:rPr lang="uk-UA" b="1" dirty="0" smtClean="0"/>
              <a:t>у 1931 р</a:t>
            </a:r>
            <a:r>
              <a:rPr lang="uk-UA" dirty="0" smtClean="0"/>
              <a:t>. і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0717" y="5050207"/>
            <a:ext cx="103050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  звинувачений в участі у контрреволюційній організації, яка нібито мала на меті повалення влади шляхом збройного повстання. Жодних речових доказів у справі проти </a:t>
            </a:r>
            <a:r>
              <a:rPr lang="uk-UA" dirty="0" err="1" smtClean="0"/>
              <a:t>Ф.Крижанівського</a:t>
            </a:r>
            <a:r>
              <a:rPr lang="uk-UA" dirty="0" smtClean="0"/>
              <a:t> не було, тому його звільнили з-під варти із забороною проживання у  12 населених пунктах на три роки.  Вдруге заарештований </a:t>
            </a:r>
            <a:r>
              <a:rPr lang="uk-UA" b="1" dirty="0" smtClean="0"/>
              <a:t>9 лютого 1938 року </a:t>
            </a:r>
            <a:r>
              <a:rPr lang="uk-UA" dirty="0" smtClean="0"/>
              <a:t>і звинувачений у членстві в націоналістичній організації. Постановою трійки від </a:t>
            </a:r>
            <a:r>
              <a:rPr lang="uk-UA" b="1" dirty="0" smtClean="0"/>
              <a:t>11 квітня 1938 р. </a:t>
            </a:r>
            <a:r>
              <a:rPr lang="uk-UA" dirty="0" smtClean="0"/>
              <a:t>засуджений до розстрілу. Вирок виконали </a:t>
            </a:r>
            <a:r>
              <a:rPr lang="uk-UA" b="1" dirty="0" smtClean="0"/>
              <a:t>28 квітня 1938 р. </a:t>
            </a:r>
            <a:r>
              <a:rPr lang="uk-UA" dirty="0" smtClean="0"/>
              <a:t>Похований у </a:t>
            </a:r>
            <a:r>
              <a:rPr lang="uk-UA" dirty="0" err="1" smtClean="0"/>
              <a:t>Биківні</a:t>
            </a:r>
            <a:r>
              <a:rPr lang="uk-UA" dirty="0" smtClean="0"/>
              <a:t>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99338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46958"/>
            <a:ext cx="8911687" cy="10123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Київські</a:t>
            </a:r>
            <a:r>
              <a:rPr lang="ru-RU" b="1" dirty="0"/>
              <a:t> </a:t>
            </a:r>
            <a:r>
              <a:rPr lang="ru-RU" b="1" dirty="0" err="1"/>
              <a:t>адвокати</a:t>
            </a:r>
            <a:r>
              <a:rPr lang="ru-RU" b="1" dirty="0"/>
              <a:t> </a:t>
            </a:r>
            <a:br>
              <a:rPr lang="ru-RU" b="1" dirty="0"/>
            </a:br>
            <a:r>
              <a:rPr lang="ru-RU" b="1" dirty="0"/>
              <a:t>й </a:t>
            </a:r>
            <a:r>
              <a:rPr lang="ru-RU" b="1" dirty="0" err="1"/>
              <a:t>правники</a:t>
            </a:r>
            <a:r>
              <a:rPr lang="ru-RU" b="1" dirty="0"/>
              <a:t> – </a:t>
            </a:r>
            <a:r>
              <a:rPr lang="ru-RU" b="1" dirty="0" err="1"/>
              <a:t>жертви</a:t>
            </a:r>
            <a:r>
              <a:rPr lang="ru-RU" b="1" dirty="0"/>
              <a:t> Великого </a:t>
            </a:r>
            <a:r>
              <a:rPr lang="ru-RU" b="1" dirty="0" err="1"/>
              <a:t>терору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8443" y="1480457"/>
            <a:ext cx="2254770" cy="29596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88129" y="1274019"/>
            <a:ext cx="89480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/>
              <a:t>Арнольд-Едуард Германович </a:t>
            </a:r>
            <a:r>
              <a:rPr lang="uk-UA" b="1" dirty="0" err="1" smtClean="0"/>
              <a:t>Кристер</a:t>
            </a:r>
            <a:r>
              <a:rPr lang="uk-UA" b="1" dirty="0" smtClean="0"/>
              <a:t> </a:t>
            </a:r>
            <a:r>
              <a:rPr lang="uk-UA" dirty="0" smtClean="0"/>
              <a:t>(1886</a:t>
            </a:r>
            <a:r>
              <a:rPr lang="uk-UA" dirty="0"/>
              <a:t> – </a:t>
            </a:r>
            <a:r>
              <a:rPr lang="uk-UA" dirty="0" smtClean="0"/>
              <a:t>1937) – київський адвокат, учений-правознавець, один з найвідоміших теоретиків цивільного права. Народився у родині відомого київського купця Едмунда </a:t>
            </a:r>
            <a:r>
              <a:rPr lang="uk-UA" dirty="0" err="1" smtClean="0"/>
              <a:t>Кристера</a:t>
            </a:r>
            <a:r>
              <a:rPr lang="uk-UA" dirty="0" smtClean="0"/>
              <a:t> і був онуком засновника садівницького господарства Вільгельма </a:t>
            </a:r>
            <a:r>
              <a:rPr lang="uk-UA" dirty="0" err="1" smtClean="0"/>
              <a:t>Кристера</a:t>
            </a:r>
            <a:r>
              <a:rPr lang="uk-UA" dirty="0" smtClean="0"/>
              <a:t>, на честь якого названа місцевість у Києві – </a:t>
            </a:r>
            <a:r>
              <a:rPr lang="uk-UA" dirty="0" err="1" smtClean="0"/>
              <a:t>Кристерова</a:t>
            </a:r>
            <a:r>
              <a:rPr lang="uk-UA" dirty="0" smtClean="0"/>
              <a:t> гірка.  </a:t>
            </a:r>
          </a:p>
          <a:p>
            <a:pPr algn="just"/>
            <a:r>
              <a:rPr lang="uk-UA" dirty="0" smtClean="0"/>
              <a:t>У 1912 р. А. </a:t>
            </a:r>
            <a:r>
              <a:rPr lang="uk-UA" dirty="0" err="1" smtClean="0"/>
              <a:t>Кристер</a:t>
            </a:r>
            <a:r>
              <a:rPr lang="uk-UA" dirty="0" smtClean="0"/>
              <a:t> закінчив юридичний факультет університету </a:t>
            </a:r>
            <a:r>
              <a:rPr lang="uk-UA" dirty="0" err="1" smtClean="0"/>
              <a:t>Св</a:t>
            </a:r>
            <a:r>
              <a:rPr lang="uk-UA" dirty="0" smtClean="0"/>
              <a:t>. Володимира і продовжив навчатися у Бернському та </a:t>
            </a:r>
            <a:r>
              <a:rPr lang="uk-UA" dirty="0" err="1" smtClean="0"/>
              <a:t>Тюбінгенському</a:t>
            </a:r>
            <a:r>
              <a:rPr lang="uk-UA" dirty="0" smtClean="0"/>
              <a:t> університетах. У 1917 р. розпочав читати лекції у рідній </a:t>
            </a:r>
            <a:r>
              <a:rPr lang="en-US" dirty="0" smtClean="0"/>
              <a:t>ALMA-MATER.</a:t>
            </a:r>
            <a:r>
              <a:rPr lang="uk-UA" dirty="0" smtClean="0"/>
              <a:t> У 1915 – 1917 рр. працював помічником присяжного повіреного. Адреса його адвокатської контори у Києві була: </a:t>
            </a:r>
            <a:r>
              <a:rPr lang="uk-UA" dirty="0" err="1" smtClean="0"/>
              <a:t>Троїцько</a:t>
            </a:r>
            <a:r>
              <a:rPr lang="uk-UA" dirty="0" smtClean="0"/>
              <a:t>-Кирилівська площа, 6.</a:t>
            </a:r>
          </a:p>
          <a:p>
            <a:pPr algn="just"/>
            <a:r>
              <a:rPr lang="uk-UA" dirty="0" smtClean="0"/>
              <a:t>У 1919 р. призначений секретарем юридичного факультету університету.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900" y="4457468"/>
            <a:ext cx="114789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У </a:t>
            </a:r>
            <a:r>
              <a:rPr lang="uk-UA" dirty="0"/>
              <a:t>1922 р. очолив Комісію з виучування звичаєвого права та секцію з цивільного права Всеукраїнської академії наук. Одночасно у 1920-х рр. працював на різних посадах у Київському інституті народного </a:t>
            </a:r>
            <a:r>
              <a:rPr lang="uk-UA" dirty="0" smtClean="0"/>
              <a:t>господарства: професор, декан правничого факультету, проректор навчальної частини.  </a:t>
            </a:r>
            <a:r>
              <a:rPr lang="uk-UA" dirty="0" err="1" smtClean="0"/>
              <a:t>А.Кристера</a:t>
            </a:r>
            <a:r>
              <a:rPr lang="uk-UA" dirty="0" smtClean="0"/>
              <a:t> заарештували 10 лютого 1937 року співробітники НКВС УРСР. В </a:t>
            </a:r>
            <a:r>
              <a:rPr lang="uk-UA" dirty="0" err="1" smtClean="0"/>
              <a:t>обвинувачувальному</a:t>
            </a:r>
            <a:r>
              <a:rPr lang="uk-UA" dirty="0" smtClean="0"/>
              <a:t> висновку написали, що він одночасно був учасником антирадянської української націоналістичної організації  й агентом німецької розвідки. 23 жовтня 1937 р. </a:t>
            </a:r>
            <a:r>
              <a:rPr lang="uk-UA" dirty="0" err="1" smtClean="0"/>
              <a:t>А.Кристера</a:t>
            </a:r>
            <a:r>
              <a:rPr lang="uk-UA" dirty="0" smtClean="0"/>
              <a:t> засудили до смертної кари, а наступного дня виконали вирок. Похований у </a:t>
            </a:r>
            <a:r>
              <a:rPr lang="uk-UA" dirty="0" err="1" smtClean="0"/>
              <a:t>Биківні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3869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64ACF9-B442-434D-AB51-5DB00BD68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253" y="0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Київські</a:t>
            </a:r>
            <a:r>
              <a:rPr lang="ru-RU" b="1" dirty="0"/>
              <a:t> </a:t>
            </a:r>
            <a:r>
              <a:rPr lang="ru-RU" b="1" dirty="0" err="1"/>
              <a:t>адвокати</a:t>
            </a:r>
            <a:r>
              <a:rPr lang="ru-RU" b="1" dirty="0"/>
              <a:t> </a:t>
            </a:r>
            <a:br>
              <a:rPr lang="ru-RU" b="1" dirty="0"/>
            </a:br>
            <a:r>
              <a:rPr lang="ru-RU" b="1" dirty="0"/>
              <a:t>й </a:t>
            </a:r>
            <a:r>
              <a:rPr lang="ru-RU" b="1" dirty="0" err="1"/>
              <a:t>правники</a:t>
            </a:r>
            <a:r>
              <a:rPr lang="ru-RU" b="1" dirty="0"/>
              <a:t> – </a:t>
            </a:r>
            <a:r>
              <a:rPr lang="ru-RU" b="1" dirty="0" err="1"/>
              <a:t>жертви</a:t>
            </a:r>
            <a:r>
              <a:rPr lang="ru-RU" b="1" dirty="0"/>
              <a:t> Великого </a:t>
            </a:r>
            <a:r>
              <a:rPr lang="ru-RU" b="1" dirty="0" err="1"/>
              <a:t>терору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7990" y="1461381"/>
            <a:ext cx="2171699" cy="2836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1" y="1280890"/>
            <a:ext cx="92201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/>
              <a:t>Микола Маслов (1880 – 1940) – адвокат, український громадський діяч і політик, сенатор ІІ Речі Посполитої. </a:t>
            </a:r>
          </a:p>
          <a:p>
            <a:pPr algn="just"/>
            <a:r>
              <a:rPr lang="uk-UA" dirty="0" smtClean="0"/>
              <a:t>Кар</a:t>
            </a:r>
            <a:r>
              <a:rPr lang="en-US" dirty="0" smtClean="0"/>
              <a:t>’</a:t>
            </a:r>
            <a:r>
              <a:rPr lang="uk-UA" dirty="0" err="1" smtClean="0"/>
              <a:t>єру</a:t>
            </a:r>
            <a:r>
              <a:rPr lang="uk-UA" dirty="0" smtClean="0"/>
              <a:t> адвоката розпочав у Петербурзі, </a:t>
            </a:r>
            <a:r>
              <a:rPr lang="ru-RU" dirty="0" smtClean="0"/>
              <a:t>а </a:t>
            </a:r>
            <a:r>
              <a:rPr lang="ru-RU" dirty="0" err="1"/>
              <a:t>продовжив</a:t>
            </a:r>
            <a:r>
              <a:rPr lang="ru-RU" dirty="0"/>
              <a:t> </a:t>
            </a:r>
            <a:r>
              <a:rPr lang="ru-RU" dirty="0" smtClean="0"/>
              <a:t>у </a:t>
            </a:r>
            <a:r>
              <a:rPr lang="ru-RU" dirty="0" err="1"/>
              <a:t>Луцьку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b="1" dirty="0" smtClean="0"/>
              <a:t> </a:t>
            </a:r>
            <a:r>
              <a:rPr lang="ru-RU" b="1" dirty="0"/>
              <a:t>У 1917 </a:t>
            </a:r>
            <a:r>
              <a:rPr lang="ru-RU" b="1" dirty="0" err="1"/>
              <a:t>році</a:t>
            </a:r>
            <a:r>
              <a:rPr lang="ru-RU" b="1" dirty="0"/>
              <a:t> </a:t>
            </a:r>
            <a:r>
              <a:rPr lang="ru-RU" dirty="0"/>
              <a:t>–</a:t>
            </a:r>
            <a:r>
              <a:rPr lang="ru-RU" b="1" dirty="0"/>
              <a:t> </a:t>
            </a:r>
            <a:r>
              <a:rPr lang="ru-RU" dirty="0" err="1"/>
              <a:t>Борщівський</a:t>
            </a:r>
            <a:r>
              <a:rPr lang="ru-RU" dirty="0"/>
              <a:t> </a:t>
            </a:r>
            <a:r>
              <a:rPr lang="ru-RU" dirty="0" err="1"/>
              <a:t>повітовий</a:t>
            </a:r>
            <a:r>
              <a:rPr lang="ru-RU" dirty="0"/>
              <a:t> </a:t>
            </a:r>
            <a:r>
              <a:rPr lang="ru-RU" dirty="0" err="1" smtClean="0"/>
              <a:t>комісар</a:t>
            </a:r>
            <a:r>
              <a:rPr lang="ru-RU" dirty="0"/>
              <a:t> </a:t>
            </a:r>
            <a:r>
              <a:rPr lang="ru-RU" dirty="0" err="1" smtClean="0"/>
              <a:t>Тимчасового</a:t>
            </a:r>
            <a:r>
              <a:rPr lang="ru-RU" dirty="0" smtClean="0"/>
              <a:t> </a:t>
            </a:r>
            <a:r>
              <a:rPr lang="ru-RU" dirty="0"/>
              <a:t>уряду. </a:t>
            </a:r>
            <a:endParaRPr lang="ru-RU" dirty="0" smtClean="0"/>
          </a:p>
          <a:p>
            <a:pPr algn="just"/>
            <a:r>
              <a:rPr lang="ru-RU" b="1" dirty="0" smtClean="0"/>
              <a:t>У </a:t>
            </a:r>
            <a:r>
              <a:rPr lang="ru-RU" b="1" dirty="0"/>
              <a:t>1920 </a:t>
            </a:r>
            <a:r>
              <a:rPr lang="ru-RU" b="1" dirty="0" err="1"/>
              <a:t>році</a:t>
            </a:r>
            <a:r>
              <a:rPr lang="ru-RU" b="1" dirty="0"/>
              <a:t> </a:t>
            </a:r>
            <a:r>
              <a:rPr lang="ru-RU" dirty="0" err="1"/>
              <a:t>оселився</a:t>
            </a:r>
            <a:r>
              <a:rPr lang="ru-RU" dirty="0"/>
              <a:t> у </a:t>
            </a:r>
            <a:r>
              <a:rPr lang="ru-RU" dirty="0" err="1"/>
              <a:t>Луцьку</a:t>
            </a:r>
            <a:r>
              <a:rPr lang="ru-RU" dirty="0"/>
              <a:t>. </a:t>
            </a:r>
            <a:r>
              <a:rPr lang="ru-RU" b="1" dirty="0"/>
              <a:t>У </a:t>
            </a:r>
            <a:r>
              <a:rPr lang="ru-RU" b="1" dirty="0" smtClean="0"/>
              <a:t>1930 – 1938 </a:t>
            </a:r>
            <a:r>
              <a:rPr lang="ru-RU" b="1" dirty="0"/>
              <a:t>роках </a:t>
            </a:r>
            <a:r>
              <a:rPr lang="ru-RU" dirty="0" err="1"/>
              <a:t>Микола</a:t>
            </a:r>
            <a:r>
              <a:rPr lang="ru-RU" dirty="0"/>
              <a:t> Маслов </a:t>
            </a:r>
            <a:r>
              <a:rPr lang="ru-RU" dirty="0" err="1"/>
              <a:t>обирався</a:t>
            </a:r>
            <a:r>
              <a:rPr lang="ru-RU" dirty="0"/>
              <a:t> сенатором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 smtClean="0"/>
              <a:t>Речі</a:t>
            </a:r>
            <a:r>
              <a:rPr lang="ru-RU" dirty="0"/>
              <a:t> </a:t>
            </a:r>
            <a:r>
              <a:rPr lang="ru-RU" dirty="0" err="1" smtClean="0"/>
              <a:t>Посполитої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b="1" dirty="0" err="1" smtClean="0"/>
              <a:t>Восени</a:t>
            </a:r>
            <a:r>
              <a:rPr lang="ru-RU" b="1" dirty="0" smtClean="0"/>
              <a:t> </a:t>
            </a:r>
            <a:r>
              <a:rPr lang="ru-RU" b="1" dirty="0"/>
              <a:t>1939 року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заарештували</a:t>
            </a:r>
            <a:r>
              <a:rPr lang="ru-RU" dirty="0"/>
              <a:t> </a:t>
            </a:r>
            <a:r>
              <a:rPr lang="ru-RU" dirty="0" err="1" smtClean="0"/>
              <a:t>чекісти</a:t>
            </a:r>
            <a:r>
              <a:rPr lang="ru-RU" dirty="0" smtClean="0"/>
              <a:t>, </a:t>
            </a:r>
            <a:r>
              <a:rPr lang="ru-RU" dirty="0" err="1" smtClean="0"/>
              <a:t>утримували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Луцькій</a:t>
            </a:r>
            <a:r>
              <a:rPr lang="ru-RU" dirty="0"/>
              <a:t> </a:t>
            </a:r>
            <a:r>
              <a:rPr lang="ru-RU" dirty="0" err="1"/>
              <a:t>тюрмі</a:t>
            </a:r>
            <a:r>
              <a:rPr lang="ru-RU" dirty="0"/>
              <a:t> НКВС.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 smtClean="0"/>
              <a:t>перевезення</a:t>
            </a:r>
            <a:r>
              <a:rPr lang="ru-RU" dirty="0"/>
              <a:t> </a:t>
            </a:r>
            <a:r>
              <a:rPr lang="ru-RU" dirty="0" smtClean="0"/>
              <a:t>з </a:t>
            </a:r>
            <a:r>
              <a:rPr lang="ru-RU" dirty="0" err="1"/>
              <a:t>Луцької</a:t>
            </a:r>
            <a:r>
              <a:rPr lang="ru-RU" dirty="0"/>
              <a:t> </a:t>
            </a:r>
            <a:r>
              <a:rPr lang="ru-RU" dirty="0" err="1"/>
              <a:t>тюрми</a:t>
            </a:r>
            <a:r>
              <a:rPr lang="ru-RU" dirty="0"/>
              <a:t> до </a:t>
            </a:r>
            <a:r>
              <a:rPr lang="ru-RU" dirty="0" err="1"/>
              <a:t>Києва</a:t>
            </a:r>
            <a:r>
              <a:rPr lang="ru-RU" dirty="0"/>
              <a:t>, </a:t>
            </a:r>
            <a:r>
              <a:rPr lang="ru-RU" b="1" dirty="0"/>
              <a:t>у </a:t>
            </a:r>
            <a:r>
              <a:rPr lang="ru-RU" b="1" dirty="0" err="1"/>
              <a:t>квітні</a:t>
            </a:r>
            <a:r>
              <a:rPr lang="ru-RU" b="1" dirty="0"/>
              <a:t>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травні</a:t>
            </a:r>
            <a:r>
              <a:rPr lang="ru-RU" b="1" dirty="0"/>
              <a:t> 1940 </a:t>
            </a:r>
            <a:r>
              <a:rPr lang="ru-RU" b="1" dirty="0" smtClean="0"/>
              <a:t>року </a:t>
            </a:r>
            <a:r>
              <a:rPr lang="uk-UA" dirty="0" smtClean="0"/>
              <a:t>Миколу </a:t>
            </a:r>
            <a:r>
              <a:rPr lang="uk-UA" dirty="0"/>
              <a:t>Маслова розстріляли</a:t>
            </a:r>
            <a:r>
              <a:rPr lang="uk-UA" dirty="0" smtClean="0"/>
              <a:t>.</a:t>
            </a:r>
          </a:p>
          <a:p>
            <a:pPr algn="just"/>
            <a:r>
              <a:rPr lang="ru-RU" dirty="0" err="1" smtClean="0"/>
              <a:t>Похований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польській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Міжнародного</a:t>
            </a:r>
            <a:r>
              <a:rPr lang="ru-RU" dirty="0"/>
              <a:t> </a:t>
            </a:r>
            <a:r>
              <a:rPr lang="ru-RU" dirty="0" err="1" smtClean="0"/>
              <a:t>меморіалу</a:t>
            </a:r>
            <a:r>
              <a:rPr lang="ru-RU" dirty="0" smtClean="0"/>
              <a:t> </a:t>
            </a:r>
            <a:r>
              <a:rPr lang="ru-RU" dirty="0"/>
              <a:t>жертв </a:t>
            </a:r>
            <a:r>
              <a:rPr lang="ru-RU" dirty="0" err="1"/>
              <a:t>тоталітаризму</a:t>
            </a:r>
            <a:r>
              <a:rPr lang="ru-RU" dirty="0"/>
              <a:t> 1937–1941 </a:t>
            </a:r>
            <a:r>
              <a:rPr lang="ru-RU" dirty="0" err="1"/>
              <a:t>років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 smtClean="0"/>
              <a:t>знаходиться</a:t>
            </a:r>
            <a:r>
              <a:rPr lang="ru-RU" dirty="0"/>
              <a:t> </a:t>
            </a:r>
            <a:r>
              <a:rPr lang="ru-RU" dirty="0" smtClean="0"/>
              <a:t>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Національного</a:t>
            </a:r>
            <a:r>
              <a:rPr lang="ru-RU" dirty="0"/>
              <a:t> </a:t>
            </a:r>
            <a:r>
              <a:rPr lang="ru-RU" dirty="0" err="1" smtClean="0"/>
              <a:t>історико-меморіального</a:t>
            </a:r>
            <a:r>
              <a:rPr lang="ru-RU" dirty="0" smtClean="0"/>
              <a:t> </a:t>
            </a:r>
            <a:r>
              <a:rPr lang="ru-RU" dirty="0" err="1" smtClean="0"/>
              <a:t>запо</a:t>
            </a:r>
            <a:r>
              <a:rPr lang="uk-UA" dirty="0" err="1" smtClean="0"/>
              <a:t>відника</a:t>
            </a:r>
            <a:r>
              <a:rPr lang="uk-UA" dirty="0" smtClean="0"/>
              <a:t> </a:t>
            </a:r>
            <a:r>
              <a:rPr lang="uk-UA" dirty="0"/>
              <a:t>«</a:t>
            </a:r>
            <a:r>
              <a:rPr lang="uk-UA" dirty="0" err="1"/>
              <a:t>Биківнянські</a:t>
            </a:r>
            <a:r>
              <a:rPr lang="uk-UA" dirty="0"/>
              <a:t> могили».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-1" r="-2801" b="49557"/>
          <a:stretch/>
        </p:blipFill>
        <p:spPr>
          <a:xfrm>
            <a:off x="388042" y="4697210"/>
            <a:ext cx="7620596" cy="2263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8639" y="4909930"/>
            <a:ext cx="3719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Пам</a:t>
            </a:r>
            <a:r>
              <a:rPr lang="en-GB" dirty="0" smtClean="0"/>
              <a:t>’</a:t>
            </a:r>
            <a:r>
              <a:rPr lang="uk-UA" dirty="0" err="1" smtClean="0"/>
              <a:t>ятна</a:t>
            </a:r>
            <a:r>
              <a:rPr lang="uk-UA" dirty="0" smtClean="0"/>
              <a:t> дошка в будівлі Сенату Польщі, присвячена 151 сенатору ІІ Речі Посполитої, які загинули в роки Другої світової війни та в часи репресій 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6767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935749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                           </a:t>
            </a:r>
            <a:r>
              <a:rPr lang="ru-RU" sz="2400" b="1" dirty="0" err="1" smtClean="0"/>
              <a:t>Страчені</a:t>
            </a:r>
            <a:r>
              <a:rPr lang="ru-RU" sz="2400" b="1" dirty="0" smtClean="0"/>
              <a:t> </a:t>
            </a:r>
            <a:r>
              <a:rPr lang="ru-RU" sz="2400" b="1" dirty="0"/>
              <a:t>у в</a:t>
            </a:r>
            <a:r>
              <a:rPr lang="en-GB" sz="2400" b="1" dirty="0"/>
              <a:t>’</a:t>
            </a:r>
            <a:r>
              <a:rPr lang="uk-UA" sz="2400" b="1" dirty="0" err="1"/>
              <a:t>язницях</a:t>
            </a:r>
            <a:r>
              <a:rPr lang="uk-UA" sz="2400" b="1" dirty="0"/>
              <a:t> </a:t>
            </a:r>
            <a:r>
              <a:rPr lang="uk-UA" sz="2400" b="1" dirty="0" smtClean="0"/>
              <a:t>НКВС</a:t>
            </a:r>
            <a:br>
              <a:rPr lang="uk-UA" sz="2400" b="1" dirty="0" smtClean="0"/>
            </a:br>
            <a:r>
              <a:rPr lang="uk-UA" sz="2400" b="1" dirty="0" smtClean="0"/>
              <a:t>київські адвокати                         професори права, правники</a:t>
            </a:r>
            <a:endParaRPr lang="uk-UA" sz="24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uk-UA" sz="1100" b="1" dirty="0"/>
              <a:t> </a:t>
            </a:r>
            <a:r>
              <a:rPr lang="uk-UA" sz="1100" b="1" dirty="0" smtClean="0"/>
              <a:t>Павло Іванович </a:t>
            </a:r>
            <a:r>
              <a:rPr lang="uk-UA" sz="1100" b="1" dirty="0" err="1" smtClean="0"/>
              <a:t>Баренфельд</a:t>
            </a:r>
            <a:r>
              <a:rPr lang="uk-UA" sz="1100" b="1" dirty="0" smtClean="0"/>
              <a:t> (1889 – 4.02.1938)</a:t>
            </a:r>
            <a:endParaRPr lang="uk-UA" sz="1100" b="1" dirty="0"/>
          </a:p>
          <a:p>
            <a:r>
              <a:rPr lang="uk-UA" sz="1100" b="1" dirty="0"/>
              <a:t> </a:t>
            </a:r>
            <a:r>
              <a:rPr lang="uk-UA" sz="1100" b="1" dirty="0" err="1" smtClean="0"/>
              <a:t>Копель</a:t>
            </a:r>
            <a:r>
              <a:rPr lang="uk-UA" sz="1100" b="1" dirty="0" smtClean="0"/>
              <a:t> Йосипович </a:t>
            </a:r>
            <a:r>
              <a:rPr lang="uk-UA" sz="1100" b="1" dirty="0" err="1" smtClean="0"/>
              <a:t>Берновський</a:t>
            </a:r>
            <a:r>
              <a:rPr lang="uk-UA" sz="1100" b="1" dirty="0" smtClean="0"/>
              <a:t> (1898 – 23.09.1938)</a:t>
            </a:r>
            <a:endParaRPr lang="uk-UA" sz="1100" b="1" dirty="0"/>
          </a:p>
          <a:p>
            <a:r>
              <a:rPr lang="uk-UA" sz="1100" b="1" dirty="0" smtClean="0"/>
              <a:t>Іван Павлович </a:t>
            </a:r>
            <a:r>
              <a:rPr lang="uk-UA" sz="1100" b="1" dirty="0" err="1" smtClean="0"/>
              <a:t>Бесарабов</a:t>
            </a:r>
            <a:r>
              <a:rPr lang="uk-UA" sz="1100" b="1" dirty="0" smtClean="0"/>
              <a:t> (1882 – 4.02.1938)</a:t>
            </a:r>
            <a:endParaRPr lang="uk-UA" sz="1100" b="1" dirty="0"/>
          </a:p>
          <a:p>
            <a:r>
              <a:rPr lang="uk-UA" sz="1100" b="1" dirty="0" smtClean="0"/>
              <a:t>Олександр Вікторович </a:t>
            </a:r>
            <a:r>
              <a:rPr lang="uk-UA" sz="1100" b="1" dirty="0" err="1" smtClean="0"/>
              <a:t>Гамерштадт</a:t>
            </a:r>
            <a:r>
              <a:rPr lang="uk-UA" sz="1100" b="1" dirty="0" smtClean="0"/>
              <a:t> (1882–29.01.1938)</a:t>
            </a:r>
            <a:endParaRPr lang="uk-UA" sz="1100" b="1" dirty="0"/>
          </a:p>
          <a:p>
            <a:r>
              <a:rPr lang="uk-UA" sz="1100" b="1" dirty="0"/>
              <a:t>Сергія </a:t>
            </a:r>
            <a:r>
              <a:rPr lang="uk-UA" sz="1100" b="1" dirty="0" smtClean="0"/>
              <a:t>Аркадійович </a:t>
            </a:r>
            <a:r>
              <a:rPr lang="uk-UA" sz="1100" b="1" dirty="0" err="1" smtClean="0"/>
              <a:t>Голубовський</a:t>
            </a:r>
            <a:r>
              <a:rPr lang="uk-UA" sz="1100" b="1" dirty="0" smtClean="0"/>
              <a:t> (1879 – 26.12.1937)</a:t>
            </a:r>
            <a:endParaRPr lang="uk-UA" sz="1100" b="1" dirty="0"/>
          </a:p>
          <a:p>
            <a:r>
              <a:rPr lang="uk-UA" sz="1100" b="1" dirty="0"/>
              <a:t> </a:t>
            </a:r>
            <a:r>
              <a:rPr lang="uk-UA" sz="1100" b="1" dirty="0" smtClean="0"/>
              <a:t>Ілля Прокопович Костенко (1893 – 23.10.1938)</a:t>
            </a:r>
            <a:endParaRPr lang="uk-UA" sz="1100" b="1" dirty="0"/>
          </a:p>
          <a:p>
            <a:r>
              <a:rPr lang="uk-UA" sz="1100" b="1" dirty="0"/>
              <a:t> </a:t>
            </a:r>
            <a:r>
              <a:rPr lang="uk-UA" sz="1100" b="1" dirty="0" smtClean="0"/>
              <a:t>Олексій Миколайович </a:t>
            </a:r>
            <a:r>
              <a:rPr lang="uk-UA" sz="1100" b="1" dirty="0" err="1" smtClean="0"/>
              <a:t>Мукалов</a:t>
            </a:r>
            <a:r>
              <a:rPr lang="uk-UA" sz="1100" b="1" dirty="0" smtClean="0"/>
              <a:t> (1886 – 4.02.1938)</a:t>
            </a:r>
          </a:p>
          <a:p>
            <a:r>
              <a:rPr lang="uk-UA" sz="1100" b="1" dirty="0" smtClean="0"/>
              <a:t>Оскар </a:t>
            </a:r>
            <a:r>
              <a:rPr lang="uk-UA" sz="1100" b="1" dirty="0" err="1" smtClean="0"/>
              <a:t>Вільгельмович</a:t>
            </a:r>
            <a:r>
              <a:rPr lang="uk-UA" sz="1100" b="1" dirty="0" smtClean="0"/>
              <a:t> </a:t>
            </a:r>
            <a:r>
              <a:rPr lang="uk-UA" sz="1100" b="1" dirty="0" err="1" smtClean="0"/>
              <a:t>Печ</a:t>
            </a:r>
            <a:r>
              <a:rPr lang="uk-UA" sz="1100" b="1" dirty="0" smtClean="0"/>
              <a:t> ( 1882 </a:t>
            </a:r>
            <a:r>
              <a:rPr lang="uk-UA" sz="1100" b="1" dirty="0"/>
              <a:t>– </a:t>
            </a:r>
            <a:r>
              <a:rPr lang="uk-UA" sz="1100" b="1" dirty="0" smtClean="0"/>
              <a:t>11.11.1937)</a:t>
            </a:r>
          </a:p>
          <a:p>
            <a:r>
              <a:rPr lang="uk-UA" sz="1100" b="1" dirty="0" smtClean="0"/>
              <a:t>Павло Юрійович Пивоваров (1886 – 9.11.1937)</a:t>
            </a:r>
          </a:p>
          <a:p>
            <a:r>
              <a:rPr lang="uk-UA" sz="1100" b="1" dirty="0" smtClean="0"/>
              <a:t>Олександр Маркович Прокопенко (1884 – 29.09.1938)</a:t>
            </a:r>
          </a:p>
          <a:p>
            <a:r>
              <a:rPr lang="uk-UA" sz="1100" b="1" dirty="0" smtClean="0"/>
              <a:t>Микола Дем’янович </a:t>
            </a:r>
            <a:r>
              <a:rPr lang="uk-UA" sz="1100" b="1" dirty="0" err="1" smtClean="0"/>
              <a:t>Пухтинський</a:t>
            </a:r>
            <a:r>
              <a:rPr lang="uk-UA" sz="1100" b="1" dirty="0" smtClean="0"/>
              <a:t> (1870 – 27.09.1938)</a:t>
            </a:r>
          </a:p>
          <a:p>
            <a:r>
              <a:rPr lang="uk-UA" sz="1100" b="1" dirty="0" smtClean="0"/>
              <a:t>Семен Борисович </a:t>
            </a:r>
            <a:r>
              <a:rPr lang="uk-UA" sz="1100" b="1" dirty="0" err="1" smtClean="0"/>
              <a:t>Ратнер</a:t>
            </a:r>
            <a:r>
              <a:rPr lang="uk-UA" sz="1100" b="1" dirty="0" smtClean="0"/>
              <a:t> </a:t>
            </a:r>
            <a:r>
              <a:rPr lang="uk-UA" sz="1100" b="1" dirty="0" smtClean="0"/>
              <a:t>(1880 – 26.10.1938)</a:t>
            </a:r>
          </a:p>
          <a:p>
            <a:r>
              <a:rPr lang="uk-UA" sz="1100" b="1" dirty="0" smtClean="0"/>
              <a:t>Леонід Анастасович </a:t>
            </a:r>
            <a:r>
              <a:rPr lang="uk-UA" sz="1100" b="1" dirty="0" err="1" smtClean="0"/>
              <a:t>Сорандо</a:t>
            </a:r>
            <a:r>
              <a:rPr lang="uk-UA" sz="1100" b="1" dirty="0" smtClean="0"/>
              <a:t> (1896 – 23.10.1937)</a:t>
            </a:r>
          </a:p>
          <a:p>
            <a:r>
              <a:rPr lang="uk-UA" sz="1100" b="1" dirty="0" smtClean="0"/>
              <a:t> Василь Афанасійович </a:t>
            </a:r>
            <a:r>
              <a:rPr lang="uk-UA" sz="1100" b="1" dirty="0" err="1" smtClean="0"/>
              <a:t>Узонкель</a:t>
            </a:r>
            <a:r>
              <a:rPr lang="uk-UA" sz="1100" b="1" dirty="0" smtClean="0"/>
              <a:t> (1880 – 10.04.1938)</a:t>
            </a:r>
            <a:endParaRPr lang="uk-UA" sz="1100" b="1" dirty="0"/>
          </a:p>
          <a:p>
            <a:endParaRPr lang="uk-UA" sz="1100" b="1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7190747" y="2138874"/>
            <a:ext cx="3760538" cy="3196919"/>
          </a:xfrm>
        </p:spPr>
        <p:txBody>
          <a:bodyPr>
            <a:normAutofit fontScale="55000" lnSpcReduction="20000"/>
          </a:bodyPr>
          <a:lstStyle/>
          <a:p>
            <a:r>
              <a:rPr lang="uk-UA" b="1" dirty="0" smtClean="0"/>
              <a:t>Микола Миколайович</a:t>
            </a:r>
            <a:r>
              <a:rPr lang="uk-UA" b="1" dirty="0"/>
              <a:t> </a:t>
            </a:r>
            <a:r>
              <a:rPr lang="uk-UA" b="1" dirty="0" err="1" smtClean="0"/>
              <a:t>Товстоліс</a:t>
            </a:r>
            <a:r>
              <a:rPr lang="uk-UA" b="1" dirty="0" smtClean="0"/>
              <a:t> (1872 – 16.06.1938)</a:t>
            </a:r>
          </a:p>
          <a:p>
            <a:r>
              <a:rPr lang="uk-UA" b="1" dirty="0" smtClean="0"/>
              <a:t> Борис Олексійович </a:t>
            </a:r>
            <a:r>
              <a:rPr lang="uk-UA" b="1" dirty="0" err="1" smtClean="0"/>
              <a:t>Язловський</a:t>
            </a:r>
            <a:r>
              <a:rPr lang="uk-UA" b="1" dirty="0" smtClean="0"/>
              <a:t> (1894 – 26.12.1937)</a:t>
            </a:r>
            <a:endParaRPr lang="uk-UA" b="1" dirty="0"/>
          </a:p>
          <a:p>
            <a:r>
              <a:rPr lang="uk-UA" b="1" dirty="0" smtClean="0"/>
              <a:t>Стефан Гнатович </a:t>
            </a:r>
            <a:r>
              <a:rPr lang="uk-UA" b="1" dirty="0" err="1" smtClean="0"/>
              <a:t>Борисенок</a:t>
            </a:r>
            <a:r>
              <a:rPr lang="uk-UA" b="1" dirty="0"/>
              <a:t> </a:t>
            </a:r>
            <a:r>
              <a:rPr lang="uk-UA" b="1" dirty="0" smtClean="0"/>
              <a:t>(1891 </a:t>
            </a:r>
            <a:r>
              <a:rPr lang="uk-UA" b="1" dirty="0"/>
              <a:t>–</a:t>
            </a:r>
            <a:r>
              <a:rPr lang="uk-UA" b="1" dirty="0" smtClean="0"/>
              <a:t> 14.11.1937)</a:t>
            </a:r>
            <a:endParaRPr lang="uk-UA" b="1" dirty="0"/>
          </a:p>
          <a:p>
            <a:r>
              <a:rPr lang="uk-UA" b="1" dirty="0" err="1" smtClean="0"/>
              <a:t>Іринарх</a:t>
            </a:r>
            <a:r>
              <a:rPr lang="uk-UA" b="1" dirty="0" smtClean="0"/>
              <a:t> </a:t>
            </a:r>
            <a:r>
              <a:rPr lang="uk-UA" b="1" dirty="0" err="1" smtClean="0"/>
              <a:t>Ювеналович</a:t>
            </a:r>
            <a:r>
              <a:rPr lang="uk-UA" b="1" dirty="0" smtClean="0"/>
              <a:t> Черкаський (1869 – 09.1941)</a:t>
            </a:r>
          </a:p>
          <a:p>
            <a:r>
              <a:rPr lang="ru-RU" b="1" dirty="0" err="1" smtClean="0"/>
              <a:t>Сергій</a:t>
            </a:r>
            <a:r>
              <a:rPr lang="ru-RU" b="1" dirty="0" smtClean="0"/>
              <a:t> Михайлович </a:t>
            </a:r>
            <a:r>
              <a:rPr lang="ru-RU" b="1" dirty="0" err="1" smtClean="0"/>
              <a:t>Арабажин</a:t>
            </a:r>
            <a:r>
              <a:rPr lang="ru-RU" b="1" dirty="0" smtClean="0"/>
              <a:t> (1899 – 26.12ю1937)</a:t>
            </a:r>
          </a:p>
          <a:p>
            <a:r>
              <a:rPr lang="ru-RU" b="1" dirty="0" err="1" smtClean="0"/>
              <a:t>Костянтин</a:t>
            </a:r>
            <a:r>
              <a:rPr lang="ru-RU" b="1" dirty="0" smtClean="0"/>
              <a:t> Степанович </a:t>
            </a:r>
            <a:r>
              <a:rPr lang="ru-RU" b="1" dirty="0" err="1" smtClean="0"/>
              <a:t>Івоні</a:t>
            </a:r>
            <a:r>
              <a:rPr lang="ru-RU" b="1" dirty="0" smtClean="0"/>
              <a:t> (1897 </a:t>
            </a:r>
            <a:r>
              <a:rPr lang="uk-UA" b="1" dirty="0" smtClean="0"/>
              <a:t>–  21.09.1937)</a:t>
            </a:r>
            <a:endParaRPr lang="ru-RU" b="1" dirty="0" smtClean="0"/>
          </a:p>
          <a:p>
            <a:r>
              <a:rPr lang="ru-RU" b="1" dirty="0" err="1" smtClean="0"/>
              <a:t>Микола</a:t>
            </a:r>
            <a:r>
              <a:rPr lang="ru-RU" b="1" dirty="0" smtClean="0"/>
              <a:t> </a:t>
            </a:r>
            <a:r>
              <a:rPr lang="ru-RU" b="1" dirty="0" err="1" smtClean="0"/>
              <a:t>Юлійович</a:t>
            </a:r>
            <a:r>
              <a:rPr lang="ru-RU" b="1" dirty="0" smtClean="0"/>
              <a:t> </a:t>
            </a:r>
            <a:r>
              <a:rPr lang="ru-RU" b="1" dirty="0" err="1" smtClean="0"/>
              <a:t>Кеніґсфест</a:t>
            </a:r>
            <a:r>
              <a:rPr lang="ru-RU" b="1" dirty="0" smtClean="0"/>
              <a:t> (1873 </a:t>
            </a:r>
            <a:r>
              <a:rPr lang="uk-UA" b="1" dirty="0" smtClean="0"/>
              <a:t>– 20.11.1937)</a:t>
            </a:r>
            <a:endParaRPr lang="ru-RU" b="1" dirty="0" smtClean="0"/>
          </a:p>
          <a:p>
            <a:r>
              <a:rPr lang="ru-RU" b="1" dirty="0" err="1" smtClean="0"/>
              <a:t>Станіслав</a:t>
            </a:r>
            <a:r>
              <a:rPr lang="ru-RU" b="1" dirty="0" smtClean="0"/>
              <a:t> </a:t>
            </a:r>
            <a:r>
              <a:rPr lang="uk-UA" b="1" dirty="0" smtClean="0"/>
              <a:t>Генріхович </a:t>
            </a:r>
            <a:r>
              <a:rPr lang="uk-UA" b="1" dirty="0" err="1" smtClean="0"/>
              <a:t>Корнгольд</a:t>
            </a:r>
            <a:r>
              <a:rPr lang="uk-UA" b="1" dirty="0" smtClean="0"/>
              <a:t> (1884 – 8.10.1938)</a:t>
            </a:r>
            <a:endParaRPr lang="uk-UA" b="1" dirty="0"/>
          </a:p>
          <a:p>
            <a:r>
              <a:rPr lang="uk-UA" b="1" dirty="0" smtClean="0"/>
              <a:t>Борис </a:t>
            </a:r>
            <a:r>
              <a:rPr lang="uk-UA" b="1" dirty="0" err="1" smtClean="0"/>
              <a:t>Францович</a:t>
            </a:r>
            <a:r>
              <a:rPr lang="uk-UA" b="1" dirty="0" smtClean="0"/>
              <a:t> Лісовський (1880</a:t>
            </a:r>
            <a:r>
              <a:rPr lang="uk-UA" b="1" dirty="0"/>
              <a:t> – </a:t>
            </a:r>
            <a:r>
              <a:rPr lang="uk-UA" b="1" dirty="0" smtClean="0"/>
              <a:t>16.01.1938)</a:t>
            </a:r>
            <a:endParaRPr lang="uk-UA" b="1" dirty="0"/>
          </a:p>
          <a:p>
            <a:r>
              <a:rPr lang="uk-UA" b="1" dirty="0" smtClean="0"/>
              <a:t>Петро Стратонович </a:t>
            </a:r>
            <a:r>
              <a:rPr lang="uk-UA" b="1" dirty="0" err="1" smtClean="0"/>
              <a:t>Синицький</a:t>
            </a:r>
            <a:r>
              <a:rPr lang="uk-UA" b="1" dirty="0" smtClean="0"/>
              <a:t> (1882 – 31.08.1938)</a:t>
            </a:r>
            <a:endParaRPr lang="uk-UA" b="1" dirty="0"/>
          </a:p>
          <a:p>
            <a:r>
              <a:rPr lang="uk-UA" b="1" dirty="0" smtClean="0"/>
              <a:t>Єфрем Якович </a:t>
            </a:r>
            <a:r>
              <a:rPr lang="uk-UA" b="1" dirty="0" err="1" smtClean="0"/>
              <a:t>Таск</a:t>
            </a:r>
            <a:r>
              <a:rPr lang="uk-UA" b="1" dirty="0" smtClean="0"/>
              <a:t> (1886 – 3.09.1937)</a:t>
            </a:r>
          </a:p>
          <a:p>
            <a:endParaRPr lang="uk-UA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01" y="4876464"/>
            <a:ext cx="3373237" cy="1899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18538" y="5158186"/>
            <a:ext cx="22634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err="1" smtClean="0"/>
              <a:t>Пам</a:t>
            </a:r>
            <a:r>
              <a:rPr lang="en-US" sz="1400" dirty="0" smtClean="0"/>
              <a:t>’</a:t>
            </a:r>
            <a:r>
              <a:rPr lang="uk-UA" sz="1400" dirty="0" err="1" smtClean="0"/>
              <a:t>ятник</a:t>
            </a:r>
            <a:r>
              <a:rPr lang="uk-UA" sz="1400" dirty="0" smtClean="0"/>
              <a:t> репресованому на вході до Національного меморіального заповідника «</a:t>
            </a:r>
            <a:r>
              <a:rPr lang="uk-UA" sz="1400" dirty="0" err="1" smtClean="0"/>
              <a:t>Биківнянські</a:t>
            </a:r>
            <a:r>
              <a:rPr lang="uk-UA" sz="1400" dirty="0" smtClean="0"/>
              <a:t> могили»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4612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1174" y="144425"/>
            <a:ext cx="6760937" cy="640333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               </a:t>
            </a:r>
            <a:r>
              <a:rPr lang="uk-UA" b="1" dirty="0" smtClean="0"/>
              <a:t>Зміст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2000" b="1" i="1" dirty="0" err="1" smtClean="0"/>
              <a:t>Гвоздій</a:t>
            </a:r>
            <a:r>
              <a:rPr lang="uk-UA" sz="2000" b="1" i="1" dirty="0" smtClean="0"/>
              <a:t> В</a:t>
            </a:r>
            <a:r>
              <a:rPr lang="uk-UA" sz="2000" b="1" dirty="0" smtClean="0"/>
              <a:t>. </a:t>
            </a:r>
            <a:r>
              <a:rPr lang="uk-UA" sz="2000" i="1" dirty="0" smtClean="0"/>
              <a:t>Передмова</a:t>
            </a:r>
            <a:r>
              <a:rPr lang="uk-UA" sz="2000" b="1" dirty="0" smtClean="0"/>
              <a:t/>
            </a:r>
            <a:br>
              <a:rPr lang="uk-UA" sz="2000" b="1" dirty="0" smtClean="0"/>
            </a:br>
            <a:r>
              <a:rPr lang="uk-UA" sz="2000" b="1" i="1" dirty="0" smtClean="0"/>
              <a:t>Василик І. </a:t>
            </a:r>
            <a:r>
              <a:rPr lang="uk-UA" sz="2000" i="1" dirty="0" smtClean="0"/>
              <a:t>Київська адвокатура на зламі епох</a:t>
            </a:r>
            <a:br>
              <a:rPr lang="uk-UA" sz="2000" i="1" dirty="0" smtClean="0"/>
            </a:br>
            <a:r>
              <a:rPr lang="uk-UA" sz="2000" b="1" i="1" dirty="0" smtClean="0"/>
              <a:t>Вступ</a:t>
            </a:r>
            <a:br>
              <a:rPr lang="uk-UA" sz="2000" b="1" i="1" dirty="0" smtClean="0"/>
            </a:br>
            <a:r>
              <a:rPr lang="uk-UA" sz="2000" b="1" dirty="0" smtClean="0"/>
              <a:t>Розділ 1</a:t>
            </a:r>
            <a:r>
              <a:rPr lang="uk-UA" sz="2000" dirty="0" smtClean="0"/>
              <a:t>. Витоки Київської школи права.</a:t>
            </a:r>
            <a:br>
              <a:rPr lang="uk-UA" sz="2000" dirty="0" smtClean="0"/>
            </a:br>
            <a:r>
              <a:rPr lang="uk-UA" sz="2000" b="1" dirty="0" smtClean="0"/>
              <a:t>Розділ 2. </a:t>
            </a:r>
            <a:r>
              <a:rPr lang="uk-UA" sz="2000" dirty="0" smtClean="0"/>
              <a:t>Київська міська та київська губернська адвокатура у 1920-х – 1930-х  роках </a:t>
            </a:r>
            <a:r>
              <a:rPr lang="en-GB" sz="2000" dirty="0" smtClean="0"/>
              <a:t>XX</a:t>
            </a:r>
            <a:r>
              <a:rPr lang="uk-UA" sz="2000" dirty="0" smtClean="0"/>
              <a:t> століття. </a:t>
            </a:r>
            <a:r>
              <a:rPr lang="uk-UA" sz="2000" b="1" dirty="0" smtClean="0"/>
              <a:t/>
            </a:r>
            <a:br>
              <a:rPr lang="uk-UA" sz="2000" b="1" dirty="0" smtClean="0"/>
            </a:br>
            <a:r>
              <a:rPr lang="uk-UA" sz="2000" b="1" dirty="0" smtClean="0"/>
              <a:t>Розділ 3. </a:t>
            </a:r>
            <a:r>
              <a:rPr lang="uk-UA" sz="2000" dirty="0" smtClean="0"/>
              <a:t>Адвокатура в УРСР у 1930-х роках. Розгортання політичних репресій проти київських адвокатів та юристів у 1937 – 1938 роках.</a:t>
            </a:r>
            <a:br>
              <a:rPr lang="uk-UA" sz="2000" dirty="0" smtClean="0"/>
            </a:br>
            <a:r>
              <a:rPr lang="uk-UA" sz="2000" b="1" dirty="0" smtClean="0"/>
              <a:t>Розділ 4. </a:t>
            </a:r>
            <a:r>
              <a:rPr lang="uk-UA" sz="2000" dirty="0" smtClean="0"/>
              <a:t>Київські адвокати, професори права, правознавці й правники – жертви Великого терору.</a:t>
            </a:r>
            <a:br>
              <a:rPr lang="uk-UA" sz="2000" dirty="0" smtClean="0"/>
            </a:br>
            <a:r>
              <a:rPr lang="uk-UA" sz="2000" dirty="0" smtClean="0"/>
              <a:t>Розділ 5. Інструментарій та результати втілення «революційної правотворчості» у Великому терорі 1937 – 1938  років.</a:t>
            </a:r>
            <a:br>
              <a:rPr lang="uk-UA" sz="2000" dirty="0" smtClean="0"/>
            </a:br>
            <a:r>
              <a:rPr lang="uk-UA" sz="2000" b="1" dirty="0" smtClean="0"/>
              <a:t>Документальний додаток</a:t>
            </a:r>
            <a:br>
              <a:rPr lang="uk-UA" sz="2000" b="1" dirty="0" smtClean="0"/>
            </a:br>
            <a:r>
              <a:rPr lang="uk-UA" sz="2000" i="1" dirty="0" smtClean="0"/>
              <a:t>Київські присяжні повірені</a:t>
            </a:r>
            <a:br>
              <a:rPr lang="uk-UA" sz="2000" i="1" dirty="0" smtClean="0"/>
            </a:br>
            <a:r>
              <a:rPr lang="uk-UA" sz="2000" i="1" dirty="0" err="1" smtClean="0"/>
              <a:t>Фотододатки</a:t>
            </a:r>
            <a:r>
              <a:rPr lang="uk-UA" sz="2000" i="1" dirty="0" smtClean="0"/>
              <a:t> </a:t>
            </a:r>
            <a:r>
              <a:rPr lang="uk-UA" sz="2000" b="1" i="1" dirty="0" smtClean="0"/>
              <a:t/>
            </a:r>
            <a:br>
              <a:rPr lang="uk-UA" sz="2000" b="1" i="1" dirty="0" smtClean="0"/>
            </a:br>
            <a:r>
              <a:rPr lang="uk-UA" sz="2000" b="1" dirty="0" smtClean="0"/>
              <a:t>Джерела і література</a:t>
            </a:r>
            <a:br>
              <a:rPr lang="uk-UA" sz="2000" b="1" dirty="0" smtClean="0"/>
            </a:br>
            <a:r>
              <a:rPr lang="uk-UA" sz="2000" b="1" i="1" dirty="0" smtClean="0"/>
              <a:t>Список скорочень</a:t>
            </a:r>
            <a:br>
              <a:rPr lang="uk-UA" sz="2000" b="1" i="1" dirty="0" smtClean="0"/>
            </a:br>
            <a:r>
              <a:rPr lang="uk-UA" sz="2000" b="1" i="1" dirty="0" smtClean="0"/>
              <a:t>Іменний покажчик</a:t>
            </a:r>
            <a:br>
              <a:rPr lang="uk-UA" sz="2000" b="1" i="1" dirty="0" smtClean="0"/>
            </a:br>
            <a:endParaRPr lang="uk-UA" sz="2000" b="1" i="1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1868" y="15875"/>
            <a:ext cx="3384832" cy="3778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868" y="3794126"/>
            <a:ext cx="3384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/>
              <a:t>Філімоніхін</a:t>
            </a:r>
            <a:r>
              <a:rPr lang="uk-UA" b="1" dirty="0"/>
              <a:t> В. О.</a:t>
            </a:r>
          </a:p>
          <a:p>
            <a:r>
              <a:rPr lang="ru-RU" b="1" dirty="0" err="1"/>
              <a:t>Київська</a:t>
            </a:r>
            <a:r>
              <a:rPr lang="ru-RU" b="1" dirty="0"/>
              <a:t> адвокатура на </a:t>
            </a:r>
            <a:r>
              <a:rPr lang="ru-RU" b="1" dirty="0" err="1"/>
              <a:t>зламі</a:t>
            </a:r>
            <a:r>
              <a:rPr lang="ru-RU" b="1" dirty="0"/>
              <a:t> </a:t>
            </a:r>
            <a:r>
              <a:rPr lang="ru-RU" b="1" dirty="0" err="1"/>
              <a:t>епох</a:t>
            </a:r>
            <a:r>
              <a:rPr lang="ru-RU" b="1" dirty="0"/>
              <a:t>: </a:t>
            </a:r>
            <a:r>
              <a:rPr lang="ru-RU" b="1" dirty="0" err="1"/>
              <a:t>витоки</a:t>
            </a:r>
            <a:r>
              <a:rPr lang="ru-RU" b="1" dirty="0"/>
              <a:t>, </a:t>
            </a:r>
            <a:r>
              <a:rPr lang="ru-RU" b="1" dirty="0" err="1"/>
              <a:t>долі</a:t>
            </a:r>
            <a:r>
              <a:rPr lang="ru-RU" b="1" dirty="0"/>
              <a:t>, </a:t>
            </a:r>
            <a:r>
              <a:rPr lang="ru-RU" b="1" dirty="0" err="1" smtClean="0"/>
              <a:t>репре</a:t>
            </a:r>
            <a:r>
              <a:rPr lang="uk-UA" b="1" dirty="0" err="1" smtClean="0"/>
              <a:t>сії</a:t>
            </a:r>
            <a:r>
              <a:rPr lang="uk-UA" b="1" dirty="0" smtClean="0"/>
              <a:t>. Монографія. Серія </a:t>
            </a:r>
            <a:r>
              <a:rPr lang="uk-UA" b="1" dirty="0"/>
              <a:t>«Регіональна історія </a:t>
            </a:r>
            <a:r>
              <a:rPr lang="uk-UA" b="1" dirty="0" err="1" smtClean="0"/>
              <a:t>адвока</a:t>
            </a:r>
            <a:r>
              <a:rPr lang="ru-RU" b="1" dirty="0" smtClean="0"/>
              <a:t>тури</a:t>
            </a:r>
            <a:r>
              <a:rPr lang="ru-RU" b="1" dirty="0"/>
              <a:t>», Том 3</a:t>
            </a:r>
            <a:r>
              <a:rPr lang="ru-RU" b="1" dirty="0" smtClean="0"/>
              <a:t>. </a:t>
            </a:r>
            <a:r>
              <a:rPr lang="ru-RU" b="1" dirty="0"/>
              <a:t>К.: КВІЦ, 2022</a:t>
            </a:r>
            <a:r>
              <a:rPr lang="ru-RU" b="1" dirty="0" smtClean="0"/>
              <a:t>. 644с.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229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A8FA1-120F-405E-B1B5-B8CB68922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2592926" y="536713"/>
            <a:ext cx="7127544" cy="87397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77ED966-8EC3-4FD4-838A-E17F95E09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5400" dirty="0" smtClean="0">
                <a:solidFill>
                  <a:schemeClr val="accent1"/>
                </a:solidFill>
              </a:rPr>
              <a:t>ДЯКУЮ ЗА УВАГУ</a:t>
            </a:r>
            <a:endParaRPr lang="uk-UA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0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DA3A9-3D80-4C56-8837-1349A8ED7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242" y="89941"/>
            <a:ext cx="9261597" cy="1280890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chemeClr val="accent1"/>
                </a:solidFill>
              </a:rPr>
              <a:t>Початок адвокатського самоврядування у Києві</a:t>
            </a:r>
            <a:endParaRPr lang="uk-UA" sz="2800" b="1" dirty="0">
              <a:solidFill>
                <a:schemeClr val="accent1"/>
              </a:solidFill>
            </a:endParaRPr>
          </a:p>
        </p:txBody>
      </p:sp>
      <p:sp useBgFill="1"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ACD9D0D-F53C-4E4B-A71A-9DC39FD1E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292" y="704538"/>
            <a:ext cx="9639499" cy="556135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uk-UA" sz="1600" dirty="0" smtClean="0"/>
          </a:p>
          <a:p>
            <a:pPr algn="just"/>
            <a:r>
              <a:rPr lang="uk-UA" b="1" dirty="0" smtClean="0"/>
              <a:t>Адвокатське </a:t>
            </a:r>
            <a:r>
              <a:rPr lang="uk-UA" b="1" dirty="0"/>
              <a:t>самоврядування на українських землях, що входили до складу Російської імперії, </a:t>
            </a:r>
            <a:r>
              <a:rPr lang="uk-UA" b="1" dirty="0" smtClean="0"/>
              <a:t>було організоване внаслідок судової реформи </a:t>
            </a:r>
            <a:r>
              <a:rPr lang="uk-UA" b="1" dirty="0"/>
              <a:t>1864 року. </a:t>
            </a:r>
            <a:r>
              <a:rPr lang="uk-UA" b="1" dirty="0" smtClean="0"/>
              <a:t> </a:t>
            </a:r>
          </a:p>
          <a:p>
            <a:pPr algn="just"/>
            <a:r>
              <a:rPr lang="uk-UA" dirty="0"/>
              <a:t>В</a:t>
            </a:r>
            <a:r>
              <a:rPr lang="uk-UA" dirty="0" smtClean="0"/>
              <a:t> Україні </a:t>
            </a:r>
            <a:r>
              <a:rPr lang="uk-UA" dirty="0"/>
              <a:t>було утворено лише дві ради присяжних повірених: </a:t>
            </a:r>
            <a:r>
              <a:rPr lang="uk-UA" b="1" i="1" dirty="0"/>
              <a:t>Харківська та </a:t>
            </a:r>
            <a:r>
              <a:rPr lang="uk-UA" b="1" i="1" dirty="0" smtClean="0"/>
              <a:t>Одеська</a:t>
            </a:r>
            <a:r>
              <a:rPr lang="uk-UA" dirty="0" smtClean="0"/>
              <a:t>. </a:t>
            </a:r>
            <a:r>
              <a:rPr lang="uk-UA" dirty="0"/>
              <a:t>С</a:t>
            </a:r>
            <a:r>
              <a:rPr lang="uk-UA" dirty="0" smtClean="0"/>
              <a:t>творення адвокатського самоврядування у Києві тривалий час заборонялося царською адміністрацією.</a:t>
            </a:r>
          </a:p>
          <a:p>
            <a:pPr algn="just"/>
            <a:r>
              <a:rPr lang="uk-UA" dirty="0" smtClean="0"/>
              <a:t>Проте</a:t>
            </a:r>
            <a:r>
              <a:rPr lang="uk-UA" dirty="0"/>
              <a:t>, при Київському окружному суді існував прототип такої ради – </a:t>
            </a:r>
            <a:r>
              <a:rPr lang="uk-UA" b="1" dirty="0"/>
              <a:t>Розпорядчий комітет консультації присяжних повірених</a:t>
            </a:r>
            <a:r>
              <a:rPr lang="uk-UA" dirty="0"/>
              <a:t>, який об’єднував київську адвокатуру. </a:t>
            </a:r>
            <a:r>
              <a:rPr lang="uk-UA" dirty="0" smtClean="0"/>
              <a:t>Ініціатором його створення був видатний київський адвокат </a:t>
            </a:r>
            <a:r>
              <a:rPr lang="uk-UA" b="1" dirty="0" smtClean="0"/>
              <a:t>Олександр Соломонович </a:t>
            </a:r>
            <a:r>
              <a:rPr lang="uk-UA" b="1" dirty="0" err="1" smtClean="0"/>
              <a:t>Гольденвейзер</a:t>
            </a:r>
            <a:r>
              <a:rPr lang="uk-UA" dirty="0" smtClean="0"/>
              <a:t>. </a:t>
            </a:r>
            <a:endParaRPr lang="uk-UA" dirty="0"/>
          </a:p>
          <a:p>
            <a:pPr algn="just"/>
            <a:r>
              <a:rPr lang="uk-UA" b="1" dirty="0" smtClean="0"/>
              <a:t>У </a:t>
            </a:r>
            <a:r>
              <a:rPr lang="uk-UA" b="1" dirty="0"/>
              <a:t>березні 1916 року </a:t>
            </a:r>
            <a:r>
              <a:rPr lang="uk-UA" dirty="0"/>
              <a:t>відбулись вибори першої в історії київської адвокатури </a:t>
            </a:r>
            <a:r>
              <a:rPr lang="uk-UA" b="1" dirty="0"/>
              <a:t>Ради присяжних повірених</a:t>
            </a:r>
            <a:r>
              <a:rPr lang="uk-UA" dirty="0"/>
              <a:t>, на яких головою Ради обрали </a:t>
            </a:r>
            <a:r>
              <a:rPr lang="uk-UA" b="1" dirty="0"/>
              <a:t>Дмитра Григоровича-Барського. </a:t>
            </a:r>
            <a:r>
              <a:rPr lang="uk-UA" dirty="0"/>
              <a:t>У справді демократичний спосіб київські адвокати нарешті отримали таке довгоочікуване самоврядування. Київській раді присяжних повірених вдалося проіснувати </a:t>
            </a:r>
            <a:r>
              <a:rPr lang="uk-UA" b="1" dirty="0"/>
              <a:t>з кінця березня 1916 року і до кінця осені 1919 року</a:t>
            </a:r>
            <a:r>
              <a:rPr lang="uk-UA" dirty="0"/>
              <a:t>, коли </a:t>
            </a:r>
            <a:r>
              <a:rPr lang="uk-UA" dirty="0" smtClean="0"/>
              <a:t>у </a:t>
            </a:r>
            <a:r>
              <a:rPr lang="uk-UA" dirty="0"/>
              <a:t>Києві  владу захопили </a:t>
            </a:r>
            <a:r>
              <a:rPr lang="uk-UA" dirty="0" smtClean="0"/>
              <a:t>більшовики.</a:t>
            </a:r>
          </a:p>
          <a:p>
            <a:pPr algn="just"/>
            <a:r>
              <a:rPr lang="uk-UA" b="1" dirty="0"/>
              <a:t>На 1917 рік у Києві працювало 755 присяжних повірених і їх помічників. У книзі вперше зібрано їх імена.</a:t>
            </a:r>
          </a:p>
          <a:p>
            <a:pPr algn="just"/>
            <a:endParaRPr lang="uk-UA" sz="1600" dirty="0" smtClean="0"/>
          </a:p>
          <a:p>
            <a:pPr algn="just"/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85211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797E0-E154-4A37-8785-7D35A14D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958" y="569626"/>
            <a:ext cx="11067738" cy="5966085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solidFill>
                  <a:schemeClr val="accent1"/>
                </a:solidFill>
              </a:rPr>
              <a:t>      Організатори та очільники київської адвокатури</a:t>
            </a:r>
            <a:br>
              <a:rPr lang="uk-UA" sz="2800" b="1" dirty="0" smtClean="0">
                <a:solidFill>
                  <a:schemeClr val="accent1"/>
                </a:solidFill>
              </a:rPr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Олександр Соломонович                Дмитро Григорович-Барський</a:t>
            </a:r>
            <a:br>
              <a:rPr lang="uk-UA" sz="2800" b="1" dirty="0" smtClean="0"/>
            </a:br>
            <a:r>
              <a:rPr lang="uk-UA" sz="2800" b="1" dirty="0"/>
              <a:t> </a:t>
            </a:r>
            <a:r>
              <a:rPr lang="uk-UA" sz="2800" b="1" dirty="0" smtClean="0"/>
              <a:t>      </a:t>
            </a:r>
            <a:r>
              <a:rPr lang="uk-UA" sz="2800" b="1" dirty="0" err="1" smtClean="0"/>
              <a:t>Гольденвейзер</a:t>
            </a:r>
            <a:r>
              <a:rPr lang="uk-UA" sz="2800" b="1" dirty="0" smtClean="0"/>
              <a:t> (1855 </a:t>
            </a:r>
            <a:r>
              <a:rPr lang="uk-UA" sz="2800" b="1" dirty="0"/>
              <a:t>– </a:t>
            </a:r>
            <a:r>
              <a:rPr lang="uk-UA" sz="2800" b="1" dirty="0" smtClean="0"/>
              <a:t>1915)             (1871 – 1958)</a:t>
            </a:r>
            <a:endParaRPr lang="uk-UA" sz="2800" b="1" dirty="0"/>
          </a:p>
        </p:txBody>
      </p:sp>
      <p:pic>
        <p:nvPicPr>
          <p:cNvPr id="4" name="Місце для вмісту 3"/>
          <p:cNvPicPr>
            <a:picLocks noGrp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315" y="1447679"/>
            <a:ext cx="2766291" cy="395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12375" y="1655282"/>
            <a:ext cx="2740700" cy="3561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73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4C5CE6-95FC-4ED8-A878-B0D9ACDAE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778" y="129434"/>
            <a:ext cx="8439836" cy="919877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chemeClr val="accent1"/>
                </a:solidFill>
              </a:rPr>
              <a:t>Київська школа права: витоки</a:t>
            </a:r>
            <a:endParaRPr lang="uk-UA" sz="2800" b="1" dirty="0">
              <a:solidFill>
                <a:schemeClr val="accent1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C40E79F-E091-45F6-8982-A99EB2D1E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280" y="809469"/>
            <a:ext cx="9106186" cy="5386565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b="1" i="1" dirty="0"/>
              <a:t> </a:t>
            </a:r>
            <a:r>
              <a:rPr lang="uk-UA" b="1" i="1" dirty="0" smtClean="0"/>
              <a:t>   </a:t>
            </a:r>
            <a:r>
              <a:rPr lang="ru-RU" b="1" i="1" dirty="0" err="1" smtClean="0"/>
              <a:t>Наприкінці</a:t>
            </a:r>
            <a:r>
              <a:rPr lang="ru-RU" b="1" i="1" dirty="0" smtClean="0"/>
              <a:t> </a:t>
            </a:r>
            <a:r>
              <a:rPr lang="ru-RU" b="1" i="1" dirty="0"/>
              <a:t>XIX – на початку ХХ </a:t>
            </a:r>
            <a:r>
              <a:rPr lang="ru-RU" b="1" i="1" dirty="0" err="1"/>
              <a:t>століть</a:t>
            </a:r>
            <a:r>
              <a:rPr lang="ru-RU" b="1" i="1" dirty="0"/>
              <a:t> </a:t>
            </a:r>
            <a:r>
              <a:rPr lang="ru-RU" b="1" i="1" dirty="0" err="1"/>
              <a:t>Київ</a:t>
            </a:r>
            <a:r>
              <a:rPr lang="ru-RU" b="1" i="1" dirty="0"/>
              <a:t> став </a:t>
            </a:r>
            <a:r>
              <a:rPr lang="ru-RU" b="1" i="1" dirty="0" smtClean="0"/>
              <a:t>центром </a:t>
            </a:r>
            <a:r>
              <a:rPr lang="ru-RU" b="1" i="1" dirty="0" err="1"/>
              <a:t>розвитку</a:t>
            </a:r>
            <a:r>
              <a:rPr lang="ru-RU" b="1" i="1" dirty="0"/>
              <a:t> </a:t>
            </a:r>
            <a:r>
              <a:rPr lang="ru-RU" b="1" i="1" dirty="0" err="1"/>
              <a:t>правничої</a:t>
            </a:r>
            <a:r>
              <a:rPr lang="ru-RU" b="1" i="1" dirty="0"/>
              <a:t> науки і </a:t>
            </a:r>
            <a:r>
              <a:rPr lang="ru-RU" b="1" i="1" dirty="0" err="1"/>
              <a:t>осередком</a:t>
            </a:r>
            <a:r>
              <a:rPr lang="ru-RU" b="1" i="1" dirty="0"/>
              <a:t> </a:t>
            </a:r>
            <a:r>
              <a:rPr lang="ru-RU" b="1" i="1" dirty="0" err="1" smtClean="0"/>
              <a:t>становлення</a:t>
            </a:r>
            <a:r>
              <a:rPr lang="ru-RU" b="1" i="1" dirty="0"/>
              <a:t> </a:t>
            </a:r>
            <a:r>
              <a:rPr lang="ru-RU" b="1" i="1" dirty="0" err="1" smtClean="0"/>
              <a:t>адвокатури</a:t>
            </a:r>
            <a:r>
              <a:rPr lang="ru-RU" b="1" i="1" dirty="0"/>
              <a:t>. У</a:t>
            </a:r>
            <a:r>
              <a:rPr lang="ru-RU" b="1" i="1" dirty="0" smtClean="0"/>
              <a:t> </a:t>
            </a:r>
            <a:r>
              <a:rPr lang="ru-RU" b="1" i="1" dirty="0" err="1" smtClean="0"/>
              <a:t>столиці</a:t>
            </a:r>
            <a:r>
              <a:rPr lang="ru-RU" b="1" i="1" dirty="0" smtClean="0"/>
              <a:t> </a:t>
            </a:r>
            <a:r>
              <a:rPr lang="ru-RU" b="1" i="1" dirty="0"/>
              <a:t>судового округу та </a:t>
            </a:r>
            <a:r>
              <a:rPr lang="ru-RU" b="1" i="1" dirty="0" err="1" smtClean="0"/>
              <a:t>університетському</a:t>
            </a:r>
            <a:r>
              <a:rPr lang="ru-RU" b="1" i="1" dirty="0" smtClean="0"/>
              <a:t> </a:t>
            </a:r>
            <a:r>
              <a:rPr lang="ru-RU" b="1" i="1" dirty="0" err="1" smtClean="0"/>
              <a:t>місті</a:t>
            </a:r>
            <a:r>
              <a:rPr lang="ru-RU" b="1" i="1" dirty="0" smtClean="0"/>
              <a:t> з </a:t>
            </a:r>
            <a:r>
              <a:rPr lang="ru-RU" b="1" i="1" dirty="0" err="1"/>
              <a:t>юридичним</a:t>
            </a:r>
            <a:r>
              <a:rPr lang="ru-RU" b="1" i="1" dirty="0"/>
              <a:t> факультетом, тут </a:t>
            </a:r>
            <a:r>
              <a:rPr lang="ru-RU" b="1" i="1" dirty="0" err="1" smtClean="0"/>
              <a:t>навчалися</a:t>
            </a:r>
            <a:r>
              <a:rPr lang="ru-RU" b="1" i="1" dirty="0" smtClean="0"/>
              <a:t> </a:t>
            </a:r>
            <a:r>
              <a:rPr lang="ru-RU" b="1" i="1" dirty="0"/>
              <a:t>та </a:t>
            </a:r>
            <a:r>
              <a:rPr lang="ru-RU" b="1" i="1" dirty="0" err="1"/>
              <a:t>працювали</a:t>
            </a:r>
            <a:r>
              <a:rPr lang="ru-RU" b="1" i="1" dirty="0"/>
              <a:t> </a:t>
            </a:r>
            <a:r>
              <a:rPr lang="ru-RU" b="1" i="1" dirty="0" err="1"/>
              <a:t>представники</a:t>
            </a:r>
            <a:r>
              <a:rPr lang="ru-RU" b="1" i="1" dirty="0"/>
              <a:t> </a:t>
            </a:r>
            <a:r>
              <a:rPr lang="ru-RU" b="1" i="1" dirty="0" err="1"/>
              <a:t>адвокатської</a:t>
            </a:r>
            <a:r>
              <a:rPr lang="ru-RU" b="1" i="1" dirty="0"/>
              <a:t> </a:t>
            </a:r>
            <a:r>
              <a:rPr lang="ru-RU" b="1" i="1" dirty="0" err="1"/>
              <a:t>професії</a:t>
            </a:r>
            <a:r>
              <a:rPr lang="ru-RU" b="1" i="1" dirty="0" smtClean="0"/>
              <a:t>.</a:t>
            </a:r>
          </a:p>
          <a:p>
            <a:pPr algn="just"/>
            <a:r>
              <a:rPr lang="ru-RU" dirty="0" smtClean="0"/>
              <a:t>    </a:t>
            </a:r>
            <a:r>
              <a:rPr lang="ru-RU" dirty="0" err="1" smtClean="0"/>
              <a:t>Більшість</a:t>
            </a:r>
            <a:r>
              <a:rPr lang="ru-RU" dirty="0" smtClean="0"/>
              <a:t> </a:t>
            </a:r>
            <a:r>
              <a:rPr lang="ru-RU" dirty="0" err="1" smtClean="0"/>
              <a:t>київських</a:t>
            </a:r>
            <a:r>
              <a:rPr lang="ru-RU" dirty="0" smtClean="0"/>
              <a:t> </a:t>
            </a:r>
            <a:r>
              <a:rPr lang="ru-RU" dirty="0" err="1" smtClean="0"/>
              <a:t>адвокатів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/>
              <a:t>випускниками</a:t>
            </a:r>
            <a:r>
              <a:rPr lang="ru-RU" dirty="0"/>
              <a:t> </a:t>
            </a:r>
            <a:r>
              <a:rPr lang="ru-RU" b="1" dirty="0" err="1" smtClean="0"/>
              <a:t>юридичного</a:t>
            </a:r>
            <a:r>
              <a:rPr lang="ru-RU" b="1" dirty="0"/>
              <a:t> </a:t>
            </a:r>
            <a:r>
              <a:rPr lang="ru-RU" b="1" dirty="0" smtClean="0"/>
              <a:t>факультету </a:t>
            </a:r>
            <a:r>
              <a:rPr lang="ru-RU" b="1" dirty="0" err="1"/>
              <a:t>Київського</a:t>
            </a:r>
            <a:r>
              <a:rPr lang="ru-RU" b="1" dirty="0"/>
              <a:t> </a:t>
            </a:r>
            <a:r>
              <a:rPr lang="ru-RU" b="1" dirty="0" err="1"/>
              <a:t>університету</a:t>
            </a:r>
            <a:r>
              <a:rPr lang="ru-RU" b="1" dirty="0"/>
              <a:t> Святого </a:t>
            </a:r>
            <a:r>
              <a:rPr lang="ru-RU" b="1" dirty="0" err="1" smtClean="0"/>
              <a:t>Володимира</a:t>
            </a:r>
            <a:r>
              <a:rPr lang="ru-RU" b="1" dirty="0" smtClean="0"/>
              <a:t>, </a:t>
            </a:r>
            <a:r>
              <a:rPr lang="ru-RU" b="1" dirty="0" err="1" smtClean="0"/>
              <a:t>який</a:t>
            </a:r>
            <a:r>
              <a:rPr lang="ru-RU" b="1" dirty="0" smtClean="0"/>
              <a:t> </a:t>
            </a:r>
            <a:r>
              <a:rPr lang="ru-RU" b="1" dirty="0" err="1" smtClean="0"/>
              <a:t>готував</a:t>
            </a:r>
            <a:r>
              <a:rPr lang="ru-RU" b="1" dirty="0" smtClean="0"/>
              <a:t> </a:t>
            </a:r>
            <a:r>
              <a:rPr lang="ru-RU" b="1" dirty="0" err="1" smtClean="0"/>
              <a:t>фахівців</a:t>
            </a:r>
            <a:r>
              <a:rPr lang="ru-RU" b="1" dirty="0" smtClean="0"/>
              <a:t> у </a:t>
            </a:r>
            <a:r>
              <a:rPr lang="ru-RU" b="1" dirty="0" err="1" smtClean="0"/>
              <a:t>галузі</a:t>
            </a:r>
            <a:r>
              <a:rPr lang="ru-RU" b="1" dirty="0" smtClean="0"/>
              <a:t> права з 1835 року. </a:t>
            </a:r>
            <a:r>
              <a:rPr lang="ru-RU" dirty="0" smtClean="0"/>
              <a:t>Першим </a:t>
            </a:r>
            <a:r>
              <a:rPr lang="ru-RU" dirty="0" err="1" smtClean="0"/>
              <a:t>професором</a:t>
            </a:r>
            <a:r>
              <a:rPr lang="ru-RU" dirty="0" smtClean="0"/>
              <a:t> і </a:t>
            </a:r>
            <a:r>
              <a:rPr lang="ru-RU" dirty="0" err="1" smtClean="0"/>
              <a:t>завідувачем</a:t>
            </a:r>
            <a:r>
              <a:rPr lang="ru-RU" dirty="0" smtClean="0"/>
              <a:t> </a:t>
            </a:r>
            <a:r>
              <a:rPr lang="ru-RU" dirty="0" err="1" smtClean="0"/>
              <a:t>кафедри</a:t>
            </a:r>
            <a:r>
              <a:rPr lang="ru-RU" dirty="0" smtClean="0"/>
              <a:t> </a:t>
            </a:r>
            <a:r>
              <a:rPr lang="ru-RU" dirty="0" err="1" smtClean="0"/>
              <a:t>римського</a:t>
            </a:r>
            <a:r>
              <a:rPr lang="ru-RU" dirty="0" smtClean="0"/>
              <a:t> права на </a:t>
            </a:r>
            <a:r>
              <a:rPr lang="ru-RU" dirty="0" err="1" smtClean="0"/>
              <a:t>юридичному</a:t>
            </a:r>
            <a:r>
              <a:rPr lang="ru-RU" dirty="0" smtClean="0"/>
              <a:t> </a:t>
            </a:r>
            <a:r>
              <a:rPr lang="ru-RU" dirty="0" err="1" smtClean="0"/>
              <a:t>факультеті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b="1" dirty="0" err="1" smtClean="0"/>
              <a:t>Олександр</a:t>
            </a:r>
            <a:r>
              <a:rPr lang="ru-RU" b="1" dirty="0" smtClean="0"/>
              <a:t> </a:t>
            </a:r>
            <a:r>
              <a:rPr lang="ru-RU" b="1" dirty="0" err="1" smtClean="0"/>
              <a:t>Міцкевич</a:t>
            </a:r>
            <a:r>
              <a:rPr lang="ru-RU" b="1" dirty="0" smtClean="0"/>
              <a:t> – </a:t>
            </a:r>
            <a:r>
              <a:rPr lang="ru-RU" dirty="0" err="1" smtClean="0"/>
              <a:t>рідний</a:t>
            </a:r>
            <a:r>
              <a:rPr lang="ru-RU" dirty="0" smtClean="0"/>
              <a:t> брат </a:t>
            </a:r>
            <a:r>
              <a:rPr lang="ru-RU" dirty="0" err="1" smtClean="0"/>
              <a:t>видатного</a:t>
            </a:r>
            <a:r>
              <a:rPr lang="ru-RU" dirty="0" smtClean="0"/>
              <a:t> </a:t>
            </a:r>
            <a:r>
              <a:rPr lang="ru-RU" dirty="0" err="1" smtClean="0"/>
              <a:t>польського</a:t>
            </a:r>
            <a:r>
              <a:rPr lang="ru-RU" dirty="0" smtClean="0"/>
              <a:t> </a:t>
            </a:r>
            <a:r>
              <a:rPr lang="ru-RU" dirty="0" err="1" smtClean="0"/>
              <a:t>поета</a:t>
            </a:r>
            <a:r>
              <a:rPr lang="ru-RU" dirty="0" smtClean="0"/>
              <a:t> Адама </a:t>
            </a:r>
            <a:r>
              <a:rPr lang="ru-RU" dirty="0" err="1" smtClean="0"/>
              <a:t>Міцкевича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    В </a:t>
            </a:r>
            <a:r>
              <a:rPr lang="ru-RU" dirty="0" err="1" smtClean="0"/>
              <a:t>університеті</a:t>
            </a:r>
            <a:r>
              <a:rPr lang="ru-RU" dirty="0" smtClean="0"/>
              <a:t> </a:t>
            </a:r>
            <a:r>
              <a:rPr lang="ru-RU" dirty="0" err="1" smtClean="0"/>
              <a:t>сформувалися</a:t>
            </a:r>
            <a:r>
              <a:rPr lang="ru-RU" dirty="0" smtClean="0"/>
              <a:t> </a:t>
            </a:r>
            <a:r>
              <a:rPr lang="ru-RU" dirty="0" err="1" smtClean="0"/>
              <a:t>наукові</a:t>
            </a:r>
            <a:r>
              <a:rPr lang="ru-RU" dirty="0" smtClean="0"/>
              <a:t> </a:t>
            </a:r>
            <a:r>
              <a:rPr lang="ru-RU" dirty="0" err="1" smtClean="0"/>
              <a:t>школи</a:t>
            </a:r>
            <a:r>
              <a:rPr lang="ru-RU" dirty="0"/>
              <a:t> </a:t>
            </a:r>
            <a:r>
              <a:rPr lang="ru-RU" dirty="0" err="1" smtClean="0"/>
              <a:t>правників-романістів</a:t>
            </a:r>
            <a:r>
              <a:rPr lang="ru-RU" dirty="0" smtClean="0"/>
              <a:t> </a:t>
            </a:r>
            <a:r>
              <a:rPr lang="ru-RU" b="1" dirty="0" err="1" smtClean="0"/>
              <a:t>К.Мітюкова</a:t>
            </a:r>
            <a:r>
              <a:rPr lang="ru-RU" b="1" dirty="0" smtClean="0"/>
              <a:t> </a:t>
            </a:r>
            <a:r>
              <a:rPr lang="ru-RU" dirty="0" smtClean="0"/>
              <a:t>та </a:t>
            </a:r>
            <a:r>
              <a:rPr lang="ru-RU" dirty="0" err="1" smtClean="0"/>
              <a:t>цивілістів</a:t>
            </a:r>
            <a:r>
              <a:rPr lang="ru-RU" dirty="0" smtClean="0"/>
              <a:t> </a:t>
            </a:r>
            <a:r>
              <a:rPr lang="ru-RU" b="1" dirty="0" err="1" smtClean="0"/>
              <a:t>В.Демченка</a:t>
            </a:r>
            <a:r>
              <a:rPr lang="ru-RU" b="1" dirty="0" smtClean="0"/>
              <a:t>.</a:t>
            </a:r>
            <a:r>
              <a:rPr lang="ru-RU" dirty="0" smtClean="0"/>
              <a:t> </a:t>
            </a:r>
            <a:r>
              <a:rPr lang="ru-RU" dirty="0" smtClean="0"/>
              <a:t>Кафедру </a:t>
            </a:r>
            <a:r>
              <a:rPr lang="ru-RU" dirty="0" err="1" smtClean="0"/>
              <a:t>кримінальних</a:t>
            </a:r>
            <a:r>
              <a:rPr lang="ru-RU" dirty="0" smtClean="0"/>
              <a:t> </a:t>
            </a:r>
            <a:r>
              <a:rPr lang="ru-RU" dirty="0" err="1" smtClean="0"/>
              <a:t>законів</a:t>
            </a:r>
            <a:r>
              <a:rPr lang="ru-RU" dirty="0" smtClean="0"/>
              <a:t> </a:t>
            </a:r>
            <a:r>
              <a:rPr lang="ru-RU" dirty="0" err="1" smtClean="0"/>
              <a:t>очолював</a:t>
            </a:r>
            <a:r>
              <a:rPr lang="ru-RU" dirty="0" smtClean="0"/>
              <a:t> </a:t>
            </a:r>
            <a:r>
              <a:rPr lang="ru-RU" dirty="0" err="1" smtClean="0"/>
              <a:t>професор</a:t>
            </a:r>
            <a:r>
              <a:rPr lang="ru-RU" dirty="0" smtClean="0"/>
              <a:t> </a:t>
            </a:r>
            <a:r>
              <a:rPr lang="ru-RU" dirty="0" err="1" smtClean="0"/>
              <a:t>кримінального</a:t>
            </a:r>
            <a:r>
              <a:rPr lang="ru-RU" dirty="0" smtClean="0"/>
              <a:t> права, перший декан </a:t>
            </a:r>
            <a:r>
              <a:rPr lang="ru-RU" dirty="0" err="1" smtClean="0"/>
              <a:t>юридичного</a:t>
            </a:r>
            <a:r>
              <a:rPr lang="ru-RU" dirty="0" smtClean="0"/>
              <a:t> факультету </a:t>
            </a:r>
            <a:r>
              <a:rPr lang="ru-RU" b="1" dirty="0" err="1" smtClean="0"/>
              <a:t>І.Данилович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    </a:t>
            </a:r>
            <a:r>
              <a:rPr lang="ru-RU" dirty="0" err="1" smtClean="0"/>
              <a:t>Засновником</a:t>
            </a:r>
            <a:r>
              <a:rPr lang="ru-RU" dirty="0" smtClean="0"/>
              <a:t> </a:t>
            </a:r>
            <a:r>
              <a:rPr lang="ru-RU" dirty="0" err="1"/>
              <a:t>наукової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</a:t>
            </a:r>
            <a:r>
              <a:rPr lang="ru-RU" dirty="0" err="1"/>
              <a:t>кримінального</a:t>
            </a:r>
            <a:r>
              <a:rPr lang="ru-RU" dirty="0"/>
              <a:t> права </a:t>
            </a:r>
            <a:r>
              <a:rPr lang="ru-RU" dirty="0" err="1" smtClean="0"/>
              <a:t>був</a:t>
            </a:r>
            <a:r>
              <a:rPr lang="ru-RU" dirty="0"/>
              <a:t> </a:t>
            </a:r>
            <a:r>
              <a:rPr lang="ru-RU" dirty="0" err="1" smtClean="0"/>
              <a:t>професор</a:t>
            </a:r>
            <a:r>
              <a:rPr lang="ru-RU" dirty="0" smtClean="0"/>
              <a:t> </a:t>
            </a:r>
            <a:r>
              <a:rPr lang="ru-RU" b="1" dirty="0" err="1" smtClean="0"/>
              <a:t>Олександр</a:t>
            </a:r>
            <a:r>
              <a:rPr lang="ru-RU" b="1" dirty="0" smtClean="0"/>
              <a:t> </a:t>
            </a:r>
            <a:r>
              <a:rPr lang="ru-RU" b="1" dirty="0" err="1" smtClean="0"/>
              <a:t>Кістяковський</a:t>
            </a:r>
            <a:r>
              <a:rPr lang="ru-RU" dirty="0" smtClean="0"/>
              <a:t>. </a:t>
            </a:r>
            <a:r>
              <a:rPr lang="uk-UA" dirty="0"/>
              <a:t>Поруч з науковою і педагогічною працею </a:t>
            </a:r>
            <a:r>
              <a:rPr lang="uk-UA" dirty="0" smtClean="0"/>
              <a:t>він займався </a:t>
            </a:r>
            <a:r>
              <a:rPr lang="uk-UA" dirty="0"/>
              <a:t>адвокатською практикою, а також громадською діяльністю: </a:t>
            </a:r>
            <a:r>
              <a:rPr lang="uk-UA" dirty="0" smtClean="0"/>
              <a:t>був депутатом </a:t>
            </a:r>
            <a:r>
              <a:rPr lang="uk-UA" dirty="0"/>
              <a:t>Київської міської </a:t>
            </a:r>
            <a:r>
              <a:rPr lang="uk-UA" dirty="0" smtClean="0"/>
              <a:t>думи, а </a:t>
            </a:r>
            <a:r>
              <a:rPr lang="uk-UA" dirty="0"/>
              <a:t>з 1879 </a:t>
            </a:r>
            <a:r>
              <a:rPr lang="uk-UA" dirty="0" smtClean="0"/>
              <a:t>року </a:t>
            </a:r>
            <a:r>
              <a:rPr lang="uk-UA" dirty="0"/>
              <a:t>очолював Київське юридичне </a:t>
            </a:r>
            <a:r>
              <a:rPr lang="uk-UA" dirty="0" smtClean="0"/>
              <a:t>товариство.</a:t>
            </a:r>
            <a:endParaRPr lang="ru-RU" dirty="0" smtClean="0"/>
          </a:p>
          <a:p>
            <a:endParaRPr lang="ru-RU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2262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5779" y="194588"/>
            <a:ext cx="8911687" cy="1280890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1"/>
                </a:solidFill>
              </a:rPr>
              <a:t>Київська школа права</a:t>
            </a:r>
            <a:r>
              <a:rPr lang="uk-UA" b="1" dirty="0" smtClean="0">
                <a:solidFill>
                  <a:schemeClr val="accent1"/>
                </a:solidFill>
              </a:rPr>
              <a:t>: творці та сподвижники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5779" y="1988696"/>
            <a:ext cx="2777599" cy="377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424" y="2029476"/>
            <a:ext cx="4880188" cy="3513188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6270885" y="5667140"/>
            <a:ext cx="56912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DroidSans-Bold"/>
              </a:rPr>
              <a:t>Викладачі</a:t>
            </a:r>
            <a:r>
              <a:rPr lang="ru-RU" b="1" dirty="0">
                <a:latin typeface="DroidSans-Bold"/>
              </a:rPr>
              <a:t> </a:t>
            </a:r>
            <a:r>
              <a:rPr lang="ru-RU" b="1" dirty="0" err="1">
                <a:latin typeface="DroidSans-Bold"/>
              </a:rPr>
              <a:t>юридичного</a:t>
            </a:r>
            <a:r>
              <a:rPr lang="ru-RU" b="1" dirty="0">
                <a:latin typeface="DroidSans-Bold"/>
              </a:rPr>
              <a:t> </a:t>
            </a:r>
            <a:r>
              <a:rPr lang="ru-RU" b="1" dirty="0" smtClean="0">
                <a:latin typeface="DroidSans-Bold"/>
              </a:rPr>
              <a:t>факультету </a:t>
            </a:r>
            <a:r>
              <a:rPr lang="ru-RU" b="1" dirty="0" err="1" smtClean="0">
                <a:latin typeface="DroidSans-Bold"/>
              </a:rPr>
              <a:t>Київського</a:t>
            </a:r>
            <a:r>
              <a:rPr lang="ru-RU" b="1" dirty="0" smtClean="0">
                <a:latin typeface="DroidSans-Bold"/>
              </a:rPr>
              <a:t> </a:t>
            </a:r>
            <a:r>
              <a:rPr lang="ru-RU" b="1" dirty="0" err="1">
                <a:latin typeface="DroidSans-Bold"/>
              </a:rPr>
              <a:t>у</a:t>
            </a:r>
            <a:r>
              <a:rPr lang="ru-RU" b="1" dirty="0" err="1" smtClean="0">
                <a:latin typeface="DroidSans-Bold"/>
              </a:rPr>
              <a:t>ніверситету</a:t>
            </a:r>
            <a:r>
              <a:rPr lang="ru-RU" b="1" dirty="0" smtClean="0">
                <a:latin typeface="DroidSans-Bold"/>
              </a:rPr>
              <a:t> </a:t>
            </a:r>
            <a:r>
              <a:rPr lang="ru-RU" b="1" dirty="0">
                <a:latin typeface="DroidSans-Bold"/>
              </a:rPr>
              <a:t>Святого </a:t>
            </a:r>
            <a:r>
              <a:rPr lang="ru-RU" b="1" dirty="0" err="1">
                <a:latin typeface="DroidSans-Bold"/>
              </a:rPr>
              <a:t>Володимира</a:t>
            </a:r>
            <a:r>
              <a:rPr lang="ru-RU" b="1" dirty="0">
                <a:latin typeface="DroidSans-Bold"/>
              </a:rPr>
              <a:t>.</a:t>
            </a:r>
          </a:p>
          <a:p>
            <a:r>
              <a:rPr lang="uk-UA" b="1" dirty="0" smtClean="0">
                <a:latin typeface="DroidSans-Bold"/>
              </a:rPr>
              <a:t>            Фото </a:t>
            </a:r>
            <a:r>
              <a:rPr lang="uk-UA" b="1" dirty="0">
                <a:latin typeface="DroidSans-Bold"/>
              </a:rPr>
              <a:t>початку ХХ </a:t>
            </a:r>
            <a:r>
              <a:rPr lang="uk-UA" b="1" dirty="0" smtClean="0">
                <a:latin typeface="DroidSans-Bold"/>
              </a:rPr>
              <a:t>століття</a:t>
            </a:r>
            <a:endParaRPr lang="uk-UA" dirty="0"/>
          </a:p>
        </p:txBody>
      </p:sp>
      <p:sp>
        <p:nvSpPr>
          <p:cNvPr id="7" name="Прямокутник 6"/>
          <p:cNvSpPr/>
          <p:nvPr/>
        </p:nvSpPr>
        <p:spPr>
          <a:xfrm>
            <a:off x="1325378" y="566714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>
                <a:latin typeface="DroidSans-Bold"/>
              </a:rPr>
              <a:t>Голова Київського юридичного</a:t>
            </a:r>
          </a:p>
          <a:p>
            <a:r>
              <a:rPr lang="uk-UA" b="1" dirty="0" smtClean="0">
                <a:latin typeface="DroidSans-Bold"/>
              </a:rPr>
              <a:t>товариства</a:t>
            </a:r>
            <a:r>
              <a:rPr lang="uk-UA" b="1" dirty="0">
                <a:latin typeface="DroidSans-Bold"/>
              </a:rPr>
              <a:t>, професор</a:t>
            </a:r>
          </a:p>
          <a:p>
            <a:r>
              <a:rPr lang="uk-UA" b="1" dirty="0">
                <a:latin typeface="DroidSans-Bold"/>
              </a:rPr>
              <a:t>кримінального </a:t>
            </a:r>
            <a:r>
              <a:rPr lang="uk-UA" b="1" dirty="0" smtClean="0">
                <a:latin typeface="DroidSans-Bold"/>
              </a:rPr>
              <a:t>права, адвокат </a:t>
            </a:r>
          </a:p>
          <a:p>
            <a:r>
              <a:rPr lang="uk-UA" b="1" dirty="0" smtClean="0">
                <a:latin typeface="DroidSans-Bold"/>
              </a:rPr>
              <a:t>Олександр </a:t>
            </a:r>
            <a:r>
              <a:rPr lang="uk-UA" b="1" dirty="0" err="1" smtClean="0">
                <a:latin typeface="DroidSans-Bold"/>
              </a:rPr>
              <a:t>Кістяковський</a:t>
            </a:r>
            <a:endParaRPr lang="uk-UA" b="1" dirty="0">
              <a:latin typeface="DroidSans-Bold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9421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36BB6-3F38-4AAB-9413-839B052F7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250" y="8033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accent1"/>
                </a:solidFill>
              </a:rPr>
              <a:t>Київська адвокатура </a:t>
            </a:r>
            <a:r>
              <a:rPr lang="uk-UA" sz="2800" b="1" dirty="0" smtClean="0">
                <a:solidFill>
                  <a:schemeClr val="accent1"/>
                </a:solidFill>
              </a:rPr>
              <a:t>під</a:t>
            </a:r>
            <a:r>
              <a:rPr lang="uk-UA" sz="3200" b="1" dirty="0" smtClean="0">
                <a:solidFill>
                  <a:schemeClr val="accent1"/>
                </a:solidFill>
              </a:rPr>
              <a:t> час Української революції 1917 – 1921 років</a:t>
            </a:r>
            <a:endParaRPr lang="uk-UA" sz="3200" b="1" dirty="0">
              <a:solidFill>
                <a:schemeClr val="accent1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0A7FC86-113B-4746-80DF-14E4F07C5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42" y="1361222"/>
            <a:ext cx="12044258" cy="4904667"/>
          </a:xfrm>
        </p:spPr>
        <p:txBody>
          <a:bodyPr>
            <a:normAutofit fontScale="92500"/>
          </a:bodyPr>
          <a:lstStyle/>
          <a:p>
            <a:pPr algn="just"/>
            <a:r>
              <a:rPr lang="uk-UA" sz="2000" b="1" dirty="0" smtClean="0"/>
              <a:t>22 адвокати були </a:t>
            </a:r>
            <a:r>
              <a:rPr lang="uk-UA" sz="2000" b="1" dirty="0"/>
              <a:t>членами Української Центральної </a:t>
            </a:r>
            <a:r>
              <a:rPr lang="uk-UA" sz="2000" b="1" dirty="0" smtClean="0"/>
              <a:t>Ради – представницького </a:t>
            </a:r>
            <a:r>
              <a:rPr lang="uk-UA" sz="2000" b="1" dirty="0"/>
              <a:t>органу </a:t>
            </a:r>
            <a:endParaRPr lang="uk-UA" sz="2000" b="1" dirty="0" smtClean="0"/>
          </a:p>
          <a:p>
            <a:pPr marL="0" indent="0" algn="just">
              <a:buNone/>
            </a:pPr>
            <a:r>
              <a:rPr lang="uk-UA" sz="2000" b="1" dirty="0" smtClean="0"/>
              <a:t>українського </a:t>
            </a:r>
            <a:r>
              <a:rPr lang="uk-UA" sz="2000" b="1" dirty="0"/>
              <a:t>народу, а з листопада 1917 року – парламенту </a:t>
            </a:r>
            <a:r>
              <a:rPr lang="uk-UA" sz="2000" b="1" dirty="0" smtClean="0"/>
              <a:t>Української </a:t>
            </a:r>
            <a:r>
              <a:rPr lang="uk-UA" sz="2000" b="1" dirty="0"/>
              <a:t>Народної Республіки</a:t>
            </a:r>
            <a:r>
              <a:rPr lang="uk-UA" sz="2000" dirty="0"/>
              <a:t>. </a:t>
            </a:r>
            <a:endParaRPr lang="uk-UA" sz="2000" dirty="0" smtClean="0"/>
          </a:p>
          <a:p>
            <a:pPr algn="just"/>
            <a:r>
              <a:rPr lang="uk-UA" sz="2000" dirty="0" smtClean="0"/>
              <a:t> Адвокати були обрані </a:t>
            </a:r>
            <a:r>
              <a:rPr lang="uk-UA" sz="2000" dirty="0"/>
              <a:t>міськими головами і депутатами органів місцевого </a:t>
            </a:r>
            <a:r>
              <a:rPr lang="uk-UA" sz="2000" dirty="0" smtClean="0"/>
              <a:t>самоврядування</a:t>
            </a:r>
            <a:r>
              <a:rPr lang="uk-UA" sz="2000" dirty="0"/>
              <a:t>, розбудовували мережу політичних партій, засновували і розвивали громадські організації. </a:t>
            </a:r>
            <a:endParaRPr lang="uk-UA" sz="2000" dirty="0" smtClean="0"/>
          </a:p>
          <a:p>
            <a:pPr algn="just"/>
            <a:r>
              <a:rPr lang="uk-UA" sz="2000" dirty="0" smtClean="0"/>
              <a:t>Серед </a:t>
            </a:r>
            <a:r>
              <a:rPr lang="uk-UA" sz="2000" dirty="0"/>
              <a:t>прізвищ відомих адвокатів – київський міський голова </a:t>
            </a:r>
            <a:r>
              <a:rPr lang="uk-UA" sz="2000" b="1" dirty="0"/>
              <a:t>Євген </a:t>
            </a:r>
            <a:r>
              <a:rPr lang="uk-UA" sz="2000" b="1" dirty="0" err="1"/>
              <a:t>Рябцов</a:t>
            </a:r>
            <a:r>
              <a:rPr lang="uk-UA" sz="2000" b="1" dirty="0" smtClean="0"/>
              <a:t>,</a:t>
            </a:r>
          </a:p>
          <a:p>
            <a:pPr algn="just"/>
            <a:r>
              <a:rPr lang="uk-UA" sz="2000" dirty="0" smtClean="0"/>
              <a:t> </a:t>
            </a:r>
            <a:r>
              <a:rPr lang="uk-UA" sz="2000" dirty="0"/>
              <a:t>один із засновників Української Центральної Ради  </a:t>
            </a:r>
            <a:r>
              <a:rPr lang="uk-UA" sz="2000" dirty="0" smtClean="0"/>
              <a:t>і заступник </a:t>
            </a:r>
            <a:r>
              <a:rPr lang="uk-UA" sz="2000" dirty="0"/>
              <a:t>її </a:t>
            </a:r>
            <a:r>
              <a:rPr lang="uk-UA" sz="2000" dirty="0" smtClean="0"/>
              <a:t>голови </a:t>
            </a:r>
            <a:r>
              <a:rPr lang="uk-UA" sz="2000" b="1" dirty="0" smtClean="0"/>
              <a:t>Федір </a:t>
            </a:r>
            <a:r>
              <a:rPr lang="uk-UA" sz="2000" b="1" dirty="0"/>
              <a:t>Крижанівський</a:t>
            </a:r>
            <a:r>
              <a:rPr lang="uk-UA" sz="2000" dirty="0" smtClean="0"/>
              <a:t>,</a:t>
            </a:r>
          </a:p>
          <a:p>
            <a:pPr algn="just"/>
            <a:r>
              <a:rPr lang="uk-UA" sz="2000" dirty="0" smtClean="0"/>
              <a:t> </a:t>
            </a:r>
            <a:r>
              <a:rPr lang="uk-UA" sz="2000" dirty="0"/>
              <a:t>член Центральної Ради та ідеолог українського самостійництва – </a:t>
            </a:r>
            <a:r>
              <a:rPr lang="uk-UA" sz="2000" b="1" dirty="0"/>
              <a:t>Микола Міхновський</a:t>
            </a:r>
            <a:r>
              <a:rPr lang="uk-UA" sz="2000" dirty="0"/>
              <a:t>, міністр польських справ Української Народної Республіки – </a:t>
            </a:r>
            <a:r>
              <a:rPr lang="uk-UA" sz="2000" b="1" dirty="0"/>
              <a:t>Мечислав Міцкевич</a:t>
            </a:r>
            <a:r>
              <a:rPr lang="uk-UA" sz="2000" dirty="0"/>
              <a:t> та багато інших.</a:t>
            </a:r>
          </a:p>
          <a:p>
            <a:pPr algn="just"/>
            <a:r>
              <a:rPr lang="uk-UA" sz="2000" dirty="0"/>
              <a:t>У добу Української революції 1917 – 1921 років була створена перша професійна організація правників-українців – Українське правниче товариство, серед засновників якого були адвокати </a:t>
            </a:r>
            <a:r>
              <a:rPr lang="uk-UA" sz="2000" b="1" dirty="0"/>
              <a:t>Михайло Ткаченко, Андрій </a:t>
            </a:r>
            <a:r>
              <a:rPr lang="uk-UA" sz="2000" b="1" dirty="0" err="1"/>
              <a:t>Яковлів</a:t>
            </a:r>
            <a:r>
              <a:rPr lang="uk-UA" sz="2000" b="1" dirty="0"/>
              <a:t>, Валентин Садовський.</a:t>
            </a:r>
          </a:p>
          <a:p>
            <a:pPr algn="just"/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54514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3201" y="174405"/>
            <a:ext cx="8911687" cy="545124"/>
          </a:xfrm>
        </p:spPr>
        <p:txBody>
          <a:bodyPr>
            <a:normAutofit/>
          </a:bodyPr>
          <a:lstStyle/>
          <a:p>
            <a:pPr algn="r"/>
            <a:r>
              <a:rPr lang="uk-UA" sz="2400" b="1" dirty="0" smtClean="0">
                <a:solidFill>
                  <a:schemeClr val="accent1"/>
                </a:solidFill>
              </a:rPr>
              <a:t>Київські адвокати – творці української державності </a:t>
            </a:r>
            <a:endParaRPr lang="uk-UA" sz="2400" b="1" dirty="0">
              <a:solidFill>
                <a:schemeClr val="accent1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82178" y="819404"/>
            <a:ext cx="2549978" cy="4561260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1378074" y="5380664"/>
            <a:ext cx="111227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DroidSans-Bold"/>
              </a:rPr>
              <a:t>Михайло Ткаченко, київський адвокат,</a:t>
            </a:r>
          </a:p>
          <a:p>
            <a:r>
              <a:rPr lang="uk-UA" b="1" dirty="0">
                <a:latin typeface="DroidSans-Bold"/>
              </a:rPr>
              <a:t>перший голова Українського</a:t>
            </a:r>
          </a:p>
          <a:p>
            <a:r>
              <a:rPr lang="uk-UA" b="1" dirty="0">
                <a:latin typeface="DroidSans-Bold"/>
              </a:rPr>
              <a:t>Правничого Товариства, генеральний</a:t>
            </a:r>
          </a:p>
          <a:p>
            <a:r>
              <a:rPr lang="uk-UA" b="1" dirty="0">
                <a:latin typeface="DroidSans-Bold"/>
              </a:rPr>
              <a:t>секретар судових справ, міністр</a:t>
            </a:r>
          </a:p>
          <a:p>
            <a:r>
              <a:rPr lang="uk-UA" b="1" dirty="0">
                <a:latin typeface="DroidSans-Bold"/>
              </a:rPr>
              <a:t>внутрішніх справ </a:t>
            </a:r>
            <a:r>
              <a:rPr lang="uk-UA" b="1" dirty="0" smtClean="0">
                <a:latin typeface="DroidSans-Bold"/>
              </a:rPr>
              <a:t>УНР (1917 – 1918 рр.)</a:t>
            </a: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798" t="-610" r="-1798" b="610"/>
          <a:stretch/>
        </p:blipFill>
        <p:spPr>
          <a:xfrm>
            <a:off x="5831174" y="719529"/>
            <a:ext cx="6669602" cy="4886792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5831174" y="5380664"/>
            <a:ext cx="65295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uk-UA" b="1" dirty="0" smtClean="0"/>
              <a:t>Микола Василенко, адвокат, історик права, </a:t>
            </a:r>
          </a:p>
          <a:p>
            <a:pPr algn="ctr"/>
            <a:r>
              <a:rPr lang="uk-UA" b="1" dirty="0" smtClean="0"/>
              <a:t>Голова Ради міністрів, міністр освіти Української держави (1918 р.), голова Державного Сенату, Президент </a:t>
            </a:r>
            <a:r>
              <a:rPr lang="uk-UA" b="1" dirty="0"/>
              <a:t>Української академії </a:t>
            </a:r>
            <a:r>
              <a:rPr lang="uk-UA" b="1" dirty="0" smtClean="0"/>
              <a:t>наук (1921 – 1922 рр.) 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1303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3830" y="0"/>
            <a:ext cx="9121176" cy="1280890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accent1"/>
                </a:solidFill>
              </a:rPr>
              <a:t>Київська школа права  у 1920-1930-х рр.: розквіт і розгром</a:t>
            </a:r>
            <a:endParaRPr lang="uk-UA" sz="32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83830" y="1109272"/>
            <a:ext cx="9720782" cy="4801950"/>
          </a:xfrm>
        </p:spPr>
        <p:txBody>
          <a:bodyPr/>
          <a:lstStyle/>
          <a:p>
            <a:pPr algn="just"/>
            <a:r>
              <a:rPr lang="ru-RU" dirty="0" smtClean="0"/>
              <a:t>   </a:t>
            </a:r>
            <a:r>
              <a:rPr lang="ru-RU" b="1" dirty="0" smtClean="0"/>
              <a:t>У 1918 </a:t>
            </a:r>
            <a:r>
              <a:rPr lang="ru-RU" b="1" dirty="0" err="1" smtClean="0"/>
              <a:t>році</a:t>
            </a:r>
            <a:r>
              <a:rPr lang="ru-RU" b="1" dirty="0" smtClean="0"/>
              <a:t> </a:t>
            </a:r>
            <a:r>
              <a:rPr lang="ru-RU" dirty="0" smtClean="0"/>
              <a:t>створено першу </a:t>
            </a:r>
            <a:r>
              <a:rPr lang="ru-RU" b="1" i="1" dirty="0" err="1" smtClean="0"/>
              <a:t>Комісію</a:t>
            </a:r>
            <a:r>
              <a:rPr lang="ru-RU" b="1" i="1" dirty="0" smtClean="0"/>
              <a:t> для </a:t>
            </a:r>
            <a:r>
              <a:rPr lang="ru-RU" b="1" i="1" dirty="0" err="1" smtClean="0"/>
              <a:t>вивчення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звичаєвого</a:t>
            </a:r>
            <a:r>
              <a:rPr lang="ru-RU" b="1" i="1" dirty="0" smtClean="0"/>
              <a:t> права при </a:t>
            </a:r>
            <a:r>
              <a:rPr lang="ru-RU" b="1" i="1" dirty="0" err="1" smtClean="0"/>
              <a:t>Українській</a:t>
            </a:r>
            <a:r>
              <a:rPr lang="ru-RU" b="1" i="1" dirty="0" smtClean="0"/>
              <a:t> </a:t>
            </a:r>
            <a:r>
              <a:rPr lang="ru-RU" b="1" i="1" dirty="0" err="1" smtClean="0"/>
              <a:t>академії</a:t>
            </a:r>
            <a:r>
              <a:rPr lang="ru-RU" b="1" i="1" dirty="0" smtClean="0"/>
              <a:t> наук,</a:t>
            </a:r>
            <a:r>
              <a:rPr lang="ru-RU" dirty="0" smtClean="0"/>
              <a:t> </a:t>
            </a:r>
            <a:r>
              <a:rPr lang="ru-RU" dirty="0" err="1" smtClean="0"/>
              <a:t>що</a:t>
            </a:r>
            <a:r>
              <a:rPr lang="ru-RU" dirty="0" smtClean="0"/>
              <a:t> дозволило </a:t>
            </a:r>
            <a:r>
              <a:rPr lang="ru-RU" dirty="0" err="1" smtClean="0"/>
              <a:t>розвиватися</a:t>
            </a:r>
            <a:r>
              <a:rPr lang="ru-RU" dirty="0" smtClean="0"/>
              <a:t> </a:t>
            </a:r>
            <a:r>
              <a:rPr lang="ru-RU" dirty="0" err="1" smtClean="0"/>
              <a:t>українській</a:t>
            </a:r>
            <a:r>
              <a:rPr lang="ru-RU" dirty="0" smtClean="0"/>
              <a:t> </a:t>
            </a:r>
            <a:r>
              <a:rPr lang="ru-RU" dirty="0" err="1" smtClean="0"/>
              <a:t>юридичній</a:t>
            </a:r>
            <a:r>
              <a:rPr lang="ru-RU" dirty="0" smtClean="0"/>
              <a:t> </a:t>
            </a:r>
            <a:r>
              <a:rPr lang="ru-RU" dirty="0" err="1" smtClean="0"/>
              <a:t>науці</a:t>
            </a:r>
            <a:r>
              <a:rPr lang="ru-RU" dirty="0" smtClean="0"/>
              <a:t> </a:t>
            </a:r>
            <a:r>
              <a:rPr lang="ru-RU" dirty="0" err="1" smtClean="0"/>
              <a:t>надалі</a:t>
            </a:r>
            <a:r>
              <a:rPr lang="ru-RU" dirty="0" smtClean="0"/>
              <a:t> в рамках </a:t>
            </a:r>
            <a:r>
              <a:rPr lang="ru-RU" dirty="0" err="1" smtClean="0"/>
              <a:t>Академії</a:t>
            </a:r>
            <a:r>
              <a:rPr lang="ru-RU" dirty="0" smtClean="0"/>
              <a:t> Наук.  </a:t>
            </a:r>
            <a:r>
              <a:rPr lang="ru-RU" b="1" dirty="0" smtClean="0"/>
              <a:t>На початку 1920‑х </a:t>
            </a:r>
            <a:r>
              <a:rPr lang="ru-RU" b="1" dirty="0" err="1" smtClean="0"/>
              <a:t>років</a:t>
            </a:r>
            <a:r>
              <a:rPr lang="ru-RU" b="1" dirty="0" smtClean="0"/>
              <a:t> 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організована</a:t>
            </a:r>
            <a:r>
              <a:rPr lang="ru-RU" dirty="0" smtClean="0"/>
              <a:t> </a:t>
            </a:r>
            <a:r>
              <a:rPr lang="ru-RU" dirty="0" err="1" smtClean="0"/>
              <a:t>академічна</a:t>
            </a:r>
            <a:r>
              <a:rPr lang="ru-RU" dirty="0" smtClean="0"/>
              <a:t> </a:t>
            </a:r>
            <a:r>
              <a:rPr lang="ru-RU" b="1" i="1" dirty="0" err="1" smtClean="0"/>
              <a:t>Комісія</a:t>
            </a:r>
            <a:r>
              <a:rPr lang="ru-RU" b="1" i="1" dirty="0" smtClean="0"/>
              <a:t> для </a:t>
            </a:r>
            <a:r>
              <a:rPr lang="ru-RU" b="1" i="1" dirty="0" err="1" smtClean="0"/>
              <a:t>виучування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західноруського</a:t>
            </a:r>
            <a:r>
              <a:rPr lang="ru-RU" b="1" i="1" dirty="0" smtClean="0"/>
              <a:t> і </a:t>
            </a:r>
            <a:r>
              <a:rPr lang="ru-RU" b="1" i="1" dirty="0" err="1" smtClean="0"/>
              <a:t>звичаєвого</a:t>
            </a:r>
            <a:r>
              <a:rPr lang="ru-RU" b="1" i="1" dirty="0" smtClean="0"/>
              <a:t> права,</a:t>
            </a:r>
            <a:r>
              <a:rPr lang="ru-RU" dirty="0" smtClean="0"/>
              <a:t> яку </a:t>
            </a:r>
            <a:r>
              <a:rPr lang="ru-RU" dirty="0" err="1" smtClean="0"/>
              <a:t>очолив</a:t>
            </a:r>
            <a:r>
              <a:rPr lang="ru-RU" dirty="0" smtClean="0"/>
              <a:t> </a:t>
            </a:r>
            <a:r>
              <a:rPr lang="ru-RU" b="1" dirty="0" err="1" smtClean="0"/>
              <a:t>Оникій</a:t>
            </a:r>
            <a:r>
              <a:rPr lang="ru-RU" b="1" dirty="0" smtClean="0"/>
              <a:t> </a:t>
            </a:r>
            <a:r>
              <a:rPr lang="ru-RU" b="1" dirty="0" err="1" smtClean="0"/>
              <a:t>Малиновський</a:t>
            </a:r>
            <a:r>
              <a:rPr lang="ru-RU" dirty="0" smtClean="0"/>
              <a:t>.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діяльними</a:t>
            </a:r>
            <a:r>
              <a:rPr lang="ru-RU" dirty="0" smtClean="0"/>
              <a:t> </a:t>
            </a:r>
            <a:r>
              <a:rPr lang="ru-RU" dirty="0" err="1" smtClean="0"/>
              <a:t>співробітниками</a:t>
            </a:r>
            <a:r>
              <a:rPr lang="ru-RU" dirty="0" smtClean="0"/>
              <a:t> стали </a:t>
            </a:r>
            <a:r>
              <a:rPr lang="ru-RU" b="1" dirty="0" err="1" smtClean="0"/>
              <a:t>Р.Безпалов</a:t>
            </a:r>
            <a:r>
              <a:rPr lang="ru-RU" b="1" dirty="0" smtClean="0"/>
              <a:t>, </a:t>
            </a:r>
            <a:r>
              <a:rPr lang="ru-RU" b="1" dirty="0" err="1" smtClean="0"/>
              <a:t>О.Добрий</a:t>
            </a:r>
            <a:r>
              <a:rPr lang="ru-RU" b="1" dirty="0" smtClean="0"/>
              <a:t>, </a:t>
            </a:r>
            <a:r>
              <a:rPr lang="ru-RU" b="1" dirty="0" err="1" smtClean="0"/>
              <a:t>Є.Єзерський</a:t>
            </a:r>
            <a:r>
              <a:rPr lang="ru-RU" b="1" dirty="0" smtClean="0"/>
              <a:t>, </a:t>
            </a:r>
            <a:r>
              <a:rPr lang="ru-RU" b="1" dirty="0" err="1" smtClean="0"/>
              <a:t>В.Камінський</a:t>
            </a:r>
            <a:r>
              <a:rPr lang="ru-RU" b="1" dirty="0" smtClean="0"/>
              <a:t>, </a:t>
            </a:r>
            <a:r>
              <a:rPr lang="ru-RU" b="1" dirty="0" err="1" smtClean="0"/>
              <a:t>М.Товстоліс</a:t>
            </a:r>
            <a:r>
              <a:rPr lang="ru-RU" b="1" dirty="0" smtClean="0"/>
              <a:t>, </a:t>
            </a:r>
            <a:r>
              <a:rPr lang="ru-RU" b="1" dirty="0" err="1" smtClean="0"/>
              <a:t>Б.Язловський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r>
              <a:rPr lang="ru-RU" dirty="0" smtClean="0"/>
              <a:t>   У </a:t>
            </a:r>
            <a:r>
              <a:rPr lang="ru-RU" dirty="0" err="1" smtClean="0"/>
              <a:t>Всеукраїнській</a:t>
            </a:r>
            <a:r>
              <a:rPr lang="ru-RU" dirty="0" smtClean="0"/>
              <a:t> </a:t>
            </a:r>
            <a:r>
              <a:rPr lang="ru-RU" dirty="0" err="1" smtClean="0"/>
              <a:t>академії</a:t>
            </a:r>
            <a:r>
              <a:rPr lang="ru-RU" dirty="0" smtClean="0"/>
              <a:t> наук (ВУАН) </a:t>
            </a:r>
            <a:r>
              <a:rPr lang="ru-RU" dirty="0" err="1" smtClean="0"/>
              <a:t>діяли</a:t>
            </a:r>
            <a:r>
              <a:rPr lang="ru-RU" dirty="0" smtClean="0"/>
              <a:t> </a:t>
            </a:r>
            <a:r>
              <a:rPr lang="ru-RU" dirty="0" err="1" smtClean="0"/>
              <a:t>секції</a:t>
            </a:r>
            <a:r>
              <a:rPr lang="ru-RU" dirty="0" smtClean="0"/>
              <a:t>: </a:t>
            </a:r>
            <a:r>
              <a:rPr lang="ru-RU" dirty="0" err="1" smtClean="0"/>
              <a:t>публічного</a:t>
            </a:r>
            <a:r>
              <a:rPr lang="ru-RU" dirty="0" smtClean="0"/>
              <a:t> права (</a:t>
            </a:r>
            <a:r>
              <a:rPr lang="ru-RU" dirty="0" err="1" smtClean="0"/>
              <a:t>очолив</a:t>
            </a:r>
            <a:r>
              <a:rPr lang="uk-UA" dirty="0" smtClean="0"/>
              <a:t> </a:t>
            </a:r>
            <a:r>
              <a:rPr lang="uk-UA" b="1" dirty="0"/>
              <a:t>Оникій </a:t>
            </a:r>
            <a:r>
              <a:rPr lang="uk-UA" b="1" dirty="0" smtClean="0"/>
              <a:t>Малиновський</a:t>
            </a:r>
            <a:r>
              <a:rPr lang="uk-UA" dirty="0" smtClean="0"/>
              <a:t>. До роботи у секції були залучені</a:t>
            </a:r>
            <a:r>
              <a:rPr lang="uk-UA" b="1" dirty="0" smtClean="0"/>
              <a:t> </a:t>
            </a:r>
            <a:r>
              <a:rPr lang="uk-UA" b="1" dirty="0" err="1" smtClean="0"/>
              <a:t>С.Борисенок</a:t>
            </a:r>
            <a:r>
              <a:rPr lang="uk-UA" b="1" dirty="0" smtClean="0"/>
              <a:t>, </a:t>
            </a:r>
            <a:r>
              <a:rPr lang="uk-UA" b="1" dirty="0" err="1" smtClean="0"/>
              <a:t>В.Яновський</a:t>
            </a:r>
            <a:r>
              <a:rPr lang="uk-UA" b="1" dirty="0" smtClean="0"/>
              <a:t>, </a:t>
            </a:r>
            <a:r>
              <a:rPr lang="uk-UA" b="1" dirty="0" err="1" smtClean="0"/>
              <a:t>В.Воблий</a:t>
            </a:r>
            <a:r>
              <a:rPr lang="uk-UA" b="1" dirty="0" smtClean="0"/>
              <a:t>) </a:t>
            </a:r>
            <a:r>
              <a:rPr lang="uk-UA" dirty="0" smtClean="0"/>
              <a:t>та цивільного права (голова </a:t>
            </a:r>
            <a:r>
              <a:rPr lang="uk-UA" b="1" dirty="0" smtClean="0"/>
              <a:t>Арнольд </a:t>
            </a:r>
            <a:r>
              <a:rPr lang="uk-UA" b="1" dirty="0" err="1" smtClean="0"/>
              <a:t>Кристер</a:t>
            </a:r>
            <a:r>
              <a:rPr lang="uk-UA" dirty="0" smtClean="0"/>
              <a:t>)</a:t>
            </a:r>
          </a:p>
          <a:p>
            <a:pPr algn="just"/>
            <a:r>
              <a:rPr lang="ru-RU" dirty="0" smtClean="0"/>
              <a:t>   </a:t>
            </a:r>
            <a:r>
              <a:rPr lang="ru-RU" b="1" dirty="0" smtClean="0"/>
              <a:t>У </a:t>
            </a:r>
            <a:r>
              <a:rPr lang="ru-RU" b="1" dirty="0"/>
              <a:t>лютому 1934 року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 smtClean="0"/>
              <a:t>посилення</a:t>
            </a:r>
            <a:r>
              <a:rPr lang="ru-RU" dirty="0"/>
              <a:t> </a:t>
            </a:r>
            <a:r>
              <a:rPr lang="ru-RU" dirty="0" err="1" smtClean="0"/>
              <a:t>репресій</a:t>
            </a:r>
            <a:r>
              <a:rPr lang="ru-RU" dirty="0" smtClean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вчених</a:t>
            </a:r>
            <a:r>
              <a:rPr lang="ru-RU" dirty="0"/>
              <a:t> ВУАН </a:t>
            </a:r>
            <a:r>
              <a:rPr lang="ru-RU" dirty="0" err="1" smtClean="0"/>
              <a:t>Комісію</a:t>
            </a:r>
            <a:r>
              <a:rPr lang="ru-RU" dirty="0" smtClean="0"/>
              <a:t> для </a:t>
            </a:r>
            <a:r>
              <a:rPr lang="ru-RU" dirty="0" err="1" smtClean="0"/>
              <a:t>виучування</a:t>
            </a:r>
            <a:r>
              <a:rPr lang="ru-RU" dirty="0" smtClean="0"/>
              <a:t> </a:t>
            </a:r>
            <a:r>
              <a:rPr lang="ru-RU" dirty="0" err="1" smtClean="0"/>
              <a:t>звичаєвого</a:t>
            </a:r>
            <a:r>
              <a:rPr lang="ru-RU" dirty="0" smtClean="0"/>
              <a:t> права остаточно </a:t>
            </a:r>
            <a:r>
              <a:rPr lang="ru-RU" dirty="0" err="1" smtClean="0"/>
              <a:t>ліквідували</a:t>
            </a:r>
            <a:r>
              <a:rPr lang="ru-RU" dirty="0"/>
              <a:t>, а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smtClean="0"/>
              <a:t>Великого </a:t>
            </a:r>
            <a:r>
              <a:rPr lang="ru-RU" dirty="0" err="1"/>
              <a:t>терору</a:t>
            </a:r>
            <a:r>
              <a:rPr lang="ru-RU" dirty="0"/>
              <a:t> </a:t>
            </a:r>
            <a:r>
              <a:rPr lang="ru-RU" b="1" dirty="0"/>
              <a:t>С. </a:t>
            </a:r>
            <a:r>
              <a:rPr lang="ru-RU" b="1" dirty="0" err="1" smtClean="0"/>
              <a:t>Борисенка</a:t>
            </a:r>
            <a:r>
              <a:rPr lang="ru-RU" b="1" dirty="0" smtClean="0"/>
              <a:t>, </a:t>
            </a:r>
            <a:r>
              <a:rPr lang="uk-UA" b="1" dirty="0" smtClean="0"/>
              <a:t>А</a:t>
            </a:r>
            <a:r>
              <a:rPr lang="uk-UA" b="1" dirty="0"/>
              <a:t>. </a:t>
            </a:r>
            <a:r>
              <a:rPr lang="uk-UA" b="1" dirty="0" err="1" smtClean="0"/>
              <a:t>Кристера</a:t>
            </a:r>
            <a:r>
              <a:rPr lang="uk-UA" b="1" dirty="0" smtClean="0"/>
              <a:t>, І</a:t>
            </a:r>
            <a:r>
              <a:rPr lang="uk-UA" b="1" dirty="0"/>
              <a:t>. </a:t>
            </a:r>
            <a:r>
              <a:rPr lang="uk-UA" b="1" dirty="0" smtClean="0"/>
              <a:t>Черкаського, Б</a:t>
            </a:r>
            <a:r>
              <a:rPr lang="uk-UA" b="1" dirty="0"/>
              <a:t>. </a:t>
            </a:r>
            <a:r>
              <a:rPr lang="uk-UA" b="1" dirty="0" err="1" smtClean="0"/>
              <a:t>Язловського</a:t>
            </a:r>
            <a:r>
              <a:rPr lang="uk-UA" b="1" dirty="0" smtClean="0"/>
              <a:t>  </a:t>
            </a:r>
            <a:r>
              <a:rPr lang="uk-UA" dirty="0" smtClean="0"/>
              <a:t>розстріляли.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5352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іхоть">
  <a:themeElements>
    <a:clrScheme name="Віхоть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Віхоть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іхоть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</TotalTime>
  <Words>2322</Words>
  <Application>Microsoft Office PowerPoint</Application>
  <PresentationFormat>Широкий екран</PresentationFormat>
  <Paragraphs>127</Paragraphs>
  <Slides>20</Slides>
  <Notes>6</Notes>
  <HiddenSlides>1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DroidSans-Bold</vt:lpstr>
      <vt:lpstr>Wingdings 3</vt:lpstr>
      <vt:lpstr>Віхоть</vt:lpstr>
      <vt:lpstr>     Національна асоціація адвокатів України Центр досліджень адвокатури і права  Серія «Регіональна історія адвокатури»  КИЇВСЬКА АДВОКАТУРА НА ЗЛАМІ ЕПОХ: ВИТОКИ, ДОЛІ, РЕПРЕСІЇ  </vt:lpstr>
      <vt:lpstr>                     Зміст Гвоздій В. Передмова Василик І. Київська адвокатура на зламі епох Вступ Розділ 1. Витоки Київської школи права. Розділ 2. Київська міська та київська губернська адвокатура у 1920-х – 1930-х  роках XX століття.  Розділ 3. Адвокатура в УРСР у 1930-х роках. Розгортання політичних репресій проти київських адвокатів та юристів у 1937 – 1938 роках. Розділ 4. Київські адвокати, професори права, правознавці й правники – жертви Великого терору. Розділ 5. Інструментарій та результати втілення «революційної правотворчості» у Великому терорі 1937 – 1938  років. Документальний додаток Київські присяжні повірені Фотододатки  Джерела і література Список скорочень Іменний покажчик </vt:lpstr>
      <vt:lpstr>Початок адвокатського самоврядування у Києві</vt:lpstr>
      <vt:lpstr>      Організатори та очільники київської адвокатури             Олександр Соломонович                Дмитро Григорович-Барський        Гольденвейзер (1855 – 1915)             (1871 – 1958)</vt:lpstr>
      <vt:lpstr>Київська школа права: витоки</vt:lpstr>
      <vt:lpstr>Київська школа права: творці та сподвижники</vt:lpstr>
      <vt:lpstr>Київська адвокатура під час Української революції 1917 – 1921 років</vt:lpstr>
      <vt:lpstr>Київські адвокати – творці української державності </vt:lpstr>
      <vt:lpstr>Київська школа права  у 1920-1930-х рр.: розквіт і розгром</vt:lpstr>
      <vt:lpstr>Адвокати – представники київської школи права – члени Всеукраїнської Академії Наук</vt:lpstr>
      <vt:lpstr>Київська губернська колегія захисників  (1920 – 1930-ті рр.)</vt:lpstr>
      <vt:lpstr>Презентація PowerPoint</vt:lpstr>
      <vt:lpstr>Розгортання політичних репресій проти київських адвокатів та юристів у 1937–1938 роках</vt:lpstr>
      <vt:lpstr>Биківнянський некрополь –  місце пам’яті репресованої київської адвокатури</vt:lpstr>
      <vt:lpstr>Київські адвокати  й правники – жертви Великого терору</vt:lpstr>
      <vt:lpstr>Київські адвокати  й правники – жертви Великого терору</vt:lpstr>
      <vt:lpstr>Київські адвокати  й правники – жертви Великого терору</vt:lpstr>
      <vt:lpstr>Київські адвокати  й правники – жертви Великого терору</vt:lpstr>
      <vt:lpstr>                           Страчені у в’язницях НКВС київські адвокати                         професори права, правники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КИЇВСЬКА АДВОКАТУРА НА ЗЛАМІ ЕПОХ: ВИТОКИ, ДОЛІ, РЕПРЕСІЇ. Валерій Філімоніхін</dc:title>
  <dc:creator>Володимир Т</dc:creator>
  <cp:lastModifiedBy>user1</cp:lastModifiedBy>
  <cp:revision>102</cp:revision>
  <dcterms:created xsi:type="dcterms:W3CDTF">2022-11-08T20:41:59Z</dcterms:created>
  <dcterms:modified xsi:type="dcterms:W3CDTF">2022-11-11T13:07:04Z</dcterms:modified>
</cp:coreProperties>
</file>