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9" r:id="rId4"/>
    <p:sldId id="260" r:id="rId5"/>
    <p:sldId id="261" r:id="rId6"/>
    <p:sldId id="262" r:id="rId7"/>
    <p:sldId id="263" r:id="rId8"/>
    <p:sldId id="264" r:id="rId9"/>
    <p:sldId id="265" r:id="rId10"/>
    <p:sldId id="267" r:id="rId11"/>
    <p:sldId id="268" r:id="rId12"/>
    <p:sldId id="266" r:id="rId13"/>
    <p:sldId id="269" r:id="rId14"/>
    <p:sldId id="270" r:id="rId15"/>
    <p:sldId id="271" r:id="rId16"/>
    <p:sldId id="272" r:id="rId17"/>
    <p:sldId id="273" r:id="rId18"/>
    <p:sldId id="274" r:id="rId19"/>
    <p:sldId id="275" r:id="rId20"/>
    <p:sldId id="276" r:id="rId21"/>
    <p:sldId id="277" r:id="rId22"/>
    <p:sldId id="278" r:id="rId23"/>
  </p:sldIdLst>
  <p:sldSz cx="9144000" cy="5143500" type="screen16x9"/>
  <p:notesSz cx="7023100" cy="9309100"/>
  <p:embeddedFontLst>
    <p:embeddedFont>
      <p:font typeface="Impact" panose="020B0806030902050204" pitchFamily="34" charset="0"/>
      <p:regular r:id="rId25"/>
    </p:embeddedFont>
    <p:embeddedFont>
      <p:font typeface="Proxima Nova"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Proxima Nova Extrabold" panose="020B0604020202020204" charset="0"/>
      <p:bold r:id="rId34"/>
    </p:embeddedFont>
    <p:embeddedFont>
      <p:font typeface="Open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21">
          <p15:clr>
            <a:srgbClr val="9AA0A6"/>
          </p15:clr>
        </p15:guide>
        <p15:guide id="2" pos="2880">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Um0NgY0iLxTbhbgYOxjGCq5/x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2"/>
      </p:cViewPr>
      <p:guideLst>
        <p:guide orient="horz" pos="27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REPORTs\Presentations\2021\March%202021\btccomplaints_01_03_2021_11_17_a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DE292"/>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Sheet13!$D$7:$D$10</c:f>
              <c:strCache>
                <c:ptCount val="4"/>
                <c:pt idx="0">
                  <c:v>НКРЕП</c:v>
                </c:pt>
                <c:pt idx="1">
                  <c:v>АМКУ</c:v>
                </c:pt>
                <c:pt idx="2">
                  <c:v>ДАБІ</c:v>
                </c:pt>
                <c:pt idx="3">
                  <c:v>ДЕРЖГЕОКАДАСТР</c:v>
                </c:pt>
              </c:strCache>
            </c:strRef>
          </c:cat>
          <c:val>
            <c:numRef>
              <c:f>Sheet13!$E$7:$E$10</c:f>
              <c:numCache>
                <c:formatCode>General</c:formatCode>
                <c:ptCount val="4"/>
                <c:pt idx="0">
                  <c:v>27</c:v>
                </c:pt>
                <c:pt idx="1">
                  <c:v>50</c:v>
                </c:pt>
                <c:pt idx="2">
                  <c:v>68</c:v>
                </c:pt>
                <c:pt idx="3">
                  <c:v>71</c:v>
                </c:pt>
              </c:numCache>
            </c:numRef>
          </c:val>
          <c:extLst>
            <c:ext xmlns:c16="http://schemas.microsoft.com/office/drawing/2014/chart" uri="{C3380CC4-5D6E-409C-BE32-E72D297353CC}">
              <c16:uniqueId val="{00000000-1FCC-41A0-826E-5455F9D07B47}"/>
            </c:ext>
          </c:extLst>
        </c:ser>
        <c:dLbls>
          <c:dLblPos val="inEnd"/>
          <c:showLegendKey val="0"/>
          <c:showVal val="1"/>
          <c:showCatName val="0"/>
          <c:showSerName val="0"/>
          <c:showPercent val="0"/>
          <c:showBubbleSize val="0"/>
        </c:dLbls>
        <c:gapWidth val="41"/>
        <c:axId val="159814656"/>
        <c:axId val="168457856"/>
      </c:barChart>
      <c:catAx>
        <c:axId val="159814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effectLst/>
                <a:latin typeface="+mn-lt"/>
                <a:ea typeface="+mn-ea"/>
                <a:cs typeface="+mn-cs"/>
              </a:defRPr>
            </a:pPr>
            <a:endParaRPr lang="en-US"/>
          </a:p>
        </c:txPr>
        <c:crossAx val="168457856"/>
        <c:crosses val="autoZero"/>
        <c:auto val="1"/>
        <c:lblAlgn val="ctr"/>
        <c:lblOffset val="100"/>
        <c:noMultiLvlLbl val="0"/>
      </c:catAx>
      <c:valAx>
        <c:axId val="168457856"/>
        <c:scaling>
          <c:orientation val="minMax"/>
        </c:scaling>
        <c:delete val="1"/>
        <c:axPos val="l"/>
        <c:numFmt formatCode="General" sourceLinked="1"/>
        <c:majorTickMark val="none"/>
        <c:minorTickMark val="none"/>
        <c:tickLblPos val="nextTo"/>
        <c:crossAx val="15981465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58" name="Google Shape;258;p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7: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64" name="Google Shape;264;p2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51" name="Google Shape;251;p2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3:notes"/>
          <p:cNvSpPr txBox="1">
            <a:spLocks noGrp="1"/>
          </p:cNvSpPr>
          <p:nvPr>
            <p:ph type="body" idx="1"/>
          </p:nvPr>
        </p:nvSpPr>
        <p:spPr>
          <a:xfrm>
            <a:off x="702310" y="4421823"/>
            <a:ext cx="5618480" cy="4189095"/>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270" name="Google Shape;270;p4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4:notes"/>
          <p:cNvSpPr txBox="1">
            <a:spLocks noGrp="1"/>
          </p:cNvSpPr>
          <p:nvPr>
            <p:ph type="body" idx="1"/>
          </p:nvPr>
        </p:nvSpPr>
        <p:spPr>
          <a:xfrm>
            <a:off x="702310" y="4421823"/>
            <a:ext cx="5618480" cy="4189095"/>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277" name="Google Shape;277;p4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84" name="Google Shape;284;p2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5: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02" name="Google Shape;302;p4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6: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25" name="Google Shape;325;p4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31" name="Google Shape;331;p2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7: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37" name="Google Shape;337;p4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8: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44" name="Google Shape;344;p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9:notes"/>
          <p:cNvSpPr txBox="1">
            <a:spLocks noGrp="1"/>
          </p:cNvSpPr>
          <p:nvPr>
            <p:ph type="body" idx="1"/>
          </p:nvPr>
        </p:nvSpPr>
        <p:spPr>
          <a:xfrm>
            <a:off x="702310" y="4421823"/>
            <a:ext cx="5618480" cy="4189095"/>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63" name="Google Shape;363;p4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4: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27" name="Google Shape;227;p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33" name="Google Shape;233;p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39" name="Google Shape;239;p2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45" name="Google Shape;245;p2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1"/>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5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6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6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6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6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2"/>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6" name="Google Shape;76;p6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6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6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6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6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6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600"/>
              <a:buFont typeface="Calibri"/>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1600"/>
              </a:spcBef>
              <a:spcAft>
                <a:spcPts val="0"/>
              </a:spcAft>
              <a:buClr>
                <a:schemeClr val="dk1"/>
              </a:buClr>
              <a:buSzPts val="1400"/>
              <a:buChar char="○"/>
              <a:defRPr/>
            </a:lvl2pPr>
            <a:lvl3pPr marL="1371600" lvl="2" indent="-317500" algn="l">
              <a:lnSpc>
                <a:spcPct val="115000"/>
              </a:lnSpc>
              <a:spcBef>
                <a:spcPts val="1600"/>
              </a:spcBef>
              <a:spcAft>
                <a:spcPts val="0"/>
              </a:spcAft>
              <a:buClr>
                <a:schemeClr val="dk1"/>
              </a:buClr>
              <a:buSzPts val="1400"/>
              <a:buChar char="■"/>
              <a:defRPr/>
            </a:lvl3pPr>
            <a:lvl4pPr marL="1828800" lvl="3" indent="-317500" algn="l">
              <a:lnSpc>
                <a:spcPct val="115000"/>
              </a:lnSpc>
              <a:spcBef>
                <a:spcPts val="1600"/>
              </a:spcBef>
              <a:spcAft>
                <a:spcPts val="0"/>
              </a:spcAft>
              <a:buClr>
                <a:schemeClr val="dk1"/>
              </a:buClr>
              <a:buSzPts val="1400"/>
              <a:buChar char="●"/>
              <a:defRPr/>
            </a:lvl4pPr>
            <a:lvl5pPr marL="2286000" lvl="4" indent="-317500" algn="l">
              <a:lnSpc>
                <a:spcPct val="115000"/>
              </a:lnSpc>
              <a:spcBef>
                <a:spcPts val="1600"/>
              </a:spcBef>
              <a:spcAft>
                <a:spcPts val="0"/>
              </a:spcAft>
              <a:buClr>
                <a:schemeClr val="dk1"/>
              </a:buClr>
              <a:buSzPts val="1400"/>
              <a:buChar char="○"/>
              <a:defRPr/>
            </a:lvl5pPr>
            <a:lvl6pPr marL="2743200" lvl="5" indent="-317500" algn="l">
              <a:lnSpc>
                <a:spcPct val="115000"/>
              </a:lnSpc>
              <a:spcBef>
                <a:spcPts val="1600"/>
              </a:spcBef>
              <a:spcAft>
                <a:spcPts val="0"/>
              </a:spcAft>
              <a:buClr>
                <a:schemeClr val="dk1"/>
              </a:buClr>
              <a:buSzPts val="1400"/>
              <a:buChar char="■"/>
              <a:defRPr/>
            </a:lvl6pPr>
            <a:lvl7pPr marL="3200400" lvl="6" indent="-317500" algn="l">
              <a:lnSpc>
                <a:spcPct val="115000"/>
              </a:lnSpc>
              <a:spcBef>
                <a:spcPts val="1600"/>
              </a:spcBef>
              <a:spcAft>
                <a:spcPts val="0"/>
              </a:spcAft>
              <a:buClr>
                <a:schemeClr val="dk1"/>
              </a:buClr>
              <a:buSzPts val="1400"/>
              <a:buChar char="●"/>
              <a:defRPr/>
            </a:lvl7pPr>
            <a:lvl8pPr marL="3657600" lvl="7" indent="-317500" algn="l">
              <a:lnSpc>
                <a:spcPct val="115000"/>
              </a:lnSpc>
              <a:spcBef>
                <a:spcPts val="1600"/>
              </a:spcBef>
              <a:spcAft>
                <a:spcPts val="0"/>
              </a:spcAft>
              <a:buClr>
                <a:schemeClr val="dk1"/>
              </a:buClr>
              <a:buSzPts val="1400"/>
              <a:buChar char="○"/>
              <a:defRPr/>
            </a:lvl8pPr>
            <a:lvl9pPr marL="4114800" lvl="8" indent="-317500" algn="l">
              <a:lnSpc>
                <a:spcPct val="115000"/>
              </a:lnSpc>
              <a:spcBef>
                <a:spcPts val="1600"/>
              </a:spcBef>
              <a:spcAft>
                <a:spcPts val="1600"/>
              </a:spcAft>
              <a:buClr>
                <a:schemeClr val="dk1"/>
              </a:buClr>
              <a:buSzPts val="1400"/>
              <a:buChar char="■"/>
              <a:defRPr/>
            </a:lvl9pPr>
          </a:lstStyle>
          <a:p>
            <a:endParaRPr/>
          </a:p>
        </p:txBody>
      </p:sp>
      <p:sp>
        <p:nvSpPr>
          <p:cNvPr id="23" name="Google Shape;23;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5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1"/>
              </a:buClr>
              <a:buSzPts val="1400"/>
              <a:buChar char="●"/>
              <a:defRPr sz="1400"/>
            </a:lvl1pPr>
            <a:lvl2pPr marL="914400" lvl="1" indent="-304800" algn="l">
              <a:lnSpc>
                <a:spcPct val="115000"/>
              </a:lnSpc>
              <a:spcBef>
                <a:spcPts val="1600"/>
              </a:spcBef>
              <a:spcAft>
                <a:spcPts val="0"/>
              </a:spcAft>
              <a:buClr>
                <a:schemeClr val="dk1"/>
              </a:buClr>
              <a:buSzPts val="1200"/>
              <a:buChar char="○"/>
              <a:defRPr sz="1200"/>
            </a:lvl2pPr>
            <a:lvl3pPr marL="1371600" lvl="2" indent="-304800" algn="l">
              <a:lnSpc>
                <a:spcPct val="115000"/>
              </a:lnSpc>
              <a:spcBef>
                <a:spcPts val="1600"/>
              </a:spcBef>
              <a:spcAft>
                <a:spcPts val="0"/>
              </a:spcAft>
              <a:buClr>
                <a:schemeClr val="dk1"/>
              </a:buClr>
              <a:buSzPts val="1200"/>
              <a:buChar char="■"/>
              <a:defRPr sz="1200"/>
            </a:lvl3pPr>
            <a:lvl4pPr marL="1828800" lvl="3" indent="-304800" algn="l">
              <a:lnSpc>
                <a:spcPct val="115000"/>
              </a:lnSpc>
              <a:spcBef>
                <a:spcPts val="1600"/>
              </a:spcBef>
              <a:spcAft>
                <a:spcPts val="0"/>
              </a:spcAft>
              <a:buClr>
                <a:schemeClr val="dk1"/>
              </a:buClr>
              <a:buSzPts val="1200"/>
              <a:buChar char="●"/>
              <a:defRPr sz="1200"/>
            </a:lvl4pPr>
            <a:lvl5pPr marL="2286000" lvl="4" indent="-304800" algn="l">
              <a:lnSpc>
                <a:spcPct val="115000"/>
              </a:lnSpc>
              <a:spcBef>
                <a:spcPts val="1600"/>
              </a:spcBef>
              <a:spcAft>
                <a:spcPts val="0"/>
              </a:spcAft>
              <a:buClr>
                <a:schemeClr val="dk1"/>
              </a:buClr>
              <a:buSzPts val="1200"/>
              <a:buChar char="○"/>
              <a:defRPr sz="1200"/>
            </a:lvl5pPr>
            <a:lvl6pPr marL="2743200" lvl="5" indent="-304800" algn="l">
              <a:lnSpc>
                <a:spcPct val="115000"/>
              </a:lnSpc>
              <a:spcBef>
                <a:spcPts val="1600"/>
              </a:spcBef>
              <a:spcAft>
                <a:spcPts val="0"/>
              </a:spcAft>
              <a:buClr>
                <a:schemeClr val="dk1"/>
              </a:buClr>
              <a:buSzPts val="1200"/>
              <a:buChar char="■"/>
              <a:defRPr sz="1200"/>
            </a:lvl6pPr>
            <a:lvl7pPr marL="3200400" lvl="6" indent="-304800" algn="l">
              <a:lnSpc>
                <a:spcPct val="115000"/>
              </a:lnSpc>
              <a:spcBef>
                <a:spcPts val="1600"/>
              </a:spcBef>
              <a:spcAft>
                <a:spcPts val="0"/>
              </a:spcAft>
              <a:buClr>
                <a:schemeClr val="dk1"/>
              </a:buClr>
              <a:buSzPts val="1200"/>
              <a:buChar char="●"/>
              <a:defRPr sz="1200"/>
            </a:lvl7pPr>
            <a:lvl8pPr marL="3657600" lvl="7" indent="-304800" algn="l">
              <a:lnSpc>
                <a:spcPct val="115000"/>
              </a:lnSpc>
              <a:spcBef>
                <a:spcPts val="1600"/>
              </a:spcBef>
              <a:spcAft>
                <a:spcPts val="0"/>
              </a:spcAft>
              <a:buClr>
                <a:schemeClr val="dk1"/>
              </a:buClr>
              <a:buSzPts val="1200"/>
              <a:buChar char="○"/>
              <a:defRPr sz="1200"/>
            </a:lvl8pPr>
            <a:lvl9pPr marL="4114800" lvl="8" indent="-304800" algn="l">
              <a:lnSpc>
                <a:spcPct val="115000"/>
              </a:lnSpc>
              <a:spcBef>
                <a:spcPts val="1600"/>
              </a:spcBef>
              <a:spcAft>
                <a:spcPts val="1600"/>
              </a:spcAft>
              <a:buClr>
                <a:schemeClr val="dk1"/>
              </a:buClr>
              <a:buSzPts val="1200"/>
              <a:buChar char="■"/>
              <a:defRPr sz="1200"/>
            </a:lvl9pPr>
          </a:lstStyle>
          <a:p>
            <a:endParaRPr/>
          </a:p>
        </p:txBody>
      </p:sp>
      <p:sp>
        <p:nvSpPr>
          <p:cNvPr id="27" name="Google Shape;27;p5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1"/>
              </a:buClr>
              <a:buSzPts val="1400"/>
              <a:buChar char="●"/>
              <a:defRPr sz="1400"/>
            </a:lvl1pPr>
            <a:lvl2pPr marL="914400" lvl="1" indent="-304800" algn="l">
              <a:lnSpc>
                <a:spcPct val="115000"/>
              </a:lnSpc>
              <a:spcBef>
                <a:spcPts val="1600"/>
              </a:spcBef>
              <a:spcAft>
                <a:spcPts val="0"/>
              </a:spcAft>
              <a:buClr>
                <a:schemeClr val="dk1"/>
              </a:buClr>
              <a:buSzPts val="1200"/>
              <a:buChar char="○"/>
              <a:defRPr sz="1200"/>
            </a:lvl2pPr>
            <a:lvl3pPr marL="1371600" lvl="2" indent="-304800" algn="l">
              <a:lnSpc>
                <a:spcPct val="115000"/>
              </a:lnSpc>
              <a:spcBef>
                <a:spcPts val="1600"/>
              </a:spcBef>
              <a:spcAft>
                <a:spcPts val="0"/>
              </a:spcAft>
              <a:buClr>
                <a:schemeClr val="dk1"/>
              </a:buClr>
              <a:buSzPts val="1200"/>
              <a:buChar char="■"/>
              <a:defRPr sz="1200"/>
            </a:lvl3pPr>
            <a:lvl4pPr marL="1828800" lvl="3" indent="-304800" algn="l">
              <a:lnSpc>
                <a:spcPct val="115000"/>
              </a:lnSpc>
              <a:spcBef>
                <a:spcPts val="1600"/>
              </a:spcBef>
              <a:spcAft>
                <a:spcPts val="0"/>
              </a:spcAft>
              <a:buClr>
                <a:schemeClr val="dk1"/>
              </a:buClr>
              <a:buSzPts val="1200"/>
              <a:buChar char="●"/>
              <a:defRPr sz="1200"/>
            </a:lvl4pPr>
            <a:lvl5pPr marL="2286000" lvl="4" indent="-304800" algn="l">
              <a:lnSpc>
                <a:spcPct val="115000"/>
              </a:lnSpc>
              <a:spcBef>
                <a:spcPts val="1600"/>
              </a:spcBef>
              <a:spcAft>
                <a:spcPts val="0"/>
              </a:spcAft>
              <a:buClr>
                <a:schemeClr val="dk1"/>
              </a:buClr>
              <a:buSzPts val="1200"/>
              <a:buChar char="○"/>
              <a:defRPr sz="1200"/>
            </a:lvl5pPr>
            <a:lvl6pPr marL="2743200" lvl="5" indent="-304800" algn="l">
              <a:lnSpc>
                <a:spcPct val="115000"/>
              </a:lnSpc>
              <a:spcBef>
                <a:spcPts val="1600"/>
              </a:spcBef>
              <a:spcAft>
                <a:spcPts val="0"/>
              </a:spcAft>
              <a:buClr>
                <a:schemeClr val="dk1"/>
              </a:buClr>
              <a:buSzPts val="1200"/>
              <a:buChar char="■"/>
              <a:defRPr sz="1200"/>
            </a:lvl6pPr>
            <a:lvl7pPr marL="3200400" lvl="6" indent="-304800" algn="l">
              <a:lnSpc>
                <a:spcPct val="115000"/>
              </a:lnSpc>
              <a:spcBef>
                <a:spcPts val="1600"/>
              </a:spcBef>
              <a:spcAft>
                <a:spcPts val="0"/>
              </a:spcAft>
              <a:buClr>
                <a:schemeClr val="dk1"/>
              </a:buClr>
              <a:buSzPts val="1200"/>
              <a:buChar char="●"/>
              <a:defRPr sz="1200"/>
            </a:lvl7pPr>
            <a:lvl8pPr marL="3657600" lvl="7" indent="-304800" algn="l">
              <a:lnSpc>
                <a:spcPct val="115000"/>
              </a:lnSpc>
              <a:spcBef>
                <a:spcPts val="1600"/>
              </a:spcBef>
              <a:spcAft>
                <a:spcPts val="0"/>
              </a:spcAft>
              <a:buClr>
                <a:schemeClr val="dk1"/>
              </a:buClr>
              <a:buSzPts val="1200"/>
              <a:buChar char="○"/>
              <a:defRPr sz="1200"/>
            </a:lvl8pPr>
            <a:lvl9pPr marL="4114800" lvl="8" indent="-304800" algn="l">
              <a:lnSpc>
                <a:spcPct val="115000"/>
              </a:lnSpc>
              <a:spcBef>
                <a:spcPts val="1600"/>
              </a:spcBef>
              <a:spcAft>
                <a:spcPts val="1600"/>
              </a:spcAft>
              <a:buClr>
                <a:schemeClr val="dk1"/>
              </a:buClr>
              <a:buSzPts val="1200"/>
              <a:buChar char="■"/>
              <a:defRPr sz="1200"/>
            </a:lvl9pPr>
          </a:lstStyle>
          <a:p>
            <a:endParaRPr/>
          </a:p>
        </p:txBody>
      </p:sp>
      <p:sp>
        <p:nvSpPr>
          <p:cNvPr id="28" name="Google Shape;28;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5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5"/>
        <p:cNvGrpSpPr/>
        <p:nvPr/>
      </p:nvGrpSpPr>
      <p:grpSpPr>
        <a:xfrm>
          <a:off x="0" y="0"/>
          <a:ext cx="0" cy="0"/>
          <a:chOff x="0" y="0"/>
          <a:chExt cx="0" cy="0"/>
        </a:xfrm>
      </p:grpSpPr>
      <p:sp>
        <p:nvSpPr>
          <p:cNvPr id="36" name="Google Shape;36;p5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8" name="Google Shape;38;p5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5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5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5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5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5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58"/>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58"/>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5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5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5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supreme.court.gov.ua/supreme/pres-centr/zmi/951889/"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mailto:info@boi.org.u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a:stretch/>
        </p:blipFill>
        <p:spPr>
          <a:xfrm>
            <a:off x="-20062" y="-208625"/>
            <a:ext cx="9184124" cy="6125674"/>
          </a:xfrm>
          <a:prstGeom prst="rect">
            <a:avLst/>
          </a:prstGeom>
          <a:noFill/>
          <a:ln>
            <a:noFill/>
          </a:ln>
        </p:spPr>
      </p:pic>
      <p:sp>
        <p:nvSpPr>
          <p:cNvPr id="97" name="Google Shape;97;p1"/>
          <p:cNvSpPr/>
          <p:nvPr/>
        </p:nvSpPr>
        <p:spPr>
          <a:xfrm>
            <a:off x="3551450" y="-1401125"/>
            <a:ext cx="5880000" cy="5880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501850" y="1384875"/>
            <a:ext cx="9933300" cy="2210100"/>
          </a:xfrm>
          <a:prstGeom prst="rect">
            <a:avLst/>
          </a:prstGeom>
          <a:solidFill>
            <a:srgbClr val="0E5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txBox="1">
            <a:spLocks noGrp="1"/>
          </p:cNvSpPr>
          <p:nvPr>
            <p:ph type="ctrTitle"/>
          </p:nvPr>
        </p:nvSpPr>
        <p:spPr>
          <a:xfrm>
            <a:off x="261900" y="1714525"/>
            <a:ext cx="4260300" cy="13137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rgbClr val="FFFFFF"/>
              </a:buClr>
              <a:buSzPts val="5200"/>
              <a:buFont typeface="Proxima Nova Extrabold"/>
              <a:buNone/>
            </a:pPr>
            <a:r>
              <a:rPr lang="ru-RU" sz="6000">
                <a:solidFill>
                  <a:srgbClr val="FFFFFF"/>
                </a:solidFill>
                <a:latin typeface="Proxima Nova Extrabold"/>
                <a:ea typeface="Proxima Nova Extrabold"/>
                <a:cs typeface="Proxima Nova Extrabold"/>
                <a:sym typeface="Proxima Nova Extrabold"/>
              </a:rPr>
              <a:t>РАДА </a:t>
            </a:r>
            <a:endParaRPr sz="6000">
              <a:solidFill>
                <a:srgbClr val="FFFFFF"/>
              </a:solidFill>
              <a:latin typeface="Proxima Nova Extrabold"/>
              <a:ea typeface="Proxima Nova Extrabold"/>
              <a:cs typeface="Proxima Nova Extrabold"/>
              <a:sym typeface="Proxima Nova Extrabold"/>
            </a:endParaRPr>
          </a:p>
          <a:p>
            <a:pPr marL="0" lvl="0" indent="0" algn="r" rtl="0">
              <a:lnSpc>
                <a:spcPct val="100000"/>
              </a:lnSpc>
              <a:spcBef>
                <a:spcPts val="0"/>
              </a:spcBef>
              <a:spcAft>
                <a:spcPts val="0"/>
              </a:spcAft>
              <a:buClr>
                <a:srgbClr val="FFFFFF"/>
              </a:buClr>
              <a:buSzPts val="5200"/>
              <a:buFont typeface="Proxima Nova Extrabold"/>
              <a:buNone/>
            </a:pPr>
            <a:r>
              <a:rPr lang="ru-RU" sz="2400">
                <a:solidFill>
                  <a:srgbClr val="FFFFFF"/>
                </a:solidFill>
                <a:latin typeface="Proxima Nova Extrabold"/>
                <a:ea typeface="Proxima Nova Extrabold"/>
                <a:cs typeface="Proxima Nova Extrabold"/>
                <a:sym typeface="Proxima Nova Extrabold"/>
              </a:rPr>
              <a:t>БІЗНЕС-ОМБУДСМЕНА</a:t>
            </a:r>
            <a:endParaRPr sz="2400">
              <a:solidFill>
                <a:srgbClr val="FFFFFF"/>
              </a:solidFill>
              <a:latin typeface="Proxima Nova Extrabold"/>
              <a:ea typeface="Proxima Nova Extrabold"/>
              <a:cs typeface="Proxima Nova Extrabold"/>
              <a:sym typeface="Proxima Nova Extrabold"/>
            </a:endParaRPr>
          </a:p>
        </p:txBody>
      </p:sp>
      <p:sp>
        <p:nvSpPr>
          <p:cNvPr id="100" name="Google Shape;100;p1"/>
          <p:cNvSpPr txBox="1">
            <a:spLocks noGrp="1"/>
          </p:cNvSpPr>
          <p:nvPr>
            <p:ph type="subTitle" idx="1"/>
          </p:nvPr>
        </p:nvSpPr>
        <p:spPr>
          <a:xfrm>
            <a:off x="2384450" y="3028225"/>
            <a:ext cx="4160700" cy="348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2800"/>
              <a:buNone/>
            </a:pPr>
            <a:r>
              <a:rPr lang="ru-RU" sz="1200">
                <a:solidFill>
                  <a:srgbClr val="FFFFFF"/>
                </a:solidFill>
                <a:latin typeface="Open Sans"/>
                <a:ea typeface="Open Sans"/>
                <a:cs typeface="Open Sans"/>
                <a:sym typeface="Open Sans"/>
              </a:rPr>
              <a:t>Адвокат бізнесу перед державними органами</a:t>
            </a:r>
            <a:endParaRPr sz="1200">
              <a:solidFill>
                <a:srgbClr val="FFFFFF"/>
              </a:solidFill>
              <a:latin typeface="Open Sans"/>
              <a:ea typeface="Open Sans"/>
              <a:cs typeface="Open Sans"/>
              <a:sym typeface="Open Sans"/>
            </a:endParaRPr>
          </a:p>
        </p:txBody>
      </p:sp>
      <p:pic>
        <p:nvPicPr>
          <p:cNvPr id="101" name="Google Shape;101;p1"/>
          <p:cNvPicPr preferRelativeResize="0"/>
          <p:nvPr/>
        </p:nvPicPr>
        <p:blipFill rotWithShape="1">
          <a:blip r:embed="rId4">
            <a:alphaModFix/>
          </a:blip>
          <a:srcRect/>
          <a:stretch/>
        </p:blipFill>
        <p:spPr>
          <a:xfrm>
            <a:off x="5053875" y="1960973"/>
            <a:ext cx="2675075" cy="744425"/>
          </a:xfrm>
          <a:prstGeom prst="rect">
            <a:avLst/>
          </a:prstGeom>
          <a:noFill/>
          <a:ln>
            <a:noFill/>
          </a:ln>
        </p:spPr>
      </p:pic>
      <p:cxnSp>
        <p:nvCxnSpPr>
          <p:cNvPr id="102" name="Google Shape;102;p1"/>
          <p:cNvCxnSpPr/>
          <p:nvPr/>
        </p:nvCxnSpPr>
        <p:spPr>
          <a:xfrm>
            <a:off x="4735600" y="1646425"/>
            <a:ext cx="0" cy="1270800"/>
          </a:xfrm>
          <a:prstGeom prst="straightConnector1">
            <a:avLst/>
          </a:prstGeom>
          <a:noFill/>
          <a:ln w="28575" cap="flat" cmpd="sng">
            <a:solidFill>
              <a:srgbClr val="FFFFFF"/>
            </a:solidFill>
            <a:prstDash val="solid"/>
            <a:round/>
            <a:headEnd type="none" w="sm" len="sm"/>
            <a:tailEnd type="none" w="sm" len="sm"/>
          </a:ln>
        </p:spPr>
      </p:cxnSp>
      <p:sp>
        <p:nvSpPr>
          <p:cNvPr id="103" name="Google Shape;103;p1"/>
          <p:cNvSpPr/>
          <p:nvPr/>
        </p:nvSpPr>
        <p:spPr>
          <a:xfrm>
            <a:off x="-1004625" y="557575"/>
            <a:ext cx="1632000" cy="1632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399575" y="3317975"/>
            <a:ext cx="546600" cy="546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2384450" y="4043725"/>
            <a:ext cx="1632000" cy="1632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74825" y="1228525"/>
            <a:ext cx="290100" cy="290100"/>
          </a:xfrm>
          <a:prstGeom prst="rect">
            <a:avLst/>
          </a:prstGeom>
          <a:solidFill>
            <a:srgbClr val="A7CE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50150" y="3150575"/>
            <a:ext cx="290100" cy="290100"/>
          </a:xfrm>
          <a:prstGeom prst="rect">
            <a:avLst/>
          </a:prstGeom>
          <a:solidFill>
            <a:srgbClr val="A7CE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Приклади кейсів: </a:t>
            </a:r>
            <a:endParaRPr sz="2400" b="1">
              <a:solidFill>
                <a:srgbClr val="FFFFFF"/>
              </a:solidFill>
              <a:latin typeface="Proxima Nova"/>
              <a:ea typeface="Proxima Nova"/>
              <a:cs typeface="Proxima Nova"/>
              <a:sym typeface="Proxima Nova"/>
            </a:endParaRPr>
          </a:p>
        </p:txBody>
      </p:sp>
      <p:sp>
        <p:nvSpPr>
          <p:cNvPr id="261" name="Google Shape;261;p26"/>
          <p:cNvSpPr txBox="1">
            <a:spLocks noGrp="1"/>
          </p:cNvSpPr>
          <p:nvPr>
            <p:ph type="body" idx="1"/>
          </p:nvPr>
        </p:nvSpPr>
        <p:spPr>
          <a:xfrm>
            <a:off x="311700" y="1152475"/>
            <a:ext cx="8520600" cy="3752034"/>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Noto Sans Symbols"/>
              <a:buChar char="❑"/>
            </a:pPr>
            <a:r>
              <a:rPr lang="ru-RU" sz="1200" b="1" dirty="0" err="1" smtClean="0">
                <a:solidFill>
                  <a:schemeClr val="dk1"/>
                </a:solidFill>
              </a:rPr>
              <a:t>Зернотрейдер</a:t>
            </a:r>
            <a:r>
              <a:rPr lang="ru-RU" sz="1200" b="1" dirty="0" smtClean="0">
                <a:solidFill>
                  <a:schemeClr val="dk1"/>
                </a:solidFill>
              </a:rPr>
              <a:t> </a:t>
            </a:r>
            <a:r>
              <a:rPr lang="ru-RU" sz="1200" b="1" dirty="0" err="1" smtClean="0">
                <a:solidFill>
                  <a:schemeClr val="dk1"/>
                </a:solidFill>
              </a:rPr>
              <a:t>vs</a:t>
            </a:r>
            <a:r>
              <a:rPr lang="ru-RU" sz="1200" b="1" dirty="0" smtClean="0">
                <a:solidFill>
                  <a:schemeClr val="dk1"/>
                </a:solidFill>
              </a:rPr>
              <a:t> </a:t>
            </a:r>
            <a:r>
              <a:rPr lang="ru-RU" sz="1200" b="1" dirty="0">
                <a:solidFill>
                  <a:schemeClr val="dk1"/>
                </a:solidFill>
              </a:rPr>
              <a:t>ДАБІ </a:t>
            </a:r>
            <a:endParaRPr sz="1200" b="1" dirty="0"/>
          </a:p>
          <a:p>
            <a:pPr marL="114300" lvl="0" indent="0" algn="just">
              <a:buNone/>
            </a:pPr>
            <a:r>
              <a:rPr lang="ru-RU" sz="1200" dirty="0" err="1" smtClean="0"/>
              <a:t>Зернотрейдер</a:t>
            </a:r>
            <a:r>
              <a:rPr lang="ru-RU" sz="1200" dirty="0" smtClean="0"/>
              <a:t> </a:t>
            </a:r>
            <a:r>
              <a:rPr lang="ru-RU" sz="1200" dirty="0" err="1"/>
              <a:t>поскаржився</a:t>
            </a:r>
            <a:r>
              <a:rPr lang="ru-RU" sz="1200" dirty="0"/>
              <a:t> до Ради </a:t>
            </a:r>
            <a:r>
              <a:rPr lang="ru-RU" sz="1200" dirty="0" err="1"/>
              <a:t>бізнес</a:t>
            </a:r>
            <a:r>
              <a:rPr lang="ru-RU" sz="1200" dirty="0"/>
              <a:t>-омбудсмена на </a:t>
            </a:r>
            <a:r>
              <a:rPr lang="ru-RU" sz="1200" dirty="0" err="1"/>
              <a:t>бездіяльність</a:t>
            </a:r>
            <a:r>
              <a:rPr lang="ru-RU" sz="1200" dirty="0"/>
              <a:t> ДАБІ. </a:t>
            </a:r>
            <a:r>
              <a:rPr lang="ru-RU" sz="1200" dirty="0" err="1"/>
              <a:t>Підприємство</a:t>
            </a:r>
            <a:r>
              <a:rPr lang="ru-RU" sz="1200" dirty="0"/>
              <a:t> </a:t>
            </a:r>
            <a:r>
              <a:rPr lang="ru-RU" sz="1200" dirty="0" err="1"/>
              <a:t>тричі</a:t>
            </a:r>
            <a:r>
              <a:rPr lang="ru-RU" sz="1200" dirty="0"/>
              <a:t> </a:t>
            </a:r>
            <a:r>
              <a:rPr lang="ru-RU" sz="1200" dirty="0" err="1"/>
              <a:t>зверталося</a:t>
            </a:r>
            <a:r>
              <a:rPr lang="ru-RU" sz="1200" dirty="0"/>
              <a:t> до </a:t>
            </a:r>
            <a:r>
              <a:rPr lang="ru-RU" sz="1200" dirty="0" err="1"/>
              <a:t>контролюючого</a:t>
            </a:r>
            <a:r>
              <a:rPr lang="ru-RU" sz="1200" dirty="0"/>
              <a:t> органу, </a:t>
            </a:r>
            <a:r>
              <a:rPr lang="ru-RU" sz="1200" dirty="0" err="1"/>
              <a:t>проте</a:t>
            </a:r>
            <a:r>
              <a:rPr lang="ru-RU" sz="1200" dirty="0"/>
              <a:t> той </a:t>
            </a:r>
            <a:r>
              <a:rPr lang="ru-RU" sz="1200" dirty="0" err="1"/>
              <a:t>відмовляв</a:t>
            </a:r>
            <a:r>
              <a:rPr lang="ru-RU" sz="1200" dirty="0"/>
              <a:t> </a:t>
            </a:r>
            <a:r>
              <a:rPr lang="ru-RU" sz="1200" dirty="0" err="1"/>
              <a:t>видати</a:t>
            </a:r>
            <a:r>
              <a:rPr lang="ru-RU" sz="1200" dirty="0"/>
              <a:t> </a:t>
            </a:r>
            <a:r>
              <a:rPr lang="ru-RU" sz="1200" dirty="0" err="1"/>
              <a:t>дозвіл</a:t>
            </a:r>
            <a:r>
              <a:rPr lang="ru-RU" sz="1200" dirty="0"/>
              <a:t> на початок </a:t>
            </a:r>
            <a:r>
              <a:rPr lang="ru-RU" sz="1200" dirty="0" err="1"/>
              <a:t>будівельних</a:t>
            </a:r>
            <a:r>
              <a:rPr lang="ru-RU" sz="1200" dirty="0"/>
              <a:t> </a:t>
            </a:r>
            <a:r>
              <a:rPr lang="ru-RU" sz="1200" dirty="0" err="1"/>
              <a:t>робіт</a:t>
            </a:r>
            <a:r>
              <a:rPr lang="ru-RU" sz="1200" dirty="0"/>
              <a:t> </a:t>
            </a:r>
            <a:r>
              <a:rPr lang="ru-RU" sz="1200" dirty="0" err="1"/>
              <a:t>елеватора</a:t>
            </a:r>
            <a:r>
              <a:rPr lang="ru-RU" sz="1200" dirty="0"/>
              <a:t> в </a:t>
            </a:r>
            <a:r>
              <a:rPr lang="ru-RU" sz="1200" dirty="0" err="1"/>
              <a:t>Полтавській</a:t>
            </a:r>
            <a:r>
              <a:rPr lang="ru-RU" sz="1200" dirty="0"/>
              <a:t> </a:t>
            </a:r>
            <a:r>
              <a:rPr lang="ru-RU" sz="1200" dirty="0" err="1"/>
              <a:t>області</a:t>
            </a:r>
            <a:r>
              <a:rPr lang="ru-RU" sz="1200" dirty="0"/>
              <a:t>. На думку головного </a:t>
            </a:r>
            <a:r>
              <a:rPr lang="ru-RU" sz="1200" dirty="0" err="1"/>
              <a:t>інспектора</a:t>
            </a:r>
            <a:r>
              <a:rPr lang="ru-RU" sz="1200" dirty="0"/>
              <a:t> </a:t>
            </a:r>
            <a:r>
              <a:rPr lang="ru-RU" sz="1200" dirty="0" err="1"/>
              <a:t>будівельного</a:t>
            </a:r>
            <a:r>
              <a:rPr lang="ru-RU" sz="1200" dirty="0"/>
              <a:t> </a:t>
            </a:r>
            <a:r>
              <a:rPr lang="ru-RU" sz="1200" dirty="0" err="1"/>
              <a:t>нагляду</a:t>
            </a:r>
            <a:r>
              <a:rPr lang="ru-RU" sz="1200" dirty="0"/>
              <a:t> Департаменту </a:t>
            </a:r>
            <a:r>
              <a:rPr lang="ru-RU" sz="1200" dirty="0" err="1"/>
              <a:t>дозвільних</a:t>
            </a:r>
            <a:r>
              <a:rPr lang="ru-RU" sz="1200" dirty="0"/>
              <a:t> процедур ДАБІ, </a:t>
            </a:r>
            <a:r>
              <a:rPr lang="ru-RU" sz="1200" dirty="0" err="1"/>
              <a:t>документи</a:t>
            </a:r>
            <a:r>
              <a:rPr lang="ru-RU" sz="1200" dirty="0"/>
              <a:t> </a:t>
            </a:r>
            <a:r>
              <a:rPr lang="ru-RU" sz="1200" dirty="0" err="1"/>
              <a:t>скаржника</a:t>
            </a:r>
            <a:r>
              <a:rPr lang="ru-RU" sz="1200" dirty="0"/>
              <a:t> не </a:t>
            </a:r>
            <a:r>
              <a:rPr lang="ru-RU" sz="1200" dirty="0" err="1"/>
              <a:t>відповідали</a:t>
            </a:r>
            <a:r>
              <a:rPr lang="ru-RU" sz="1200" dirty="0"/>
              <a:t> </a:t>
            </a:r>
            <a:r>
              <a:rPr lang="ru-RU" sz="1200" dirty="0" err="1"/>
              <a:t>діючому</a:t>
            </a:r>
            <a:r>
              <a:rPr lang="ru-RU" sz="1200" dirty="0"/>
              <a:t> </a:t>
            </a:r>
            <a:r>
              <a:rPr lang="ru-RU" sz="1200" dirty="0" err="1"/>
              <a:t>законодавству</a:t>
            </a:r>
            <a:r>
              <a:rPr lang="ru-RU" sz="1200" dirty="0"/>
              <a:t> та </a:t>
            </a:r>
            <a:r>
              <a:rPr lang="ru-RU" sz="1200" dirty="0" err="1"/>
              <a:t>серед</a:t>
            </a:r>
            <a:r>
              <a:rPr lang="ru-RU" sz="1200" dirty="0"/>
              <a:t> них </a:t>
            </a:r>
            <a:r>
              <a:rPr lang="ru-RU" sz="1200" dirty="0" err="1"/>
              <a:t>були</a:t>
            </a:r>
            <a:r>
              <a:rPr lang="ru-RU" sz="1200" dirty="0"/>
              <a:t> </a:t>
            </a:r>
            <a:r>
              <a:rPr lang="ru-RU" sz="1200" dirty="0" err="1"/>
              <a:t>відсутні</a:t>
            </a:r>
            <a:r>
              <a:rPr lang="ru-RU" sz="1200" dirty="0"/>
              <a:t> </a:t>
            </a:r>
            <a:r>
              <a:rPr lang="ru-RU" sz="1200" dirty="0" err="1"/>
              <a:t>висновок</a:t>
            </a:r>
            <a:r>
              <a:rPr lang="ru-RU" sz="1200" dirty="0"/>
              <a:t> з </a:t>
            </a:r>
            <a:r>
              <a:rPr lang="ru-RU" sz="1200" dirty="0" err="1"/>
              <a:t>оцінки</a:t>
            </a:r>
            <a:r>
              <a:rPr lang="ru-RU" sz="1200" dirty="0"/>
              <a:t> </a:t>
            </a:r>
            <a:r>
              <a:rPr lang="ru-RU" sz="1200" dirty="0" err="1"/>
              <a:t>впливу</a:t>
            </a:r>
            <a:r>
              <a:rPr lang="ru-RU" sz="1200" dirty="0"/>
              <a:t> на </a:t>
            </a:r>
            <a:r>
              <a:rPr lang="ru-RU" sz="1200" dirty="0" err="1"/>
              <a:t>довкілля</a:t>
            </a:r>
            <a:r>
              <a:rPr lang="ru-RU" sz="1200" dirty="0"/>
              <a:t> та </a:t>
            </a:r>
            <a:r>
              <a:rPr lang="ru-RU" sz="1200" dirty="0" err="1"/>
              <a:t>інші</a:t>
            </a:r>
            <a:r>
              <a:rPr lang="ru-RU" sz="1200" dirty="0"/>
              <a:t> </a:t>
            </a:r>
            <a:r>
              <a:rPr lang="ru-RU" sz="1200" dirty="0" err="1"/>
              <a:t>необхідні</a:t>
            </a:r>
            <a:r>
              <a:rPr lang="ru-RU" sz="1200" dirty="0"/>
              <a:t> </a:t>
            </a:r>
            <a:r>
              <a:rPr lang="ru-RU" sz="1200" dirty="0" err="1"/>
              <a:t>документи</a:t>
            </a:r>
            <a:r>
              <a:rPr lang="ru-RU" sz="1200" dirty="0"/>
              <a:t>. В </a:t>
            </a:r>
            <a:r>
              <a:rPr lang="ru-RU" sz="1200" dirty="0" err="1"/>
              <a:t>останній</a:t>
            </a:r>
            <a:r>
              <a:rPr lang="ru-RU" sz="1200" dirty="0"/>
              <a:t> раз </a:t>
            </a:r>
            <a:r>
              <a:rPr lang="ru-RU" sz="1200" dirty="0" err="1"/>
              <a:t>скаржник</a:t>
            </a:r>
            <a:r>
              <a:rPr lang="ru-RU" sz="1200" dirty="0"/>
              <a:t> подав </a:t>
            </a:r>
            <a:r>
              <a:rPr lang="ru-RU" sz="1200" dirty="0" err="1"/>
              <a:t>заяву</a:t>
            </a:r>
            <a:r>
              <a:rPr lang="ru-RU" sz="1200" dirty="0"/>
              <a:t> та </a:t>
            </a:r>
            <a:r>
              <a:rPr lang="ru-RU" sz="1200" dirty="0" err="1"/>
              <a:t>вичерпний</a:t>
            </a:r>
            <a:r>
              <a:rPr lang="ru-RU" sz="1200" dirty="0"/>
              <a:t> пакет </a:t>
            </a:r>
            <a:r>
              <a:rPr lang="ru-RU" sz="1200" dirty="0" err="1"/>
              <a:t>документів</a:t>
            </a:r>
            <a:r>
              <a:rPr lang="ru-RU" sz="1200" dirty="0"/>
              <a:t> онлайн через портал «</a:t>
            </a:r>
            <a:r>
              <a:rPr lang="ru-RU" sz="1200" dirty="0" err="1"/>
              <a:t>Дія</a:t>
            </a:r>
            <a:r>
              <a:rPr lang="ru-RU" sz="1200" dirty="0"/>
              <a:t>», </a:t>
            </a:r>
            <a:r>
              <a:rPr lang="ru-RU" sz="1200" dirty="0" err="1"/>
              <a:t>однак</a:t>
            </a:r>
            <a:r>
              <a:rPr lang="ru-RU" sz="1200" dirty="0"/>
              <a:t> так і не </a:t>
            </a:r>
            <a:r>
              <a:rPr lang="ru-RU" sz="1200" dirty="0" err="1"/>
              <a:t>отримав</a:t>
            </a:r>
            <a:r>
              <a:rPr lang="ru-RU" sz="1200" dirty="0"/>
              <a:t> </a:t>
            </a:r>
            <a:r>
              <a:rPr lang="ru-RU" sz="1200" dirty="0" err="1"/>
              <a:t>відповіді</a:t>
            </a:r>
            <a:r>
              <a:rPr lang="ru-RU" sz="1200" dirty="0"/>
              <a:t>. </a:t>
            </a:r>
            <a:r>
              <a:rPr lang="ru-RU" sz="1200" dirty="0" err="1"/>
              <a:t>Отримавши</a:t>
            </a:r>
            <a:r>
              <a:rPr lang="ru-RU" sz="1200" dirty="0"/>
              <a:t> </a:t>
            </a:r>
            <a:r>
              <a:rPr lang="ru-RU" sz="1200" dirty="0" err="1"/>
              <a:t>звернення</a:t>
            </a:r>
            <a:r>
              <a:rPr lang="ru-RU" sz="1200" dirty="0"/>
              <a:t> </a:t>
            </a:r>
            <a:r>
              <a:rPr lang="ru-RU" sz="1200" dirty="0" err="1"/>
              <a:t>підприємства</a:t>
            </a:r>
            <a:r>
              <a:rPr lang="ru-RU" sz="1200" dirty="0"/>
              <a:t>, </a:t>
            </a:r>
            <a:r>
              <a:rPr lang="ru-RU" sz="1200" dirty="0" err="1"/>
              <a:t>інспектор</a:t>
            </a:r>
            <a:r>
              <a:rPr lang="ru-RU" sz="1200" dirty="0"/>
              <a:t> Ради </a:t>
            </a:r>
            <a:r>
              <a:rPr lang="ru-RU" sz="1200" dirty="0" err="1"/>
              <a:t>розпочав</a:t>
            </a:r>
            <a:r>
              <a:rPr lang="ru-RU" sz="1200" dirty="0"/>
              <a:t> </a:t>
            </a:r>
            <a:r>
              <a:rPr lang="ru-RU" sz="1200" dirty="0" err="1"/>
              <a:t>власне</a:t>
            </a:r>
            <a:r>
              <a:rPr lang="ru-RU" sz="1200" dirty="0"/>
              <a:t> </a:t>
            </a:r>
            <a:r>
              <a:rPr lang="ru-RU" sz="1200" dirty="0" err="1"/>
              <a:t>розслідування</a:t>
            </a:r>
            <a:r>
              <a:rPr lang="ru-RU" sz="1200" dirty="0" smtClean="0"/>
              <a:t>.</a:t>
            </a:r>
          </a:p>
          <a:p>
            <a:pPr marL="114300" lvl="0" indent="0" algn="just">
              <a:buNone/>
            </a:pPr>
            <a:endParaRPr lang="ru-RU" sz="1200" dirty="0" smtClean="0"/>
          </a:p>
          <a:p>
            <a:pPr marL="114300" indent="0" algn="just">
              <a:buNone/>
            </a:pPr>
            <a:r>
              <a:rPr lang="ru-RU" sz="1200" b="1" dirty="0" err="1" smtClean="0"/>
              <a:t>Вжиті</a:t>
            </a:r>
            <a:r>
              <a:rPr lang="ru-RU" sz="1200" b="1" dirty="0" smtClean="0"/>
              <a:t> </a:t>
            </a:r>
            <a:r>
              <a:rPr lang="ru-RU" sz="1200" b="1" dirty="0"/>
              <a:t>заходи</a:t>
            </a:r>
            <a:r>
              <a:rPr lang="ru-RU" sz="1200" dirty="0"/>
              <a:t>: Рада </a:t>
            </a:r>
            <a:r>
              <a:rPr lang="ru-RU" sz="1200" dirty="0" err="1"/>
              <a:t>визнала</a:t>
            </a:r>
            <a:r>
              <a:rPr lang="ru-RU" sz="1200" dirty="0"/>
              <a:t> </a:t>
            </a:r>
            <a:r>
              <a:rPr lang="ru-RU" sz="1200" dirty="0" err="1"/>
              <a:t>скаргу</a:t>
            </a:r>
            <a:r>
              <a:rPr lang="ru-RU" sz="1200" dirty="0"/>
              <a:t> </a:t>
            </a:r>
            <a:r>
              <a:rPr lang="ru-RU" sz="1200" dirty="0" err="1"/>
              <a:t>компанії</a:t>
            </a:r>
            <a:r>
              <a:rPr lang="ru-RU" sz="1200" dirty="0"/>
              <a:t> </a:t>
            </a:r>
            <a:r>
              <a:rPr lang="ru-RU" sz="1200" dirty="0" err="1"/>
              <a:t>обґрунтованою</a:t>
            </a:r>
            <a:r>
              <a:rPr lang="ru-RU" sz="1200" dirty="0"/>
              <a:t> та </a:t>
            </a:r>
            <a:r>
              <a:rPr lang="ru-RU" sz="1200" dirty="0" err="1"/>
              <a:t>рекомендувала</a:t>
            </a:r>
            <a:r>
              <a:rPr lang="ru-RU" sz="1200" dirty="0"/>
              <a:t> ДАБІ </a:t>
            </a:r>
            <a:r>
              <a:rPr lang="ru-RU" sz="1200" dirty="0" err="1"/>
              <a:t>неупереджено</a:t>
            </a:r>
            <a:r>
              <a:rPr lang="ru-RU" sz="1200" dirty="0"/>
              <a:t> </a:t>
            </a:r>
            <a:r>
              <a:rPr lang="ru-RU" sz="1200" dirty="0" err="1"/>
              <a:t>розглянути</a:t>
            </a:r>
            <a:r>
              <a:rPr lang="ru-RU" sz="1200" dirty="0"/>
              <a:t> </a:t>
            </a:r>
            <a:r>
              <a:rPr lang="ru-RU" sz="1200" dirty="0" err="1"/>
              <a:t>заяву</a:t>
            </a:r>
            <a:r>
              <a:rPr lang="ru-RU" sz="1200" dirty="0"/>
              <a:t> </a:t>
            </a:r>
            <a:r>
              <a:rPr lang="ru-RU" sz="1200" dirty="0" err="1"/>
              <a:t>скаржника</a:t>
            </a:r>
            <a:r>
              <a:rPr lang="ru-RU" sz="1200" dirty="0"/>
              <a:t> </a:t>
            </a:r>
            <a:r>
              <a:rPr lang="ru-RU" sz="1200" dirty="0" err="1"/>
              <a:t>нащодо</a:t>
            </a:r>
            <a:r>
              <a:rPr lang="ru-RU" sz="1200" dirty="0"/>
              <a:t> </a:t>
            </a:r>
            <a:r>
              <a:rPr lang="ru-RU" sz="1200" dirty="0" err="1"/>
              <a:t>видачу</a:t>
            </a:r>
            <a:r>
              <a:rPr lang="ru-RU" sz="1200" dirty="0"/>
              <a:t> </a:t>
            </a:r>
            <a:r>
              <a:rPr lang="ru-RU" sz="1200" dirty="0" err="1"/>
              <a:t>дозволу</a:t>
            </a:r>
            <a:r>
              <a:rPr lang="ru-RU" sz="1200" dirty="0"/>
              <a:t> на </a:t>
            </a:r>
            <a:r>
              <a:rPr lang="ru-RU" sz="1200" dirty="0" err="1"/>
              <a:t>будівництво</a:t>
            </a:r>
            <a:r>
              <a:rPr lang="ru-RU" sz="1200" dirty="0"/>
              <a:t>. </a:t>
            </a:r>
            <a:r>
              <a:rPr lang="ru-RU" sz="1200" dirty="0" err="1"/>
              <a:t>Зокрема</a:t>
            </a:r>
            <a:r>
              <a:rPr lang="ru-RU" sz="1200" dirty="0"/>
              <a:t>, у </a:t>
            </a:r>
            <a:r>
              <a:rPr lang="ru-RU" sz="1200" dirty="0" err="1"/>
              <a:t>разі</a:t>
            </a:r>
            <a:r>
              <a:rPr lang="ru-RU" sz="1200" dirty="0"/>
              <a:t> </a:t>
            </a:r>
            <a:r>
              <a:rPr lang="ru-RU" sz="1200" dirty="0" err="1"/>
              <a:t>відмови</a:t>
            </a:r>
            <a:r>
              <a:rPr lang="ru-RU" sz="1200" dirty="0"/>
              <a:t> </a:t>
            </a:r>
            <a:r>
              <a:rPr lang="ru-RU" sz="1200" dirty="0" err="1"/>
              <a:t>видати</a:t>
            </a:r>
            <a:r>
              <a:rPr lang="ru-RU" sz="1200" dirty="0"/>
              <a:t> </a:t>
            </a:r>
            <a:r>
              <a:rPr lang="ru-RU" sz="1200" dirty="0" err="1"/>
              <a:t>такий</a:t>
            </a:r>
            <a:r>
              <a:rPr lang="ru-RU" sz="1200" dirty="0"/>
              <a:t> </a:t>
            </a:r>
            <a:r>
              <a:rPr lang="ru-RU" sz="1200" dirty="0" err="1"/>
              <a:t>дозвіл</a:t>
            </a:r>
            <a:r>
              <a:rPr lang="ru-RU" sz="1200" dirty="0"/>
              <a:t>, Рада просила ДАБІ детально </a:t>
            </a:r>
            <a:r>
              <a:rPr lang="ru-RU" sz="1200" dirty="0" err="1"/>
              <a:t>пояснити</a:t>
            </a:r>
            <a:r>
              <a:rPr lang="ru-RU" sz="1200" dirty="0"/>
              <a:t> причини </a:t>
            </a:r>
            <a:r>
              <a:rPr lang="ru-RU" sz="1200" dirty="0" err="1"/>
              <a:t>такої</a:t>
            </a:r>
            <a:r>
              <a:rPr lang="ru-RU" sz="1200" dirty="0"/>
              <a:t> </a:t>
            </a:r>
            <a:r>
              <a:rPr lang="ru-RU" sz="1200" dirty="0" err="1"/>
              <a:t>відмови</a:t>
            </a:r>
            <a:r>
              <a:rPr lang="ru-RU" sz="1200" dirty="0"/>
              <a:t>, та </a:t>
            </a:r>
            <a:r>
              <a:rPr lang="ru-RU" sz="1200" dirty="0" err="1"/>
              <a:t>які</a:t>
            </a:r>
            <a:r>
              <a:rPr lang="ru-RU" sz="1200" dirty="0"/>
              <a:t> </a:t>
            </a:r>
            <a:r>
              <a:rPr lang="ru-RU" sz="1200" dirty="0" err="1"/>
              <a:t>дії</a:t>
            </a:r>
            <a:r>
              <a:rPr lang="ru-RU" sz="1200" dirty="0"/>
              <a:t> належало </a:t>
            </a:r>
            <a:r>
              <a:rPr lang="ru-RU" sz="1200" dirty="0" err="1"/>
              <a:t>вчинити</a:t>
            </a:r>
            <a:r>
              <a:rPr lang="ru-RU" sz="1200" dirty="0"/>
              <a:t> та/</a:t>
            </a:r>
            <a:r>
              <a:rPr lang="ru-RU" sz="1200" dirty="0" err="1"/>
              <a:t>або</a:t>
            </a:r>
            <a:r>
              <a:rPr lang="ru-RU" sz="1200" dirty="0"/>
              <a:t> </a:t>
            </a:r>
            <a:r>
              <a:rPr lang="ru-RU" sz="1200" dirty="0" err="1"/>
              <a:t>які</a:t>
            </a:r>
            <a:r>
              <a:rPr lang="ru-RU" sz="1200" dirty="0"/>
              <a:t> </a:t>
            </a:r>
            <a:r>
              <a:rPr lang="ru-RU" sz="1200" dirty="0" err="1"/>
              <a:t>документи</a:t>
            </a:r>
            <a:r>
              <a:rPr lang="ru-RU" sz="1200" dirty="0"/>
              <a:t> </a:t>
            </a:r>
            <a:r>
              <a:rPr lang="ru-RU" sz="1200" dirty="0" err="1"/>
              <a:t>надати</a:t>
            </a:r>
            <a:r>
              <a:rPr lang="ru-RU" sz="1200" dirty="0"/>
              <a:t> </a:t>
            </a:r>
            <a:r>
              <a:rPr lang="ru-RU" sz="1200" dirty="0" err="1"/>
              <a:t>скаржникові</a:t>
            </a:r>
            <a:r>
              <a:rPr lang="ru-RU" sz="1200" dirty="0"/>
              <a:t> для </a:t>
            </a:r>
            <a:r>
              <a:rPr lang="ru-RU" sz="1200" dirty="0" err="1"/>
              <a:t>отримання</a:t>
            </a:r>
            <a:r>
              <a:rPr lang="ru-RU" sz="1200" dirty="0"/>
              <a:t> </a:t>
            </a:r>
            <a:r>
              <a:rPr lang="ru-RU" sz="1200" dirty="0" err="1"/>
              <a:t>дозволу</a:t>
            </a:r>
            <a:r>
              <a:rPr lang="ru-RU" sz="1200" dirty="0"/>
              <a:t>. </a:t>
            </a:r>
            <a:r>
              <a:rPr lang="ru-RU" sz="1200" dirty="0" err="1"/>
              <a:t>Також</a:t>
            </a:r>
            <a:r>
              <a:rPr lang="ru-RU" sz="1200" dirty="0"/>
              <a:t> </a:t>
            </a:r>
            <a:r>
              <a:rPr lang="ru-RU" sz="1200" dirty="0" err="1"/>
              <a:t>було</a:t>
            </a:r>
            <a:r>
              <a:rPr lang="ru-RU" sz="1200" dirty="0"/>
              <a:t> </a:t>
            </a:r>
            <a:r>
              <a:rPr lang="ru-RU" sz="1200" dirty="0" err="1"/>
              <a:t>організовано</a:t>
            </a:r>
            <a:r>
              <a:rPr lang="ru-RU" sz="1200" dirty="0"/>
              <a:t> </a:t>
            </a:r>
            <a:r>
              <a:rPr lang="ru-RU" sz="1200" dirty="0" err="1"/>
              <a:t>зустріч</a:t>
            </a:r>
            <a:r>
              <a:rPr lang="ru-RU" sz="1200" dirty="0"/>
              <a:t> </a:t>
            </a:r>
            <a:r>
              <a:rPr lang="ru-RU" sz="1200" dirty="0" err="1"/>
              <a:t>представників</a:t>
            </a:r>
            <a:r>
              <a:rPr lang="ru-RU" sz="1200" dirty="0"/>
              <a:t> </a:t>
            </a:r>
            <a:r>
              <a:rPr lang="ru-RU" sz="1200" dirty="0" err="1"/>
              <a:t>підприємства</a:t>
            </a:r>
            <a:r>
              <a:rPr lang="ru-RU" sz="1200" dirty="0"/>
              <a:t> та ДАБІ </a:t>
            </a:r>
            <a:r>
              <a:rPr lang="ru-RU" sz="1200" dirty="0" err="1"/>
              <a:t>задля</a:t>
            </a:r>
            <a:r>
              <a:rPr lang="ru-RU" sz="1200" dirty="0"/>
              <a:t> </a:t>
            </a:r>
            <a:r>
              <a:rPr lang="ru-RU" sz="1200" dirty="0" err="1"/>
              <a:t>узгодження</a:t>
            </a:r>
            <a:r>
              <a:rPr lang="ru-RU" sz="1200" dirty="0"/>
              <a:t> </a:t>
            </a:r>
            <a:r>
              <a:rPr lang="ru-RU" sz="1200" dirty="0" err="1"/>
              <a:t>необхідного</a:t>
            </a:r>
            <a:r>
              <a:rPr lang="ru-RU" sz="1200" dirty="0"/>
              <a:t> пакету </a:t>
            </a:r>
            <a:r>
              <a:rPr lang="ru-RU" sz="1200" dirty="0" err="1"/>
              <a:t>документів</a:t>
            </a:r>
            <a:r>
              <a:rPr lang="ru-RU" sz="1200" dirty="0"/>
              <a:t> та </a:t>
            </a:r>
            <a:r>
              <a:rPr lang="ru-RU" sz="1200" dirty="0" err="1"/>
              <a:t>запровадження</a:t>
            </a:r>
            <a:r>
              <a:rPr lang="ru-RU" sz="1200" dirty="0"/>
              <a:t> </a:t>
            </a:r>
            <a:r>
              <a:rPr lang="ru-RU" sz="1200" dirty="0" err="1"/>
              <a:t>робочого</a:t>
            </a:r>
            <a:r>
              <a:rPr lang="ru-RU" sz="1200" dirty="0"/>
              <a:t> </a:t>
            </a:r>
            <a:r>
              <a:rPr lang="ru-RU" sz="1200" dirty="0" err="1"/>
              <a:t>діалогу</a:t>
            </a:r>
            <a:r>
              <a:rPr lang="ru-RU" sz="1200" dirty="0"/>
              <a:t> </a:t>
            </a:r>
            <a:r>
              <a:rPr lang="ru-RU" sz="1200" dirty="0" err="1"/>
              <a:t>між</a:t>
            </a:r>
            <a:r>
              <a:rPr lang="ru-RU" sz="1200" dirty="0"/>
              <a:t> сторонами.</a:t>
            </a:r>
          </a:p>
          <a:p>
            <a:pPr marL="114300" indent="0" algn="just">
              <a:buNone/>
            </a:pPr>
            <a:r>
              <a:rPr lang="ru-RU" sz="1200" b="1" dirty="0"/>
              <a:t>Результат:</a:t>
            </a:r>
            <a:r>
              <a:rPr lang="ru-RU" sz="1200" dirty="0"/>
              <a:t> ДАБІ </a:t>
            </a:r>
            <a:r>
              <a:rPr lang="ru-RU" sz="1200" dirty="0" err="1"/>
              <a:t>дослухалася</a:t>
            </a:r>
            <a:r>
              <a:rPr lang="ru-RU" sz="1200" dirty="0"/>
              <a:t> до </a:t>
            </a:r>
            <a:r>
              <a:rPr lang="ru-RU" sz="1200" dirty="0" err="1"/>
              <a:t>рекомендацій</a:t>
            </a:r>
            <a:r>
              <a:rPr lang="ru-RU" sz="1200" dirty="0"/>
              <a:t> Ради. </a:t>
            </a:r>
            <a:r>
              <a:rPr lang="ru-RU" sz="1200" dirty="0" err="1"/>
              <a:t>Скаржник</a:t>
            </a:r>
            <a:r>
              <a:rPr lang="ru-RU" sz="1200" dirty="0"/>
              <a:t> </a:t>
            </a:r>
            <a:r>
              <a:rPr lang="ru-RU" sz="1200" dirty="0" err="1"/>
              <a:t>отримав</a:t>
            </a:r>
            <a:r>
              <a:rPr lang="ru-RU" sz="1200" dirty="0"/>
              <a:t> </a:t>
            </a:r>
            <a:r>
              <a:rPr lang="ru-RU" sz="1200" dirty="0" err="1"/>
              <a:t>дозвіл</a:t>
            </a:r>
            <a:r>
              <a:rPr lang="ru-RU" sz="1200" dirty="0"/>
              <a:t> на початок </a:t>
            </a:r>
            <a:r>
              <a:rPr lang="ru-RU" sz="1200" dirty="0" err="1"/>
              <a:t>будівельних</a:t>
            </a:r>
            <a:r>
              <a:rPr lang="ru-RU" sz="1200" dirty="0"/>
              <a:t> </a:t>
            </a:r>
            <a:r>
              <a:rPr lang="ru-RU" sz="1200" dirty="0" err="1"/>
              <a:t>робіт</a:t>
            </a:r>
            <a:r>
              <a:rPr lang="ru-RU" sz="1200" dirty="0"/>
              <a:t> на </a:t>
            </a:r>
            <a:r>
              <a:rPr lang="ru-RU" sz="1200" dirty="0" err="1"/>
              <a:t>об’єкті</a:t>
            </a:r>
            <a:r>
              <a:rPr lang="ru-RU" sz="1200" dirty="0"/>
              <a:t>. </a:t>
            </a:r>
            <a:r>
              <a:rPr lang="ru-RU" sz="1200" dirty="0" err="1"/>
              <a:t>Компанія</a:t>
            </a:r>
            <a:r>
              <a:rPr lang="ru-RU" sz="1200" dirty="0"/>
              <a:t> </a:t>
            </a:r>
            <a:r>
              <a:rPr lang="ru-RU" sz="1200" dirty="0" smtClean="0"/>
              <a:t> </a:t>
            </a:r>
            <a:r>
              <a:rPr lang="ru-RU" sz="1200" dirty="0" err="1" smtClean="0"/>
              <a:t>прокоментувала</a:t>
            </a:r>
            <a:r>
              <a:rPr lang="ru-RU" sz="1200" dirty="0" smtClean="0"/>
              <a:t>: </a:t>
            </a:r>
            <a:r>
              <a:rPr lang="ru-RU" sz="1200" dirty="0"/>
              <a:t>«Ми </a:t>
            </a:r>
            <a:r>
              <a:rPr lang="ru-RU" sz="1200" dirty="0" err="1"/>
              <a:t>щиро</a:t>
            </a:r>
            <a:r>
              <a:rPr lang="ru-RU" sz="1200" dirty="0"/>
              <a:t> </a:t>
            </a:r>
            <a:r>
              <a:rPr lang="ru-RU" sz="1200" dirty="0" err="1"/>
              <a:t>вдячні</a:t>
            </a:r>
            <a:r>
              <a:rPr lang="ru-RU" sz="1200" dirty="0"/>
              <a:t> </a:t>
            </a:r>
            <a:r>
              <a:rPr lang="ru-RU" sz="1200" dirty="0" err="1"/>
              <a:t>Раді</a:t>
            </a:r>
            <a:r>
              <a:rPr lang="ru-RU" sz="1200" dirty="0"/>
              <a:t> за </a:t>
            </a:r>
            <a:r>
              <a:rPr lang="ru-RU" sz="1200" dirty="0" err="1"/>
              <a:t>вчасну</a:t>
            </a:r>
            <a:r>
              <a:rPr lang="ru-RU" sz="1200" dirty="0"/>
              <a:t> і </a:t>
            </a:r>
            <a:r>
              <a:rPr lang="ru-RU" sz="1200" dirty="0" err="1"/>
              <a:t>якісну</a:t>
            </a:r>
            <a:r>
              <a:rPr lang="ru-RU" sz="1200" dirty="0"/>
              <a:t> роботу. </a:t>
            </a:r>
            <a:r>
              <a:rPr lang="ru-RU" sz="1200" dirty="0" err="1"/>
              <a:t>Завдяки</a:t>
            </a:r>
            <a:r>
              <a:rPr lang="ru-RU" sz="1200" dirty="0"/>
              <a:t> вам наше </a:t>
            </a:r>
            <a:r>
              <a:rPr lang="ru-RU" sz="1200" dirty="0" err="1"/>
              <a:t>товариство</a:t>
            </a:r>
            <a:r>
              <a:rPr lang="ru-RU" sz="1200" dirty="0"/>
              <a:t> </a:t>
            </a:r>
            <a:r>
              <a:rPr lang="ru-RU" sz="1200" dirty="0" err="1"/>
              <a:t>отримало</a:t>
            </a:r>
            <a:r>
              <a:rPr lang="ru-RU" sz="1200" dirty="0"/>
              <a:t> </a:t>
            </a:r>
            <a:r>
              <a:rPr lang="ru-RU" sz="1200" dirty="0" err="1"/>
              <a:t>позитивний</a:t>
            </a:r>
            <a:r>
              <a:rPr lang="ru-RU" sz="1200" dirty="0"/>
              <a:t> результат. </a:t>
            </a:r>
            <a:r>
              <a:rPr lang="ru-RU" sz="1200" dirty="0" err="1"/>
              <a:t>Це</a:t>
            </a:r>
            <a:r>
              <a:rPr lang="ru-RU" sz="1200" dirty="0"/>
              <a:t> </a:t>
            </a:r>
            <a:r>
              <a:rPr lang="ru-RU" sz="1200" dirty="0" err="1"/>
              <a:t>дуже</a:t>
            </a:r>
            <a:r>
              <a:rPr lang="ru-RU" sz="1200" dirty="0"/>
              <a:t> </a:t>
            </a:r>
            <a:r>
              <a:rPr lang="ru-RU" sz="1200" dirty="0" err="1"/>
              <a:t>важливо</a:t>
            </a:r>
            <a:r>
              <a:rPr lang="ru-RU" sz="1200" dirty="0"/>
              <a:t>, </a:t>
            </a:r>
            <a:r>
              <a:rPr lang="ru-RU" sz="1200" dirty="0" err="1"/>
              <a:t>що</a:t>
            </a:r>
            <a:r>
              <a:rPr lang="ru-RU" sz="1200" dirty="0"/>
              <a:t> у </a:t>
            </a:r>
            <a:r>
              <a:rPr lang="ru-RU" sz="1200" dirty="0" err="1"/>
              <a:t>бізнесу</a:t>
            </a:r>
            <a:r>
              <a:rPr lang="ru-RU" sz="1200" dirty="0"/>
              <a:t> в </a:t>
            </a:r>
            <a:r>
              <a:rPr lang="ru-RU" sz="1200" dirty="0" err="1"/>
              <a:t>Україні</a:t>
            </a:r>
            <a:r>
              <a:rPr lang="ru-RU" sz="1200" dirty="0"/>
              <a:t> є </a:t>
            </a:r>
            <a:r>
              <a:rPr lang="ru-RU" sz="1200" dirty="0" err="1"/>
              <a:t>можливість</a:t>
            </a:r>
            <a:r>
              <a:rPr lang="ru-RU" sz="1200" dirty="0"/>
              <a:t> </a:t>
            </a:r>
            <a:r>
              <a:rPr lang="ru-RU" sz="1200" dirty="0" err="1"/>
              <a:t>добитись</a:t>
            </a:r>
            <a:r>
              <a:rPr lang="ru-RU" sz="1200" dirty="0"/>
              <a:t> </a:t>
            </a:r>
            <a:r>
              <a:rPr lang="ru-RU" sz="1200" dirty="0" err="1"/>
              <a:t>правди</a:t>
            </a:r>
            <a:r>
              <a:rPr lang="ru-RU" sz="1200" dirty="0"/>
              <a:t>, </a:t>
            </a:r>
            <a:r>
              <a:rPr lang="ru-RU" sz="1200" dirty="0" err="1"/>
              <a:t>стикаючись</a:t>
            </a:r>
            <a:r>
              <a:rPr lang="ru-RU" sz="1200" dirty="0"/>
              <a:t> з </a:t>
            </a:r>
            <a:r>
              <a:rPr lang="ru-RU" sz="1200" dirty="0" err="1"/>
              <a:t>недобросовісною</a:t>
            </a:r>
            <a:r>
              <a:rPr lang="ru-RU" sz="1200" dirty="0"/>
              <a:t> </a:t>
            </a:r>
            <a:r>
              <a:rPr lang="ru-RU" sz="1200" dirty="0" err="1"/>
              <a:t>поведінкою</a:t>
            </a:r>
            <a:r>
              <a:rPr lang="ru-RU" sz="1200" dirty="0"/>
              <a:t> </a:t>
            </a:r>
            <a:r>
              <a:rPr lang="ru-RU" sz="1200" dirty="0" err="1"/>
              <a:t>держави</a:t>
            </a:r>
            <a:r>
              <a:rPr lang="ru-RU" sz="1200" dirty="0"/>
              <a:t>». </a:t>
            </a:r>
            <a:endParaRPr sz="1200" dirty="0"/>
          </a:p>
          <a:p>
            <a:pPr marL="457200" lvl="0" indent="-228600" algn="just" rtl="0">
              <a:lnSpc>
                <a:spcPct val="115000"/>
              </a:lnSpc>
              <a:spcBef>
                <a:spcPts val="0"/>
              </a:spcBef>
              <a:spcAft>
                <a:spcPts val="0"/>
              </a:spcAft>
              <a:buClr>
                <a:schemeClr val="dk1"/>
              </a:buClr>
              <a:buSzPts val="1800"/>
              <a:buNone/>
            </a:pP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Приклади кейсів: </a:t>
            </a:r>
            <a:endParaRPr sz="2400" b="1">
              <a:solidFill>
                <a:srgbClr val="FFFFFF"/>
              </a:solidFill>
              <a:latin typeface="Proxima Nova"/>
              <a:ea typeface="Proxima Nova"/>
              <a:cs typeface="Proxima Nova"/>
              <a:sym typeface="Proxima Nova"/>
            </a:endParaRPr>
          </a:p>
        </p:txBody>
      </p:sp>
      <p:sp>
        <p:nvSpPr>
          <p:cNvPr id="267" name="Google Shape;267;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Noto Sans Symbols"/>
              <a:buChar char="❑"/>
            </a:pPr>
            <a:r>
              <a:rPr lang="ru-RU" sz="1200" b="1" dirty="0" err="1">
                <a:solidFill>
                  <a:schemeClr val="dk1"/>
                </a:solidFill>
              </a:rPr>
              <a:t>Виробник</a:t>
            </a:r>
            <a:r>
              <a:rPr lang="ru-RU" sz="1200" b="1" dirty="0">
                <a:solidFill>
                  <a:schemeClr val="dk1"/>
                </a:solidFill>
              </a:rPr>
              <a:t> </a:t>
            </a:r>
            <a:r>
              <a:rPr lang="ru-RU" sz="1200" b="1" dirty="0" err="1">
                <a:solidFill>
                  <a:schemeClr val="dk1"/>
                </a:solidFill>
              </a:rPr>
              <a:t>цукру</a:t>
            </a:r>
            <a:r>
              <a:rPr lang="ru-RU" sz="1200" b="1" dirty="0">
                <a:solidFill>
                  <a:schemeClr val="dk1"/>
                </a:solidFill>
              </a:rPr>
              <a:t> </a:t>
            </a:r>
            <a:r>
              <a:rPr lang="ru-RU" sz="1200" b="1" dirty="0" err="1">
                <a:solidFill>
                  <a:schemeClr val="dk1"/>
                </a:solidFill>
              </a:rPr>
              <a:t>vs</a:t>
            </a:r>
            <a:r>
              <a:rPr lang="ru-RU" sz="1200" b="1" dirty="0">
                <a:solidFill>
                  <a:schemeClr val="dk1"/>
                </a:solidFill>
              </a:rPr>
              <a:t> ДАБІ</a:t>
            </a:r>
            <a:endParaRPr dirty="0"/>
          </a:p>
          <a:p>
            <a:pPr marL="457200" lvl="0" indent="-228600" algn="l" rtl="0">
              <a:lnSpc>
                <a:spcPct val="115000"/>
              </a:lnSpc>
              <a:spcBef>
                <a:spcPts val="0"/>
              </a:spcBef>
              <a:spcAft>
                <a:spcPts val="0"/>
              </a:spcAft>
              <a:buClr>
                <a:schemeClr val="dk1"/>
              </a:buClr>
              <a:buSzPts val="1800"/>
              <a:buFont typeface="Noto Sans Symbols"/>
              <a:buNone/>
            </a:pPr>
            <a:endParaRPr sz="1200" b="1" dirty="0"/>
          </a:p>
          <a:p>
            <a:pPr marL="114300" lvl="0" indent="0" algn="just" rtl="0">
              <a:lnSpc>
                <a:spcPct val="115000"/>
              </a:lnSpc>
              <a:spcBef>
                <a:spcPts val="0"/>
              </a:spcBef>
              <a:spcAft>
                <a:spcPts val="0"/>
              </a:spcAft>
              <a:buClr>
                <a:schemeClr val="dk1"/>
              </a:buClr>
              <a:buSzPts val="1800"/>
              <a:buNone/>
            </a:pPr>
            <a:r>
              <a:rPr lang="ru-RU" sz="1200" dirty="0"/>
              <a:t>До Ради за </a:t>
            </a:r>
            <a:r>
              <a:rPr lang="ru-RU" sz="1200" dirty="0" err="1"/>
              <a:t>допомогою</a:t>
            </a:r>
            <a:r>
              <a:rPr lang="ru-RU" sz="1200" dirty="0"/>
              <a:t> </a:t>
            </a:r>
            <a:r>
              <a:rPr lang="ru-RU" sz="1200" dirty="0" err="1"/>
              <a:t>звернувся</a:t>
            </a:r>
            <a:r>
              <a:rPr lang="ru-RU" sz="1200" dirty="0"/>
              <a:t> </a:t>
            </a:r>
            <a:r>
              <a:rPr lang="ru-RU" sz="1200" dirty="0" err="1"/>
              <a:t>провідний</a:t>
            </a:r>
            <a:r>
              <a:rPr lang="ru-RU" sz="1200" dirty="0"/>
              <a:t> </a:t>
            </a:r>
            <a:r>
              <a:rPr lang="ru-RU" sz="1200" dirty="0" err="1"/>
              <a:t>український</a:t>
            </a:r>
            <a:r>
              <a:rPr lang="ru-RU" sz="1200" dirty="0"/>
              <a:t> </a:t>
            </a:r>
            <a:r>
              <a:rPr lang="ru-RU" sz="1200" dirty="0" err="1"/>
              <a:t>виробник</a:t>
            </a:r>
            <a:r>
              <a:rPr lang="ru-RU" sz="1200" dirty="0"/>
              <a:t> </a:t>
            </a:r>
            <a:r>
              <a:rPr lang="ru-RU" sz="1200" dirty="0" err="1"/>
              <a:t>цукру</a:t>
            </a:r>
            <a:r>
              <a:rPr lang="ru-RU" sz="1200" dirty="0"/>
              <a:t>. В межах </a:t>
            </a:r>
            <a:r>
              <a:rPr lang="ru-RU" sz="1200" dirty="0" err="1"/>
              <a:t>реконструкції</a:t>
            </a:r>
            <a:r>
              <a:rPr lang="ru-RU" sz="1200" dirty="0"/>
              <a:t> та </a:t>
            </a:r>
            <a:r>
              <a:rPr lang="ru-RU" sz="1200" dirty="0" err="1"/>
              <a:t>розширення</a:t>
            </a:r>
            <a:r>
              <a:rPr lang="ru-RU" sz="1200" dirty="0"/>
              <a:t> </a:t>
            </a:r>
            <a:r>
              <a:rPr lang="ru-RU" sz="1200" dirty="0" err="1"/>
              <a:t>виробництва</a:t>
            </a:r>
            <a:r>
              <a:rPr lang="ru-RU" sz="1200" dirty="0"/>
              <a:t> </a:t>
            </a:r>
            <a:r>
              <a:rPr lang="ru-RU" sz="1200" dirty="0" err="1"/>
              <a:t>підприємство</a:t>
            </a:r>
            <a:r>
              <a:rPr lang="ru-RU" sz="1200" dirty="0"/>
              <a:t> </a:t>
            </a:r>
            <a:r>
              <a:rPr lang="ru-RU" sz="1200" dirty="0" err="1"/>
              <a:t>запланувало</a:t>
            </a:r>
            <a:r>
              <a:rPr lang="ru-RU" sz="1200" dirty="0"/>
              <a:t> на </a:t>
            </a:r>
            <a:r>
              <a:rPr lang="ru-RU" sz="1200" dirty="0" err="1"/>
              <a:t>власній</a:t>
            </a:r>
            <a:r>
              <a:rPr lang="ru-RU" sz="1200" dirty="0"/>
              <a:t> </a:t>
            </a:r>
            <a:r>
              <a:rPr lang="ru-RU" sz="1200" dirty="0" err="1"/>
              <a:t>території</a:t>
            </a:r>
            <a:r>
              <a:rPr lang="ru-RU" sz="1200" dirty="0"/>
              <a:t> </a:t>
            </a:r>
            <a:r>
              <a:rPr lang="ru-RU" sz="1200" dirty="0" err="1"/>
              <a:t>будівництво</a:t>
            </a:r>
            <a:r>
              <a:rPr lang="ru-RU" sz="1200" dirty="0"/>
              <a:t> </a:t>
            </a:r>
            <a:r>
              <a:rPr lang="ru-RU" sz="1200" dirty="0" err="1"/>
              <a:t>двох</a:t>
            </a:r>
            <a:r>
              <a:rPr lang="ru-RU" sz="1200" dirty="0"/>
              <a:t> </a:t>
            </a:r>
            <a:r>
              <a:rPr lang="ru-RU" sz="1200" dirty="0" err="1"/>
              <a:t>технічних</a:t>
            </a:r>
            <a:r>
              <a:rPr lang="ru-RU" sz="1200" dirty="0"/>
              <a:t> </a:t>
            </a:r>
            <a:r>
              <a:rPr lang="ru-RU" sz="1200" dirty="0" err="1"/>
              <a:t>споруд</a:t>
            </a:r>
            <a:r>
              <a:rPr lang="ru-RU" sz="1200" dirty="0"/>
              <a:t>: </a:t>
            </a:r>
            <a:r>
              <a:rPr lang="ru-RU" sz="1200" dirty="0" err="1"/>
              <a:t>майданчику</a:t>
            </a:r>
            <a:r>
              <a:rPr lang="ru-RU" sz="1200" dirty="0"/>
              <a:t> для </a:t>
            </a:r>
            <a:r>
              <a:rPr lang="ru-RU" sz="1200" dirty="0" err="1"/>
              <a:t>зберігання</a:t>
            </a:r>
            <a:r>
              <a:rPr lang="ru-RU" sz="1200" dirty="0"/>
              <a:t> </a:t>
            </a:r>
            <a:r>
              <a:rPr lang="ru-RU" sz="1200" dirty="0" err="1"/>
              <a:t>бурякового</a:t>
            </a:r>
            <a:r>
              <a:rPr lang="ru-RU" sz="1200" dirty="0"/>
              <a:t> жому та установки для </a:t>
            </a:r>
            <a:r>
              <a:rPr lang="ru-RU" sz="1200" dirty="0" err="1"/>
              <a:t>виробництва</a:t>
            </a:r>
            <a:r>
              <a:rPr lang="ru-RU" sz="1200" dirty="0"/>
              <a:t> бетону. </a:t>
            </a:r>
            <a:r>
              <a:rPr lang="ru-RU" sz="1200" dirty="0" err="1"/>
              <a:t>Обидва</a:t>
            </a:r>
            <a:r>
              <a:rPr lang="ru-RU" sz="1200" dirty="0"/>
              <a:t> </a:t>
            </a:r>
            <a:r>
              <a:rPr lang="ru-RU" sz="1200" dirty="0" err="1"/>
              <a:t>об’єкти</a:t>
            </a:r>
            <a:r>
              <a:rPr lang="ru-RU" sz="1200" dirty="0"/>
              <a:t> </a:t>
            </a:r>
            <a:r>
              <a:rPr lang="ru-RU" sz="1200" dirty="0" err="1"/>
              <a:t>відносяться</a:t>
            </a:r>
            <a:r>
              <a:rPr lang="ru-RU" sz="1200" dirty="0"/>
              <a:t> за </a:t>
            </a:r>
            <a:r>
              <a:rPr lang="ru-RU" sz="1200" dirty="0" err="1"/>
              <a:t>містобудівною</a:t>
            </a:r>
            <a:r>
              <a:rPr lang="ru-RU" sz="1200" dirty="0"/>
              <a:t> </a:t>
            </a:r>
            <a:r>
              <a:rPr lang="ru-RU" sz="1200" dirty="0" err="1"/>
              <a:t>класифікацією</a:t>
            </a:r>
            <a:r>
              <a:rPr lang="ru-RU" sz="1200" dirty="0"/>
              <a:t> до </a:t>
            </a:r>
            <a:r>
              <a:rPr lang="ru-RU" sz="1200" dirty="0" err="1"/>
              <a:t>нескладних</a:t>
            </a:r>
            <a:r>
              <a:rPr lang="ru-RU" sz="1200" dirty="0"/>
              <a:t> (СС1). При </a:t>
            </a:r>
            <a:r>
              <a:rPr lang="ru-RU" sz="1200" dirty="0" err="1"/>
              <a:t>цьому</a:t>
            </a:r>
            <a:r>
              <a:rPr lang="ru-RU" sz="1200" dirty="0"/>
              <a:t> для початку </a:t>
            </a:r>
            <a:r>
              <a:rPr lang="ru-RU" sz="1200" dirty="0" err="1"/>
              <a:t>будівництва</a:t>
            </a:r>
            <a:r>
              <a:rPr lang="ru-RU" sz="1200" dirty="0"/>
              <a:t> таких </a:t>
            </a:r>
            <a:r>
              <a:rPr lang="ru-RU" sz="1200" dirty="0" err="1"/>
              <a:t>споруд</a:t>
            </a:r>
            <a:r>
              <a:rPr lang="ru-RU" sz="1200" dirty="0"/>
              <a:t> </a:t>
            </a:r>
            <a:r>
              <a:rPr lang="ru-RU" sz="1200" dirty="0" err="1"/>
              <a:t>необхідно</a:t>
            </a:r>
            <a:r>
              <a:rPr lang="ru-RU" sz="1200" dirty="0"/>
              <a:t> </a:t>
            </a:r>
            <a:r>
              <a:rPr lang="ru-RU" sz="1200" dirty="0" err="1"/>
              <a:t>лише</a:t>
            </a:r>
            <a:r>
              <a:rPr lang="ru-RU" sz="1200" dirty="0"/>
              <a:t> </a:t>
            </a:r>
            <a:r>
              <a:rPr lang="ru-RU" sz="1200" dirty="0" err="1"/>
              <a:t>повідомити</a:t>
            </a:r>
            <a:r>
              <a:rPr lang="ru-RU" sz="1200" dirty="0"/>
              <a:t> ДАБІ – як і </a:t>
            </a:r>
            <a:r>
              <a:rPr lang="ru-RU" sz="1200" dirty="0" err="1"/>
              <a:t>зробив</a:t>
            </a:r>
            <a:r>
              <a:rPr lang="ru-RU" sz="1200" dirty="0"/>
              <a:t> </a:t>
            </a:r>
            <a:r>
              <a:rPr lang="ru-RU" sz="1200" dirty="0" err="1"/>
              <a:t>Скаржник</a:t>
            </a:r>
            <a:r>
              <a:rPr lang="ru-RU" sz="1200" dirty="0"/>
              <a:t>. За процедурою, </a:t>
            </a:r>
            <a:r>
              <a:rPr lang="ru-RU" sz="1200" dirty="0" err="1"/>
              <a:t>будівельна</a:t>
            </a:r>
            <a:r>
              <a:rPr lang="ru-RU" sz="1200" dirty="0"/>
              <a:t> інспекція </a:t>
            </a:r>
            <a:r>
              <a:rPr lang="ru-RU" sz="1200" dirty="0" err="1"/>
              <a:t>протягом</a:t>
            </a:r>
            <a:r>
              <a:rPr lang="ru-RU" sz="1200" dirty="0"/>
              <a:t> одного дня </a:t>
            </a:r>
            <a:r>
              <a:rPr lang="ru-RU" sz="1200" dirty="0" err="1"/>
              <a:t>робить</a:t>
            </a:r>
            <a:r>
              <a:rPr lang="ru-RU" sz="1200" dirty="0"/>
              <a:t> </a:t>
            </a:r>
            <a:r>
              <a:rPr lang="ru-RU" sz="1200" dirty="0" err="1"/>
              <a:t>запис</a:t>
            </a:r>
            <a:r>
              <a:rPr lang="ru-RU" sz="1200" dirty="0"/>
              <a:t> у </a:t>
            </a:r>
            <a:r>
              <a:rPr lang="ru-RU" sz="1200" dirty="0" err="1"/>
              <a:t>відповідному</a:t>
            </a:r>
            <a:r>
              <a:rPr lang="ru-RU" sz="1200" dirty="0"/>
              <a:t> </a:t>
            </a:r>
            <a:r>
              <a:rPr lang="ru-RU" sz="1200" dirty="0" err="1"/>
              <a:t>Реєстрі</a:t>
            </a:r>
            <a:r>
              <a:rPr lang="ru-RU" sz="1200" dirty="0"/>
              <a:t>, </a:t>
            </a:r>
            <a:r>
              <a:rPr lang="ru-RU" sz="1200" dirty="0" err="1"/>
              <a:t>після</a:t>
            </a:r>
            <a:r>
              <a:rPr lang="ru-RU" sz="1200" dirty="0"/>
              <a:t> </a:t>
            </a:r>
            <a:r>
              <a:rPr lang="ru-RU" sz="1200" dirty="0" err="1"/>
              <a:t>чого</a:t>
            </a:r>
            <a:r>
              <a:rPr lang="ru-RU" sz="1200" dirty="0"/>
              <a:t> </a:t>
            </a:r>
            <a:r>
              <a:rPr lang="ru-RU" sz="1200" dirty="0" err="1"/>
              <a:t>заявник</a:t>
            </a:r>
            <a:r>
              <a:rPr lang="ru-RU" sz="1200" dirty="0"/>
              <a:t> </a:t>
            </a:r>
            <a:r>
              <a:rPr lang="ru-RU" sz="1200" dirty="0" err="1"/>
              <a:t>має</a:t>
            </a:r>
            <a:r>
              <a:rPr lang="ru-RU" sz="1200" dirty="0"/>
              <a:t> право </a:t>
            </a:r>
            <a:r>
              <a:rPr lang="ru-RU" sz="1200" dirty="0" err="1"/>
              <a:t>приступати</a:t>
            </a:r>
            <a:r>
              <a:rPr lang="ru-RU" sz="1200" dirty="0"/>
              <a:t> до </a:t>
            </a:r>
            <a:r>
              <a:rPr lang="ru-RU" sz="1200" dirty="0" err="1"/>
              <a:t>будівництва</a:t>
            </a:r>
            <a:r>
              <a:rPr lang="ru-RU" sz="1200" dirty="0"/>
              <a:t>. </a:t>
            </a:r>
            <a:r>
              <a:rPr lang="ru-RU" sz="1200" dirty="0" err="1"/>
              <a:t>Проте</a:t>
            </a:r>
            <a:r>
              <a:rPr lang="ru-RU" sz="1200" dirty="0"/>
              <a:t>, ДАБІ не </a:t>
            </a:r>
            <a:r>
              <a:rPr lang="ru-RU" sz="1200" dirty="0" err="1"/>
              <a:t>прийняла</a:t>
            </a:r>
            <a:r>
              <a:rPr lang="ru-RU" sz="1200" dirty="0"/>
              <a:t> </a:t>
            </a:r>
            <a:r>
              <a:rPr lang="ru-RU" sz="1200" dirty="0" err="1"/>
              <a:t>документи</a:t>
            </a:r>
            <a:r>
              <a:rPr lang="ru-RU" sz="1200" dirty="0"/>
              <a:t> </a:t>
            </a:r>
            <a:r>
              <a:rPr lang="ru-RU" sz="1200" dirty="0" err="1"/>
              <a:t>підприємства</a:t>
            </a:r>
            <a:r>
              <a:rPr lang="ru-RU" sz="1200" dirty="0"/>
              <a:t>. </a:t>
            </a:r>
            <a:r>
              <a:rPr lang="ru-RU" sz="1200" dirty="0" err="1"/>
              <a:t>Із</a:t>
            </a:r>
            <a:r>
              <a:rPr lang="ru-RU" sz="1200" dirty="0"/>
              <a:t>  </a:t>
            </a:r>
            <a:r>
              <a:rPr lang="ru-RU" sz="1200" dirty="0" err="1"/>
              <a:t>затримкою</a:t>
            </a:r>
            <a:r>
              <a:rPr lang="ru-RU" sz="1200" dirty="0"/>
              <a:t> у </a:t>
            </a:r>
            <a:r>
              <a:rPr lang="ru-RU" sz="1200" dirty="0" err="1"/>
              <a:t>декілька</a:t>
            </a:r>
            <a:r>
              <a:rPr lang="ru-RU" sz="1200" dirty="0"/>
              <a:t> </a:t>
            </a:r>
            <a:r>
              <a:rPr lang="ru-RU" sz="1200" dirty="0" err="1"/>
              <a:t>тижнів</a:t>
            </a:r>
            <a:r>
              <a:rPr lang="ru-RU" sz="1200" dirty="0"/>
              <a:t> повернула </a:t>
            </a:r>
            <a:r>
              <a:rPr lang="ru-RU" sz="1200" dirty="0" err="1"/>
              <a:t>їх</a:t>
            </a:r>
            <a:r>
              <a:rPr lang="ru-RU" sz="1200" dirty="0"/>
              <a:t> через </a:t>
            </a:r>
            <a:r>
              <a:rPr lang="ru-RU" sz="1200" dirty="0" err="1"/>
              <a:t>незначні</a:t>
            </a:r>
            <a:r>
              <a:rPr lang="ru-RU" sz="1200" dirty="0"/>
              <a:t> </a:t>
            </a:r>
            <a:r>
              <a:rPr lang="ru-RU" sz="1200" dirty="0" err="1"/>
              <a:t>неточності</a:t>
            </a:r>
            <a:r>
              <a:rPr lang="ru-RU" sz="1200" dirty="0"/>
              <a:t> в </a:t>
            </a:r>
            <a:r>
              <a:rPr lang="ru-RU" sz="1200" dirty="0" err="1" smtClean="0"/>
              <a:t>заповненні</a:t>
            </a:r>
            <a:r>
              <a:rPr lang="ru-RU" sz="1200" dirty="0" smtClean="0"/>
              <a:t>. </a:t>
            </a:r>
            <a:r>
              <a:rPr lang="ru-RU" sz="1200" dirty="0" err="1"/>
              <a:t>Підприємство</a:t>
            </a:r>
            <a:r>
              <a:rPr lang="ru-RU" sz="1200" dirty="0"/>
              <a:t> внесло </a:t>
            </a:r>
            <a:r>
              <a:rPr lang="ru-RU" sz="1200" dirty="0" err="1"/>
              <a:t>рекомендовані</a:t>
            </a:r>
            <a:r>
              <a:rPr lang="ru-RU" sz="1200" dirty="0"/>
              <a:t> </a:t>
            </a:r>
            <a:r>
              <a:rPr lang="ru-RU" sz="1200" dirty="0" err="1"/>
              <a:t>зміни</a:t>
            </a:r>
            <a:r>
              <a:rPr lang="ru-RU" sz="1200" dirty="0"/>
              <a:t> у пакет </a:t>
            </a:r>
            <a:r>
              <a:rPr lang="ru-RU" sz="1200" dirty="0" err="1"/>
              <a:t>документів</a:t>
            </a:r>
            <a:r>
              <a:rPr lang="ru-RU" sz="1200" dirty="0"/>
              <a:t>, але </a:t>
            </a:r>
            <a:r>
              <a:rPr lang="ru-RU" sz="1200" dirty="0" err="1"/>
              <a:t>повідомлення</a:t>
            </a:r>
            <a:r>
              <a:rPr lang="ru-RU" sz="1200" dirty="0"/>
              <a:t> </a:t>
            </a:r>
            <a:r>
              <a:rPr lang="ru-RU" sz="1200" dirty="0" err="1"/>
              <a:t>знову</a:t>
            </a:r>
            <a:r>
              <a:rPr lang="ru-RU" sz="1200" dirty="0"/>
              <a:t> не </a:t>
            </a:r>
            <a:r>
              <a:rPr lang="ru-RU" sz="1200" dirty="0" err="1"/>
              <a:t>зареєстрували</a:t>
            </a:r>
            <a:r>
              <a:rPr lang="ru-RU" sz="1200" dirty="0"/>
              <a:t>.</a:t>
            </a:r>
            <a:endParaRPr sz="1200" dirty="0"/>
          </a:p>
          <a:p>
            <a:pPr marL="114300" lvl="0" indent="0" algn="just" rtl="0">
              <a:lnSpc>
                <a:spcPct val="115000"/>
              </a:lnSpc>
              <a:spcBef>
                <a:spcPts val="0"/>
              </a:spcBef>
              <a:spcAft>
                <a:spcPts val="0"/>
              </a:spcAft>
              <a:buClr>
                <a:schemeClr val="dk1"/>
              </a:buClr>
              <a:buSzPts val="1800"/>
              <a:buNone/>
            </a:pPr>
            <a:r>
              <a:rPr lang="ru-RU" sz="1200" dirty="0"/>
              <a:t>РБО </a:t>
            </a:r>
            <a:r>
              <a:rPr lang="ru-RU" sz="1200" dirty="0" err="1"/>
              <a:t>ретельно</a:t>
            </a:r>
            <a:r>
              <a:rPr lang="ru-RU" sz="1200" dirty="0"/>
              <a:t> </a:t>
            </a:r>
            <a:r>
              <a:rPr lang="ru-RU" sz="1200" dirty="0" err="1"/>
              <a:t>вивчила</a:t>
            </a:r>
            <a:r>
              <a:rPr lang="ru-RU" sz="1200" dirty="0"/>
              <a:t> </a:t>
            </a:r>
            <a:r>
              <a:rPr lang="ru-RU" sz="1200" dirty="0" err="1"/>
              <a:t>матеріали</a:t>
            </a:r>
            <a:r>
              <a:rPr lang="ru-RU" sz="1200" dirty="0"/>
              <a:t> </a:t>
            </a:r>
            <a:r>
              <a:rPr lang="ru-RU" sz="1200" dirty="0" err="1"/>
              <a:t>справи</a:t>
            </a:r>
            <a:r>
              <a:rPr lang="ru-RU" sz="1200" dirty="0"/>
              <a:t> та </a:t>
            </a:r>
            <a:r>
              <a:rPr lang="ru-RU" sz="1200" dirty="0" err="1"/>
              <a:t>підтримала</a:t>
            </a:r>
            <a:r>
              <a:rPr lang="ru-RU" sz="1200" dirty="0"/>
              <a:t> </a:t>
            </a:r>
            <a:r>
              <a:rPr lang="ru-RU" sz="1200" dirty="0" err="1"/>
              <a:t>позицію</a:t>
            </a:r>
            <a:r>
              <a:rPr lang="ru-RU" sz="1200" dirty="0"/>
              <a:t> </a:t>
            </a:r>
            <a:r>
              <a:rPr lang="ru-RU" sz="1200" dirty="0" err="1"/>
              <a:t>Скаржника</a:t>
            </a:r>
            <a:r>
              <a:rPr lang="ru-RU" sz="1200" dirty="0"/>
              <a:t>. РБО </a:t>
            </a:r>
            <a:r>
              <a:rPr lang="ru-RU" sz="1200" dirty="0" err="1"/>
              <a:t>двічі</a:t>
            </a:r>
            <a:r>
              <a:rPr lang="ru-RU" sz="1200" dirty="0"/>
              <a:t> </a:t>
            </a:r>
            <a:r>
              <a:rPr lang="ru-RU" sz="1200" dirty="0" err="1"/>
              <a:t>письмово</a:t>
            </a:r>
            <a:r>
              <a:rPr lang="ru-RU" sz="1200" dirty="0"/>
              <a:t> </a:t>
            </a:r>
            <a:r>
              <a:rPr lang="ru-RU" sz="1200" dirty="0" err="1"/>
              <a:t>зверталася</a:t>
            </a:r>
            <a:r>
              <a:rPr lang="ru-RU" sz="1200" dirty="0"/>
              <a:t> до </a:t>
            </a:r>
            <a:r>
              <a:rPr lang="ru-RU" sz="1200" dirty="0" err="1"/>
              <a:t>місцевої</a:t>
            </a:r>
            <a:r>
              <a:rPr lang="ru-RU" sz="1200" dirty="0"/>
              <a:t> ДАБІ та ДАБІ України та </a:t>
            </a:r>
            <a:r>
              <a:rPr lang="ru-RU" sz="1200" dirty="0" err="1"/>
              <a:t>наголошувала</a:t>
            </a:r>
            <a:r>
              <a:rPr lang="ru-RU" sz="1200" dirty="0"/>
              <a:t>, </a:t>
            </a:r>
            <a:r>
              <a:rPr lang="ru-RU" sz="1200" dirty="0" err="1"/>
              <a:t>що</a:t>
            </a:r>
            <a:r>
              <a:rPr lang="ru-RU" sz="1200" dirty="0"/>
              <a:t> </a:t>
            </a:r>
            <a:r>
              <a:rPr lang="ru-RU" sz="1200" dirty="0" err="1"/>
              <a:t>необхідно</a:t>
            </a:r>
            <a:r>
              <a:rPr lang="ru-RU" sz="1200" dirty="0"/>
              <a:t> </a:t>
            </a:r>
            <a:r>
              <a:rPr lang="ru-RU" sz="1200" dirty="0" err="1"/>
              <a:t>невідкладно</a:t>
            </a:r>
            <a:r>
              <a:rPr lang="ru-RU" sz="1200" dirty="0"/>
              <a:t> внести </a:t>
            </a:r>
            <a:r>
              <a:rPr lang="ru-RU" sz="1200" dirty="0" err="1"/>
              <a:t>повідомлення</a:t>
            </a:r>
            <a:r>
              <a:rPr lang="ru-RU" sz="1200" dirty="0"/>
              <a:t> до </a:t>
            </a:r>
            <a:r>
              <a:rPr lang="ru-RU" sz="1200" dirty="0" err="1"/>
              <a:t>Реєстру</a:t>
            </a:r>
            <a:r>
              <a:rPr lang="ru-RU" sz="1200" dirty="0"/>
              <a:t>. </a:t>
            </a:r>
            <a:r>
              <a:rPr lang="ru-RU" sz="1200" dirty="0" err="1"/>
              <a:t>Упродовж</a:t>
            </a:r>
            <a:r>
              <a:rPr lang="ru-RU" sz="1200" dirty="0"/>
              <a:t> </a:t>
            </a:r>
            <a:r>
              <a:rPr lang="ru-RU" sz="1200" dirty="0" err="1"/>
              <a:t>розслідування</a:t>
            </a:r>
            <a:r>
              <a:rPr lang="ru-RU" sz="1200" dirty="0"/>
              <a:t> </a:t>
            </a:r>
            <a:r>
              <a:rPr lang="ru-RU" sz="1200" dirty="0" err="1"/>
              <a:t>інспекторка</a:t>
            </a:r>
            <a:r>
              <a:rPr lang="ru-RU" sz="1200" dirty="0"/>
              <a:t> </a:t>
            </a:r>
            <a:r>
              <a:rPr lang="ru-RU" sz="1200" dirty="0" err="1"/>
              <a:t>підтримувала</a:t>
            </a:r>
            <a:r>
              <a:rPr lang="ru-RU" sz="1200" dirty="0"/>
              <a:t> </a:t>
            </a:r>
            <a:r>
              <a:rPr lang="ru-RU" sz="1200" dirty="0" err="1"/>
              <a:t>постійну</a:t>
            </a:r>
            <a:r>
              <a:rPr lang="ru-RU" sz="1200" dirty="0"/>
              <a:t> </a:t>
            </a:r>
            <a:r>
              <a:rPr lang="ru-RU" sz="1200" dirty="0" err="1"/>
              <a:t>комунікацію</a:t>
            </a:r>
            <a:r>
              <a:rPr lang="ru-RU" sz="1200" dirty="0"/>
              <a:t> з </a:t>
            </a:r>
            <a:r>
              <a:rPr lang="ru-RU" sz="1200" dirty="0" err="1"/>
              <a:t>відповідальними</a:t>
            </a:r>
            <a:r>
              <a:rPr lang="ru-RU" sz="1200" dirty="0"/>
              <a:t> департаментами ДАБІ.</a:t>
            </a:r>
            <a:endParaRPr dirty="0"/>
          </a:p>
          <a:p>
            <a:pPr marL="114300" lvl="0" indent="0" algn="just" rtl="0">
              <a:lnSpc>
                <a:spcPct val="115000"/>
              </a:lnSpc>
              <a:spcBef>
                <a:spcPts val="0"/>
              </a:spcBef>
              <a:spcAft>
                <a:spcPts val="0"/>
              </a:spcAft>
              <a:buClr>
                <a:schemeClr val="dk1"/>
              </a:buClr>
              <a:buSzPts val="1800"/>
              <a:buNone/>
            </a:pPr>
            <a:r>
              <a:rPr lang="ru-RU" sz="1200" dirty="0"/>
              <a:t> </a:t>
            </a:r>
            <a:endParaRPr dirty="0"/>
          </a:p>
          <a:p>
            <a:pPr marL="114300" lvl="0" indent="0" algn="just" rtl="0">
              <a:lnSpc>
                <a:spcPct val="115000"/>
              </a:lnSpc>
              <a:spcBef>
                <a:spcPts val="0"/>
              </a:spcBef>
              <a:spcAft>
                <a:spcPts val="0"/>
              </a:spcAft>
              <a:buClr>
                <a:schemeClr val="dk1"/>
              </a:buClr>
              <a:buSzPts val="1800"/>
              <a:buNone/>
            </a:pPr>
            <a:r>
              <a:rPr lang="ru-RU" sz="1200" b="1" dirty="0">
                <a:solidFill>
                  <a:schemeClr val="dk1"/>
                </a:solidFill>
              </a:rPr>
              <a:t>Результат:</a:t>
            </a:r>
            <a:r>
              <a:rPr lang="ru-RU" sz="1200" b="1" dirty="0"/>
              <a:t> </a:t>
            </a:r>
            <a:r>
              <a:rPr lang="ru-RU" sz="1200" dirty="0"/>
              <a:t>За </a:t>
            </a:r>
            <a:r>
              <a:rPr lang="ru-RU" sz="1200" dirty="0" err="1"/>
              <a:t>сприяння</a:t>
            </a:r>
            <a:r>
              <a:rPr lang="ru-RU" sz="1200" dirty="0"/>
              <a:t> Ради 30 листопада </a:t>
            </a:r>
            <a:r>
              <a:rPr lang="ru-RU" sz="1200" dirty="0" err="1"/>
              <a:t>підприємство</a:t>
            </a:r>
            <a:r>
              <a:rPr lang="ru-RU" sz="1200" dirty="0"/>
              <a:t> </a:t>
            </a:r>
            <a:r>
              <a:rPr lang="ru-RU" sz="1200" dirty="0" err="1"/>
              <a:t>повідомило</a:t>
            </a:r>
            <a:r>
              <a:rPr lang="ru-RU" sz="1200" dirty="0"/>
              <a:t>, </a:t>
            </a:r>
            <a:r>
              <a:rPr lang="ru-RU" sz="1200" dirty="0" err="1"/>
              <a:t>що</a:t>
            </a:r>
            <a:r>
              <a:rPr lang="ru-RU" sz="1200" dirty="0"/>
              <a:t> ДАБІ </a:t>
            </a:r>
            <a:r>
              <a:rPr lang="ru-RU" sz="1200" dirty="0" err="1"/>
              <a:t>зареєструвала</a:t>
            </a:r>
            <a:r>
              <a:rPr lang="ru-RU" sz="1200" dirty="0"/>
              <a:t> </a:t>
            </a:r>
            <a:r>
              <a:rPr lang="ru-RU" sz="1200" dirty="0" err="1"/>
              <a:t>повідомлення</a:t>
            </a:r>
            <a:r>
              <a:rPr lang="ru-RU" sz="1200" dirty="0"/>
              <a:t> про початок </a:t>
            </a:r>
            <a:r>
              <a:rPr lang="ru-RU" sz="1200" dirty="0" err="1"/>
              <a:t>будівництва</a:t>
            </a:r>
            <a:r>
              <a:rPr lang="ru-RU" sz="1200" dirty="0"/>
              <a:t>. Справу </a:t>
            </a:r>
            <a:r>
              <a:rPr lang="ru-RU" sz="1200" dirty="0" err="1"/>
              <a:t>успішно</a:t>
            </a:r>
            <a:r>
              <a:rPr lang="ru-RU" sz="1200" dirty="0"/>
              <a:t> </a:t>
            </a:r>
            <a:r>
              <a:rPr lang="ru-RU" sz="1200" dirty="0" err="1"/>
              <a:t>закрито</a:t>
            </a:r>
            <a:r>
              <a:rPr lang="ru-RU" sz="1200" dirty="0"/>
              <a:t>.</a:t>
            </a:r>
            <a:endParaRPr dirty="0"/>
          </a:p>
          <a:p>
            <a:pPr marL="114300" lvl="0" indent="0" algn="l" rtl="0">
              <a:lnSpc>
                <a:spcPct val="115000"/>
              </a:lnSpc>
              <a:spcBef>
                <a:spcPts val="0"/>
              </a:spcBef>
              <a:spcAft>
                <a:spcPts val="0"/>
              </a:spcAft>
              <a:buClr>
                <a:schemeClr val="dk1"/>
              </a:buClr>
              <a:buSzPts val="1800"/>
              <a:buNone/>
            </a:pPr>
            <a:endParaRPr sz="1200" dirty="0"/>
          </a:p>
          <a:p>
            <a:pPr marL="457200" lvl="0" indent="-228600" algn="l" rtl="0">
              <a:lnSpc>
                <a:spcPct val="115000"/>
              </a:lnSpc>
              <a:spcBef>
                <a:spcPts val="0"/>
              </a:spcBef>
              <a:spcAft>
                <a:spcPts val="0"/>
              </a:spcAft>
              <a:buClr>
                <a:schemeClr val="dk1"/>
              </a:buClr>
              <a:buSzPts val="1800"/>
              <a:buNone/>
            </a:pPr>
            <a:endParaRP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Приклади кейсів: </a:t>
            </a:r>
            <a:endParaRPr sz="2400" b="1">
              <a:solidFill>
                <a:srgbClr val="FFFFFF"/>
              </a:solidFill>
              <a:latin typeface="Proxima Nova"/>
              <a:ea typeface="Proxima Nova"/>
              <a:cs typeface="Proxima Nova"/>
              <a:sym typeface="Proxima Nova"/>
            </a:endParaRPr>
          </a:p>
        </p:txBody>
      </p:sp>
      <p:sp>
        <p:nvSpPr>
          <p:cNvPr id="254" name="Google Shape;254;p25"/>
          <p:cNvSpPr txBox="1">
            <a:spLocks noGrp="1"/>
          </p:cNvSpPr>
          <p:nvPr>
            <p:ph type="body" idx="1"/>
          </p:nvPr>
        </p:nvSpPr>
        <p:spPr>
          <a:xfrm>
            <a:off x="311700" y="1063097"/>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Noto Sans Symbols"/>
              <a:buChar char="❑"/>
            </a:pPr>
            <a:r>
              <a:rPr lang="ru-RU" sz="1200" b="1">
                <a:solidFill>
                  <a:schemeClr val="dk1"/>
                </a:solidFill>
              </a:rPr>
              <a:t>Забудовник vs ДАБІ </a:t>
            </a:r>
            <a:endParaRPr sz="1200" b="1">
              <a:solidFill>
                <a:schemeClr val="dk1"/>
              </a:solidFill>
            </a:endParaRPr>
          </a:p>
          <a:p>
            <a:pPr marL="114300" lvl="0" indent="0" algn="just" rtl="0">
              <a:lnSpc>
                <a:spcPct val="115000"/>
              </a:lnSpc>
              <a:spcBef>
                <a:spcPts val="0"/>
              </a:spcBef>
              <a:spcAft>
                <a:spcPts val="0"/>
              </a:spcAft>
              <a:buClr>
                <a:schemeClr val="dk1"/>
              </a:buClr>
              <a:buSzPts val="1800"/>
              <a:buNone/>
            </a:pPr>
            <a:r>
              <a:rPr lang="ru-RU" sz="1200"/>
              <a:t>До Ради звернулась будівельна компанія з Києва. Скаржник завершив будівництво багатоквартирних житлових будинків (ЖК «Оптимісто») в Київській області. Щоб ввести будинки в експлуатацію, компанія мала отримати від ДАБІ сертифікат, який би підтвердив завершене будівництво. Однак контролюючий орган відмовився видати такий документ, через що заселення новобудови затримувалося. </a:t>
            </a:r>
            <a:endParaRPr sz="1200"/>
          </a:p>
          <a:p>
            <a:pPr marL="114300" lvl="0" indent="0" algn="just" rtl="0">
              <a:lnSpc>
                <a:spcPct val="115000"/>
              </a:lnSpc>
              <a:spcBef>
                <a:spcPts val="0"/>
              </a:spcBef>
              <a:spcAft>
                <a:spcPts val="0"/>
              </a:spcAft>
              <a:buClr>
                <a:schemeClr val="dk1"/>
              </a:buClr>
              <a:buSzPts val="1800"/>
              <a:buNone/>
            </a:pPr>
            <a:r>
              <a:rPr lang="ru-RU" sz="1200"/>
              <a:t>Згідно з позицією ДАБІ, компанія не надала необхідну виконавчу документацію. Водночас, під час проведення перевірки інспектор  не висловив будь-яких зауважень щодо існуючої документації. </a:t>
            </a:r>
            <a:endParaRPr/>
          </a:p>
          <a:p>
            <a:pPr marL="114300" lvl="0" indent="0" algn="just" rtl="0">
              <a:lnSpc>
                <a:spcPct val="115000"/>
              </a:lnSpc>
              <a:spcBef>
                <a:spcPts val="0"/>
              </a:spcBef>
              <a:spcAft>
                <a:spcPts val="0"/>
              </a:spcAft>
              <a:buClr>
                <a:schemeClr val="dk1"/>
              </a:buClr>
              <a:buSzPts val="1800"/>
              <a:buNone/>
            </a:pPr>
            <a:r>
              <a:rPr lang="ru-RU" sz="1200"/>
              <a:t>РБО вивчила матеріали справи та визнала скаргу обґрунтованою. РБО звернулась до ДАБІ та рекомендувала забезпечити своєчасний та об’єктивний розгляд заяви скаржника та видати сертифікат щодо завершення будівництва об’єктів ЖК «Оптимісто». Оскільки під час огляду будівництва у представників ДАБІ не виникло жодних претензій до документів скаржника, невидача сертифікату вважалася порушенням прав та законних інтересів компанії. Очевидним було також те, що контролюючий орган затримав видачу сертифікату, який скаржник мав отримати протягом десяти робочих днів з дня реєстрації заяви.</a:t>
            </a:r>
            <a:endParaRPr/>
          </a:p>
          <a:p>
            <a:pPr marL="114300" lvl="0" indent="0" algn="just" rtl="0">
              <a:lnSpc>
                <a:spcPct val="115000"/>
              </a:lnSpc>
              <a:spcBef>
                <a:spcPts val="0"/>
              </a:spcBef>
              <a:spcAft>
                <a:spcPts val="0"/>
              </a:spcAft>
              <a:buClr>
                <a:schemeClr val="dk1"/>
              </a:buClr>
              <a:buSzPts val="1800"/>
              <a:buNone/>
            </a:pPr>
            <a:r>
              <a:rPr lang="ru-RU" sz="1200" b="1">
                <a:solidFill>
                  <a:schemeClr val="dk1"/>
                </a:solidFill>
              </a:rPr>
              <a:t>Результат: </a:t>
            </a:r>
            <a:r>
              <a:rPr lang="ru-RU" sz="1200"/>
              <a:t>ДАБІ дослухалась до рекомендацій Ради та видала компанії сертифікат щодо завершення будівництва житлових будинків. Перші три багатоповерхівки ЖК «Оптимісто» введено в експлуатацію. Справу було  успішно закрито.</a:t>
            </a:r>
            <a:endParaRPr/>
          </a:p>
          <a:p>
            <a:pPr marL="114300" lvl="0" indent="0" algn="l" rtl="0">
              <a:lnSpc>
                <a:spcPct val="115000"/>
              </a:lnSpc>
              <a:spcBef>
                <a:spcPts val="0"/>
              </a:spcBef>
              <a:spcAft>
                <a:spcPts val="0"/>
              </a:spcAft>
              <a:buClr>
                <a:schemeClr val="dk1"/>
              </a:buClr>
              <a:buSzPts val="1800"/>
              <a:buNone/>
            </a:pPr>
            <a:endParaRPr sz="1200"/>
          </a:p>
          <a:p>
            <a:pPr marL="114300" lvl="0" indent="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sz="1200"/>
          </a:p>
        </p:txBody>
      </p:sp>
      <p:pic>
        <p:nvPicPr>
          <p:cNvPr id="255" name="Google Shape;255;p25" descr="D:\GNS\!Договори\!Договори на обслуговування\Логотип\Файли лого\Інше\logo напис.jpg"/>
          <p:cNvPicPr preferRelativeResize="0"/>
          <p:nvPr/>
        </p:nvPicPr>
        <p:blipFill rotWithShape="1">
          <a:blip r:embed="rId3">
            <a:alphaModFix/>
          </a:blip>
          <a:srcRect/>
          <a:stretch/>
        </p:blipFill>
        <p:spPr>
          <a:xfrm>
            <a:off x="598141" y="4362586"/>
            <a:ext cx="2275688" cy="5384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Приклади кейсів: </a:t>
            </a:r>
            <a:endParaRPr sz="2400" b="1">
              <a:solidFill>
                <a:srgbClr val="FFFFFF"/>
              </a:solidFill>
              <a:latin typeface="Proxima Nova"/>
              <a:ea typeface="Proxima Nova"/>
              <a:cs typeface="Proxima Nova"/>
              <a:sym typeface="Proxima Nova"/>
            </a:endParaRPr>
          </a:p>
        </p:txBody>
      </p:sp>
      <p:pic>
        <p:nvPicPr>
          <p:cNvPr id="273" name="Google Shape;273;p43" descr="D:\GNS\!Договори\!Договори на обслуговування\Логотип\Файли лого\Інше\logo напис.jpg"/>
          <p:cNvPicPr preferRelativeResize="0"/>
          <p:nvPr/>
        </p:nvPicPr>
        <p:blipFill rotWithShape="1">
          <a:blip r:embed="rId3">
            <a:alphaModFix/>
          </a:blip>
          <a:srcRect/>
          <a:stretch/>
        </p:blipFill>
        <p:spPr>
          <a:xfrm>
            <a:off x="598141" y="4362586"/>
            <a:ext cx="2275688" cy="538431"/>
          </a:xfrm>
          <a:prstGeom prst="rect">
            <a:avLst/>
          </a:prstGeom>
          <a:noFill/>
          <a:ln>
            <a:noFill/>
          </a:ln>
        </p:spPr>
      </p:pic>
      <p:sp>
        <p:nvSpPr>
          <p:cNvPr id="274" name="Google Shape;274;p43"/>
          <p:cNvSpPr txBox="1">
            <a:spLocks noGrp="1"/>
          </p:cNvSpPr>
          <p:nvPr>
            <p:ph type="body" idx="1"/>
          </p:nvPr>
        </p:nvSpPr>
        <p:spPr>
          <a:xfrm>
            <a:off x="311700" y="1051904"/>
            <a:ext cx="8520600" cy="3516971"/>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Noto Sans Symbols"/>
              <a:buChar char="❑"/>
            </a:pPr>
            <a:r>
              <a:rPr lang="ru-RU" sz="1200" b="1">
                <a:solidFill>
                  <a:schemeClr val="dk1"/>
                </a:solidFill>
              </a:rPr>
              <a:t>Замовник, генеральний підрядник та проєктант vs ДАБІ </a:t>
            </a:r>
            <a:endParaRPr sz="1200" b="1">
              <a:solidFill>
                <a:schemeClr val="dk1"/>
              </a:solidFill>
            </a:endParaRPr>
          </a:p>
          <a:p>
            <a:pPr marL="114300" lvl="0" indent="0" algn="just" rtl="0">
              <a:lnSpc>
                <a:spcPct val="115000"/>
              </a:lnSpc>
              <a:spcBef>
                <a:spcPts val="0"/>
              </a:spcBef>
              <a:spcAft>
                <a:spcPts val="0"/>
              </a:spcAft>
              <a:buClr>
                <a:schemeClr val="dk1"/>
              </a:buClr>
              <a:buSzPts val="1800"/>
              <a:buNone/>
            </a:pPr>
            <a:r>
              <a:rPr lang="ru-RU" sz="1200"/>
              <a:t>До Ради звернулись замовник, генеральний підрядник та проєктант зі скаргами на незаконні рішення, які прийняті Департаментом ДАБІ у Київській області, у вигляді наказів про призначення позапланових перевірок, приписів, штрафів, скасування реєстрації повідомлення про початок виконання будівельних робіт. </a:t>
            </a:r>
            <a:endParaRPr/>
          </a:p>
          <a:p>
            <a:pPr marL="114300" lvl="0" indent="0" algn="just" rtl="0">
              <a:lnSpc>
                <a:spcPct val="115000"/>
              </a:lnSpc>
              <a:spcBef>
                <a:spcPts val="0"/>
              </a:spcBef>
              <a:spcAft>
                <a:spcPts val="0"/>
              </a:spcAft>
              <a:buClr>
                <a:schemeClr val="dk1"/>
              </a:buClr>
              <a:buSzPts val="1800"/>
              <a:buNone/>
            </a:pPr>
            <a:r>
              <a:rPr lang="ru-RU" sz="1200"/>
              <a:t>Як зазначали скаржники, дві перевірки були проведені на підставі скарги громадської організації, в якій не вказано  про порушення суб’єктом містобудування вимог законодавства у сфері містобудівної діяльності, тому перевірки були незаконними.</a:t>
            </a:r>
            <a:endParaRPr/>
          </a:p>
          <a:p>
            <a:pPr marL="114300" lvl="0" indent="0" algn="just" rtl="0">
              <a:lnSpc>
                <a:spcPct val="115000"/>
              </a:lnSpc>
              <a:spcBef>
                <a:spcPts val="0"/>
              </a:spcBef>
              <a:spcAft>
                <a:spcPts val="0"/>
              </a:spcAft>
              <a:buClr>
                <a:schemeClr val="dk1"/>
              </a:buClr>
              <a:buSzPts val="1800"/>
              <a:buNone/>
            </a:pPr>
            <a:r>
              <a:rPr lang="ru-RU" sz="1200"/>
              <a:t>РБО вивчила матеріали справи та визнала скарги обґрунтованими, звернувшись до ДАБІ України.</a:t>
            </a:r>
            <a:endParaRPr/>
          </a:p>
          <a:p>
            <a:pPr marL="114300" lvl="0" indent="0" algn="just" rtl="0">
              <a:lnSpc>
                <a:spcPct val="115000"/>
              </a:lnSpc>
              <a:spcBef>
                <a:spcPts val="0"/>
              </a:spcBef>
              <a:spcAft>
                <a:spcPts val="0"/>
              </a:spcAft>
              <a:buClr>
                <a:schemeClr val="dk1"/>
              </a:buClr>
              <a:buSzPts val="1800"/>
              <a:buNone/>
            </a:pPr>
            <a:r>
              <a:rPr lang="ru-RU" sz="1200"/>
              <a:t>ДАБІ України відмовилась юридично задовольняти скарги замовника, генерального підрядника та проєктанта, зазначаючи те, що Департамент ДАБІ у Київській області діяв законно. Водночас, під час розгляду скарги за участю РБО, посадові особі ДАБІ запропонували скаржникам звернутись до суду щодо прийнятих рішень та виявили готовність швидко поновити права та інтереси замовника шляхом повторного надання йому дозвільних документів. </a:t>
            </a:r>
            <a:endParaRPr/>
          </a:p>
          <a:p>
            <a:pPr marL="114300" lvl="0" indent="0" algn="just" rtl="0">
              <a:lnSpc>
                <a:spcPct val="115000"/>
              </a:lnSpc>
              <a:spcBef>
                <a:spcPts val="0"/>
              </a:spcBef>
              <a:spcAft>
                <a:spcPts val="0"/>
              </a:spcAft>
              <a:buClr>
                <a:schemeClr val="dk1"/>
              </a:buClr>
              <a:buSzPts val="1800"/>
              <a:buNone/>
            </a:pPr>
            <a:r>
              <a:rPr lang="ru-RU" sz="1200" b="1"/>
              <a:t>Результат: </a:t>
            </a:r>
            <a:r>
              <a:rPr lang="ru-RU" sz="1200"/>
              <a:t>ДАБІ України виконала свої зобов'язання, замовник швидко отримав дозвільні документи та зареєстрував право власності на об'єкт будівництва. В свою чергу суди повністю задовольнили вимоги скаржників у справах № 640/12996/19, </a:t>
            </a:r>
            <a:br>
              <a:rPr lang="ru-RU" sz="1200"/>
            </a:br>
            <a:r>
              <a:rPr lang="ru-RU" sz="1200"/>
              <a:t>№ 640/13031/19 та № 640/12658/19. Справу було  успішно закрито.</a:t>
            </a:r>
            <a:endParaRPr/>
          </a:p>
          <a:p>
            <a:pPr marL="114300" lvl="0" indent="0" algn="l" rtl="0">
              <a:lnSpc>
                <a:spcPct val="115000"/>
              </a:lnSpc>
              <a:spcBef>
                <a:spcPts val="0"/>
              </a:spcBef>
              <a:spcAft>
                <a:spcPts val="0"/>
              </a:spcAft>
              <a:buClr>
                <a:schemeClr val="dk1"/>
              </a:buClr>
              <a:buSzPts val="1800"/>
              <a:buNone/>
            </a:pPr>
            <a:endParaRPr sz="1200"/>
          </a:p>
          <a:p>
            <a:pPr marL="114300" lvl="0" indent="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Приклади кейсів: </a:t>
            </a:r>
            <a:endParaRPr sz="2400" b="1">
              <a:solidFill>
                <a:srgbClr val="FFFFFF"/>
              </a:solidFill>
              <a:latin typeface="Proxima Nova"/>
              <a:ea typeface="Proxima Nova"/>
              <a:cs typeface="Proxima Nova"/>
              <a:sym typeface="Proxima Nova"/>
            </a:endParaRPr>
          </a:p>
        </p:txBody>
      </p:sp>
      <p:pic>
        <p:nvPicPr>
          <p:cNvPr id="280" name="Google Shape;280;p44" descr="D:\GNS\!Договори\!Договори на обслуговування\Логотип\Файли лого\Інше\logo напис.jpg"/>
          <p:cNvPicPr preferRelativeResize="0"/>
          <p:nvPr/>
        </p:nvPicPr>
        <p:blipFill rotWithShape="1">
          <a:blip r:embed="rId3">
            <a:alphaModFix/>
          </a:blip>
          <a:srcRect/>
          <a:stretch/>
        </p:blipFill>
        <p:spPr>
          <a:xfrm>
            <a:off x="598141" y="4362586"/>
            <a:ext cx="2275688" cy="538431"/>
          </a:xfrm>
          <a:prstGeom prst="rect">
            <a:avLst/>
          </a:prstGeom>
          <a:noFill/>
          <a:ln>
            <a:noFill/>
          </a:ln>
        </p:spPr>
      </p:pic>
      <p:sp>
        <p:nvSpPr>
          <p:cNvPr id="281" name="Google Shape;281;p44"/>
          <p:cNvSpPr txBox="1">
            <a:spLocks noGrp="1"/>
          </p:cNvSpPr>
          <p:nvPr>
            <p:ph type="body" idx="1"/>
          </p:nvPr>
        </p:nvSpPr>
        <p:spPr>
          <a:xfrm>
            <a:off x="311700" y="1051904"/>
            <a:ext cx="8520600" cy="3516971"/>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Noto Sans Symbols"/>
              <a:buChar char="❑"/>
            </a:pPr>
            <a:r>
              <a:rPr lang="ru-RU" sz="1200" b="1">
                <a:solidFill>
                  <a:schemeClr val="dk1"/>
                </a:solidFill>
              </a:rPr>
              <a:t>Замовники vs ДАБІ </a:t>
            </a:r>
            <a:endParaRPr sz="1200" b="1">
              <a:solidFill>
                <a:schemeClr val="dk1"/>
              </a:solidFill>
            </a:endParaRPr>
          </a:p>
          <a:p>
            <a:pPr marL="114300" lvl="0" indent="0" algn="just" rtl="0">
              <a:lnSpc>
                <a:spcPct val="115000"/>
              </a:lnSpc>
              <a:spcBef>
                <a:spcPts val="0"/>
              </a:spcBef>
              <a:spcAft>
                <a:spcPts val="0"/>
              </a:spcAft>
              <a:buClr>
                <a:schemeClr val="dk1"/>
              </a:buClr>
              <a:buSzPts val="1800"/>
              <a:buNone/>
            </a:pPr>
            <a:r>
              <a:rPr lang="ru-RU" sz="1200"/>
              <a:t>До Ради звернулись ряд замовників зі скаргами на систематичні відмови Департаменту ДАБІ у Київській області у видачі дозвільних документів, у внесенні змін в дозвільні документи, де це було необхідним, тривалого неприйняття рішень по заявам замовників.</a:t>
            </a:r>
            <a:endParaRPr sz="1200"/>
          </a:p>
          <a:p>
            <a:pPr marL="114300" lvl="0" indent="0" algn="just" rtl="0">
              <a:lnSpc>
                <a:spcPct val="115000"/>
              </a:lnSpc>
              <a:spcBef>
                <a:spcPts val="0"/>
              </a:spcBef>
              <a:spcAft>
                <a:spcPts val="0"/>
              </a:spcAft>
              <a:buClr>
                <a:schemeClr val="dk1"/>
              </a:buClr>
              <a:buSzPts val="1800"/>
              <a:buNone/>
            </a:pPr>
            <a:r>
              <a:rPr lang="ru-RU" sz="1200"/>
              <a:t>Як зазначали скаржники, Департамент ДАБІ у Київській області або взагалі не приймає рішення, або приймає незаконні рішення, мотивуючи їх формальними підставами, або нормами законодавства, які слід тлумачити по-іншому.</a:t>
            </a:r>
            <a:endParaRPr sz="1200"/>
          </a:p>
          <a:p>
            <a:pPr marL="114300" lvl="0" indent="0" algn="just" rtl="0">
              <a:lnSpc>
                <a:spcPct val="115000"/>
              </a:lnSpc>
              <a:spcBef>
                <a:spcPts val="0"/>
              </a:spcBef>
              <a:spcAft>
                <a:spcPts val="0"/>
              </a:spcAft>
              <a:buClr>
                <a:schemeClr val="dk1"/>
              </a:buClr>
              <a:buSzPts val="1800"/>
              <a:buNone/>
            </a:pPr>
            <a:r>
              <a:rPr lang="ru-RU" sz="1200"/>
              <a:t>РБО вивчила матеріали справи та визнала скарги замовників обґрунтованими, звернувшись до ДАБІ України.</a:t>
            </a:r>
            <a:endParaRPr/>
          </a:p>
          <a:p>
            <a:pPr marL="114300" lvl="0" indent="0" algn="just" rtl="0">
              <a:lnSpc>
                <a:spcPct val="115000"/>
              </a:lnSpc>
              <a:spcBef>
                <a:spcPts val="0"/>
              </a:spcBef>
              <a:spcAft>
                <a:spcPts val="0"/>
              </a:spcAft>
              <a:buClr>
                <a:schemeClr val="dk1"/>
              </a:buClr>
              <a:buSzPts val="1800"/>
              <a:buNone/>
            </a:pPr>
            <a:endParaRPr sz="1200"/>
          </a:p>
          <a:p>
            <a:pPr marL="114300" lvl="0" indent="0" algn="just" rtl="0">
              <a:lnSpc>
                <a:spcPct val="115000"/>
              </a:lnSpc>
              <a:spcBef>
                <a:spcPts val="0"/>
              </a:spcBef>
              <a:spcAft>
                <a:spcPts val="0"/>
              </a:spcAft>
              <a:buClr>
                <a:schemeClr val="dk1"/>
              </a:buClr>
              <a:buSzPts val="1800"/>
              <a:buNone/>
            </a:pPr>
            <a:r>
              <a:rPr lang="ru-RU" sz="1200"/>
              <a:t>Далі за участю РБО була організована спільна нарада за участю представників Мінрегіону, ДАБІ України, Департаменту ДАБІ у Київській області, Державного підприємства «Український науково-дослідний і навчальний центр проблем стандартизації, сертифікації та якості», Державного підприємства "Укрдержбудекспертиза", на якій було прийнято рішення як вірно тлумачити спірні положення законодавства.</a:t>
            </a:r>
            <a:endParaRPr/>
          </a:p>
          <a:p>
            <a:pPr marL="114300" lvl="0" indent="0" algn="just" rtl="0">
              <a:lnSpc>
                <a:spcPct val="115000"/>
              </a:lnSpc>
              <a:spcBef>
                <a:spcPts val="0"/>
              </a:spcBef>
              <a:spcAft>
                <a:spcPts val="0"/>
              </a:spcAft>
              <a:buClr>
                <a:schemeClr val="dk1"/>
              </a:buClr>
              <a:buSzPts val="1800"/>
              <a:buNone/>
            </a:pPr>
            <a:endParaRPr sz="1200" b="1"/>
          </a:p>
          <a:p>
            <a:pPr marL="114300" lvl="0" indent="0" algn="just" rtl="0">
              <a:lnSpc>
                <a:spcPct val="115000"/>
              </a:lnSpc>
              <a:spcBef>
                <a:spcPts val="0"/>
              </a:spcBef>
              <a:spcAft>
                <a:spcPts val="0"/>
              </a:spcAft>
              <a:buClr>
                <a:schemeClr val="dk1"/>
              </a:buClr>
              <a:buSzPts val="1800"/>
              <a:buNone/>
            </a:pPr>
            <a:r>
              <a:rPr lang="ru-RU" sz="1200" b="1"/>
              <a:t>Результат: </a:t>
            </a:r>
            <a:r>
              <a:rPr lang="ru-RU" sz="1200"/>
              <a:t>Департамент ДАБІ у Київській області видав замовникам дозвільні документи, вніс зміни в такі документи, де це було необхідним. Справу було  успішно закрито.</a:t>
            </a:r>
            <a:endParaRPr/>
          </a:p>
          <a:p>
            <a:pPr marL="114300" lvl="0" indent="0" algn="l" rtl="0">
              <a:lnSpc>
                <a:spcPct val="115000"/>
              </a:lnSpc>
              <a:spcBef>
                <a:spcPts val="0"/>
              </a:spcBef>
              <a:spcAft>
                <a:spcPts val="0"/>
              </a:spcAft>
              <a:buClr>
                <a:schemeClr val="dk1"/>
              </a:buClr>
              <a:buSzPts val="1800"/>
              <a:buNone/>
            </a:pPr>
            <a:endParaRPr sz="1200"/>
          </a:p>
          <a:p>
            <a:pPr marL="114300" lvl="0" indent="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a:spLocks noGrp="1"/>
          </p:cNvSpPr>
          <p:nvPr>
            <p:ph type="title"/>
          </p:nvPr>
        </p:nvSpPr>
        <p:spPr>
          <a:xfrm>
            <a:off x="430646" y="284730"/>
            <a:ext cx="8520600" cy="7882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Proxima Nova"/>
              <a:buNone/>
            </a:pPr>
            <a:r>
              <a:rPr lang="ru-RU" sz="2400" b="1">
                <a:solidFill>
                  <a:schemeClr val="lt1"/>
                </a:solidFill>
                <a:latin typeface="Proxima Nova"/>
                <a:ea typeface="Proxima Nova"/>
                <a:cs typeface="Proxima Nova"/>
                <a:sym typeface="Proxima Nova"/>
              </a:rPr>
              <a:t>Реформа ДАБІ </a:t>
            </a:r>
            <a:endParaRPr sz="2400" b="1">
              <a:solidFill>
                <a:schemeClr val="lt1"/>
              </a:solidFill>
              <a:latin typeface="Proxima Nova"/>
              <a:ea typeface="Proxima Nova"/>
              <a:cs typeface="Proxima Nova"/>
              <a:sym typeface="Proxima Nova"/>
            </a:endParaRPr>
          </a:p>
        </p:txBody>
      </p:sp>
      <p:sp>
        <p:nvSpPr>
          <p:cNvPr id="287" name="Google Shape;287;p24"/>
          <p:cNvSpPr txBox="1">
            <a:spLocks noGrp="1"/>
          </p:cNvSpPr>
          <p:nvPr>
            <p:ph type="body" idx="1"/>
          </p:nvPr>
        </p:nvSpPr>
        <p:spPr>
          <a:xfrm>
            <a:off x="0" y="1025911"/>
            <a:ext cx="8832300" cy="4998261"/>
          </a:xfrm>
          <a:prstGeom prst="rect">
            <a:avLst/>
          </a:prstGeom>
          <a:solidFill>
            <a:schemeClr val="lt2"/>
          </a:solidFill>
          <a:ln w="9525" cap="flat" cmpd="sng">
            <a:solidFill>
              <a:srgbClr val="00B050"/>
            </a:solidFill>
            <a:prstDash val="solid"/>
            <a:round/>
            <a:headEnd type="none" w="sm" len="sm"/>
            <a:tailEnd type="none" w="sm" len="sm"/>
          </a:ln>
        </p:spPr>
        <p:txBody>
          <a:bodyPr spcFirstLastPara="1" wrap="square" lIns="91425" tIns="91425" rIns="91425" bIns="91425" anchor="t" anchorCtr="0">
            <a:spAutoFit/>
          </a:bodyPr>
          <a:lstStyle/>
          <a:p>
            <a:pPr marL="114300" lvl="0" indent="0" algn="ctr" rtl="0">
              <a:lnSpc>
                <a:spcPct val="115000"/>
              </a:lnSpc>
              <a:spcBef>
                <a:spcPts val="0"/>
              </a:spcBef>
              <a:spcAft>
                <a:spcPts val="0"/>
              </a:spcAft>
              <a:buClr>
                <a:schemeClr val="dk1"/>
              </a:buClr>
              <a:buSzPts val="1800"/>
              <a:buNone/>
            </a:pPr>
            <a:endParaRPr sz="1400"/>
          </a:p>
          <a:p>
            <a:pPr marL="114300" lvl="0" indent="0" algn="ctr" rtl="0">
              <a:lnSpc>
                <a:spcPct val="115000"/>
              </a:lnSpc>
              <a:spcBef>
                <a:spcPts val="0"/>
              </a:spcBef>
              <a:spcAft>
                <a:spcPts val="0"/>
              </a:spcAft>
              <a:buClr>
                <a:schemeClr val="dk1"/>
              </a:buClr>
              <a:buSzPts val="1800"/>
              <a:buNone/>
            </a:pPr>
            <a:r>
              <a:rPr lang="ru-RU" sz="2400" b="1">
                <a:solidFill>
                  <a:schemeClr val="dk1"/>
                </a:solidFill>
              </a:rPr>
              <a:t>ДАБІ</a:t>
            </a:r>
            <a:r>
              <a:rPr lang="ru-RU" sz="2400"/>
              <a:t> </a:t>
            </a:r>
            <a:endParaRPr sz="2400"/>
          </a:p>
          <a:p>
            <a:pPr marL="114300" lvl="0" indent="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r>
              <a:rPr lang="ru-RU" sz="1200" i="1"/>
              <a:t>2020 рік </a:t>
            </a:r>
            <a:endParaRPr sz="1200" i="1"/>
          </a:p>
          <a:p>
            <a:pPr marL="114300" lvl="0" indent="0" algn="ctr" rtl="0">
              <a:lnSpc>
                <a:spcPct val="115000"/>
              </a:lnSpc>
              <a:spcBef>
                <a:spcPts val="0"/>
              </a:spcBef>
              <a:spcAft>
                <a:spcPts val="0"/>
              </a:spcAft>
              <a:buClr>
                <a:schemeClr val="dk1"/>
              </a:buClr>
              <a:buSzPts val="1800"/>
              <a:buNone/>
            </a:pPr>
            <a:endParaRPr sz="1200"/>
          </a:p>
          <a:p>
            <a:pPr marL="400050" lvl="0" indent="-285750" algn="l" rtl="0">
              <a:lnSpc>
                <a:spcPct val="115000"/>
              </a:lnSpc>
              <a:spcBef>
                <a:spcPts val="0"/>
              </a:spcBef>
              <a:spcAft>
                <a:spcPts val="0"/>
              </a:spcAft>
              <a:buClr>
                <a:schemeClr val="dk1"/>
              </a:buClr>
              <a:buSzPts val="1800"/>
              <a:buFont typeface="Arial"/>
              <a:buNone/>
            </a:pPr>
            <a:endParaRPr u="sng"/>
          </a:p>
          <a:p>
            <a:pPr marL="457200" lvl="0" indent="-228600" algn="l" rtl="0">
              <a:lnSpc>
                <a:spcPct val="115000"/>
              </a:lnSpc>
              <a:spcBef>
                <a:spcPts val="0"/>
              </a:spcBef>
              <a:spcAft>
                <a:spcPts val="0"/>
              </a:spcAft>
              <a:buClr>
                <a:schemeClr val="dk1"/>
              </a:buClr>
              <a:buSzPts val="1800"/>
              <a:buNone/>
            </a:pPr>
            <a:endParaRPr u="sng"/>
          </a:p>
          <a:p>
            <a:pPr marL="457200" lvl="0" indent="-228600" algn="l" rtl="0">
              <a:lnSpc>
                <a:spcPct val="115000"/>
              </a:lnSpc>
              <a:spcBef>
                <a:spcPts val="0"/>
              </a:spcBef>
              <a:spcAft>
                <a:spcPts val="0"/>
              </a:spcAft>
              <a:buClr>
                <a:schemeClr val="dk1"/>
              </a:buClr>
              <a:buSzPts val="1800"/>
              <a:buNone/>
            </a:pPr>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a:p>
          <a:p>
            <a:pPr marL="400050" lvl="0" indent="-285750" algn="l" rtl="0">
              <a:lnSpc>
                <a:spcPct val="115000"/>
              </a:lnSpc>
              <a:spcBef>
                <a:spcPts val="0"/>
              </a:spcBef>
              <a:spcAft>
                <a:spcPts val="0"/>
              </a:spcAft>
              <a:buClr>
                <a:schemeClr val="dk1"/>
              </a:buClr>
              <a:buSzPts val="1800"/>
              <a:buFont typeface="Arial"/>
              <a:buNone/>
            </a:pPr>
            <a:endParaRPr/>
          </a:p>
        </p:txBody>
      </p:sp>
      <p:cxnSp>
        <p:nvCxnSpPr>
          <p:cNvPr id="288" name="Google Shape;288;p24"/>
          <p:cNvCxnSpPr/>
          <p:nvPr/>
        </p:nvCxnSpPr>
        <p:spPr>
          <a:xfrm>
            <a:off x="3438292" y="1044497"/>
            <a:ext cx="2267415" cy="951571"/>
          </a:xfrm>
          <a:prstGeom prst="straightConnector1">
            <a:avLst/>
          </a:prstGeom>
          <a:noFill/>
          <a:ln w="9525" cap="flat" cmpd="sng">
            <a:solidFill>
              <a:schemeClr val="dk1"/>
            </a:solidFill>
            <a:prstDash val="solid"/>
            <a:round/>
            <a:headEnd type="none" w="sm" len="sm"/>
            <a:tailEnd type="none" w="sm" len="sm"/>
          </a:ln>
        </p:spPr>
      </p:cxnSp>
      <p:cxnSp>
        <p:nvCxnSpPr>
          <p:cNvPr id="289" name="Google Shape;289;p24"/>
          <p:cNvCxnSpPr/>
          <p:nvPr/>
        </p:nvCxnSpPr>
        <p:spPr>
          <a:xfrm flipH="1">
            <a:off x="3479180" y="1011044"/>
            <a:ext cx="2081561" cy="1018478"/>
          </a:xfrm>
          <a:prstGeom prst="straightConnector1">
            <a:avLst/>
          </a:prstGeom>
          <a:noFill/>
          <a:ln w="9525" cap="flat" cmpd="sng">
            <a:solidFill>
              <a:schemeClr val="dk1"/>
            </a:solidFill>
            <a:prstDash val="solid"/>
            <a:round/>
            <a:headEnd type="none" w="sm" len="sm"/>
            <a:tailEnd type="none" w="sm" len="sm"/>
          </a:ln>
        </p:spPr>
      </p:cxnSp>
      <p:sp>
        <p:nvSpPr>
          <p:cNvPr id="290" name="Google Shape;290;p24"/>
          <p:cNvSpPr/>
          <p:nvPr/>
        </p:nvSpPr>
        <p:spPr>
          <a:xfrm>
            <a:off x="973872" y="2371493"/>
            <a:ext cx="2185640" cy="1234068"/>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Державна сервісна служба з містобудування </a:t>
            </a:r>
            <a:endParaRPr sz="1400" b="0" i="0" u="none" strike="noStrike" cap="none">
              <a:solidFill>
                <a:schemeClr val="lt1"/>
              </a:solidFill>
              <a:latin typeface="Arial"/>
              <a:ea typeface="Arial"/>
              <a:cs typeface="Arial"/>
              <a:sym typeface="Arial"/>
            </a:endParaRPr>
          </a:p>
        </p:txBody>
      </p:sp>
      <p:sp>
        <p:nvSpPr>
          <p:cNvPr id="291" name="Google Shape;291;p24"/>
          <p:cNvSpPr/>
          <p:nvPr/>
        </p:nvSpPr>
        <p:spPr>
          <a:xfrm>
            <a:off x="3402160" y="3256579"/>
            <a:ext cx="2185640" cy="1234068"/>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Державне агентство з тех регулювання </a:t>
            </a:r>
            <a:endParaRPr sz="1400" b="0" i="0" u="none" strike="noStrike" cap="none">
              <a:solidFill>
                <a:schemeClr val="lt1"/>
              </a:solidFill>
              <a:latin typeface="Arial"/>
              <a:ea typeface="Arial"/>
              <a:cs typeface="Arial"/>
              <a:sym typeface="Arial"/>
            </a:endParaRPr>
          </a:p>
        </p:txBody>
      </p:sp>
      <p:sp>
        <p:nvSpPr>
          <p:cNvPr id="292" name="Google Shape;292;p24"/>
          <p:cNvSpPr/>
          <p:nvPr/>
        </p:nvSpPr>
        <p:spPr>
          <a:xfrm>
            <a:off x="5713674" y="2439793"/>
            <a:ext cx="2185640" cy="1234068"/>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Державна</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інспекція  з містобудування </a:t>
            </a:r>
            <a:endParaRPr sz="1400" b="0" i="0" u="none" strike="noStrike" cap="none">
              <a:solidFill>
                <a:schemeClr val="lt1"/>
              </a:solidFill>
              <a:latin typeface="Arial"/>
              <a:ea typeface="Arial"/>
              <a:cs typeface="Arial"/>
              <a:sym typeface="Arial"/>
            </a:endParaRPr>
          </a:p>
        </p:txBody>
      </p:sp>
      <p:sp>
        <p:nvSpPr>
          <p:cNvPr id="293" name="Google Shape;293;p24"/>
          <p:cNvSpPr/>
          <p:nvPr/>
        </p:nvSpPr>
        <p:spPr>
          <a:xfrm rot="10800000">
            <a:off x="3702205" y="2044389"/>
            <a:ext cx="1568605" cy="1027307"/>
          </a:xfrm>
          <a:prstGeom prst="leftRightUpArrow">
            <a:avLst>
              <a:gd name="adj1" fmla="val 25000"/>
              <a:gd name="adj2" fmla="val 25000"/>
              <a:gd name="adj3" fmla="val 25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4" name="Google Shape;294;p24"/>
          <p:cNvSpPr/>
          <p:nvPr/>
        </p:nvSpPr>
        <p:spPr>
          <a:xfrm>
            <a:off x="1931115" y="3661943"/>
            <a:ext cx="193964" cy="378594"/>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5" name="Google Shape;295;p24"/>
          <p:cNvSpPr/>
          <p:nvPr/>
        </p:nvSpPr>
        <p:spPr>
          <a:xfrm>
            <a:off x="1137393" y="4094383"/>
            <a:ext cx="1781408" cy="50471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ru-RU" sz="1400" b="0" i="0" u="none" strike="noStrike" cap="none">
                <a:solidFill>
                  <a:schemeClr val="dk1"/>
                </a:solidFill>
                <a:latin typeface="Arial"/>
                <a:ea typeface="Arial"/>
                <a:cs typeface="Arial"/>
                <a:sym typeface="Arial"/>
              </a:rPr>
              <a:t>Реєстраційні дії </a:t>
            </a:r>
            <a:endParaRPr sz="1400" b="0" i="0" u="none" strike="noStrike" cap="none">
              <a:solidFill>
                <a:schemeClr val="dk1"/>
              </a:solidFill>
              <a:latin typeface="Arial"/>
              <a:ea typeface="Arial"/>
              <a:cs typeface="Arial"/>
              <a:sym typeface="Arial"/>
            </a:endParaRPr>
          </a:p>
        </p:txBody>
      </p:sp>
      <p:sp>
        <p:nvSpPr>
          <p:cNvPr id="296" name="Google Shape;296;p24"/>
          <p:cNvSpPr/>
          <p:nvPr/>
        </p:nvSpPr>
        <p:spPr>
          <a:xfrm>
            <a:off x="3702205" y="4963000"/>
            <a:ext cx="1558636" cy="43641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ru-RU" sz="1400" b="0" i="0" u="none" strike="noStrike" cap="none">
                <a:solidFill>
                  <a:schemeClr val="dk1"/>
                </a:solidFill>
                <a:latin typeface="Arial"/>
                <a:ea typeface="Arial"/>
                <a:cs typeface="Arial"/>
                <a:sym typeface="Arial"/>
              </a:rPr>
              <a:t>Е кабінет </a:t>
            </a:r>
            <a:endParaRPr sz="1400" b="0" i="0" u="none" strike="noStrike" cap="none">
              <a:solidFill>
                <a:schemeClr val="dk1"/>
              </a:solidFill>
              <a:latin typeface="Arial"/>
              <a:ea typeface="Arial"/>
              <a:cs typeface="Arial"/>
              <a:sym typeface="Arial"/>
            </a:endParaRPr>
          </a:p>
        </p:txBody>
      </p:sp>
      <p:sp>
        <p:nvSpPr>
          <p:cNvPr id="297" name="Google Shape;297;p24"/>
          <p:cNvSpPr/>
          <p:nvPr/>
        </p:nvSpPr>
        <p:spPr>
          <a:xfrm>
            <a:off x="4416150" y="4537526"/>
            <a:ext cx="193964" cy="378594"/>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8" name="Google Shape;298;p24"/>
          <p:cNvSpPr/>
          <p:nvPr/>
        </p:nvSpPr>
        <p:spPr>
          <a:xfrm>
            <a:off x="6046968" y="4196833"/>
            <a:ext cx="1558636" cy="43641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ru-RU" sz="1400" b="0" i="0" u="none" strike="noStrike" cap="none">
                <a:solidFill>
                  <a:schemeClr val="dk1"/>
                </a:solidFill>
                <a:latin typeface="Arial"/>
                <a:ea typeface="Arial"/>
                <a:cs typeface="Arial"/>
                <a:sym typeface="Arial"/>
              </a:rPr>
              <a:t>Нагляд  </a:t>
            </a:r>
            <a:endParaRPr sz="1400" b="0" i="0" u="none" strike="noStrike" cap="none">
              <a:solidFill>
                <a:schemeClr val="dk1"/>
              </a:solidFill>
              <a:latin typeface="Arial"/>
              <a:ea typeface="Arial"/>
              <a:cs typeface="Arial"/>
              <a:sym typeface="Arial"/>
            </a:endParaRPr>
          </a:p>
        </p:txBody>
      </p:sp>
      <p:sp>
        <p:nvSpPr>
          <p:cNvPr id="299" name="Google Shape;299;p24"/>
          <p:cNvSpPr/>
          <p:nvPr/>
        </p:nvSpPr>
        <p:spPr>
          <a:xfrm>
            <a:off x="6767899" y="3746050"/>
            <a:ext cx="193964" cy="378594"/>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title"/>
          </p:nvPr>
        </p:nvSpPr>
        <p:spPr>
          <a:xfrm>
            <a:off x="430646" y="284730"/>
            <a:ext cx="8520600" cy="7882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Proxima Nova"/>
              <a:buNone/>
            </a:pPr>
            <a:r>
              <a:rPr lang="ru-RU" sz="2400" b="1">
                <a:solidFill>
                  <a:schemeClr val="lt1"/>
                </a:solidFill>
                <a:latin typeface="Proxima Nova"/>
                <a:ea typeface="Proxima Nova"/>
                <a:cs typeface="Proxima Nova"/>
                <a:sym typeface="Proxima Nova"/>
              </a:rPr>
              <a:t>Реформа ДАБІ </a:t>
            </a:r>
            <a:endParaRPr sz="2400" b="1">
              <a:solidFill>
                <a:schemeClr val="lt1"/>
              </a:solidFill>
              <a:latin typeface="Proxima Nova"/>
              <a:ea typeface="Proxima Nova"/>
              <a:cs typeface="Proxima Nova"/>
              <a:sym typeface="Proxima Nova"/>
            </a:endParaRPr>
          </a:p>
        </p:txBody>
      </p:sp>
      <p:sp>
        <p:nvSpPr>
          <p:cNvPr id="305" name="Google Shape;305;p45"/>
          <p:cNvSpPr txBox="1">
            <a:spLocks noGrp="1"/>
          </p:cNvSpPr>
          <p:nvPr>
            <p:ph type="body" idx="1"/>
          </p:nvPr>
        </p:nvSpPr>
        <p:spPr>
          <a:xfrm>
            <a:off x="118946" y="1037480"/>
            <a:ext cx="8832300" cy="4573529"/>
          </a:xfrm>
          <a:prstGeom prst="rect">
            <a:avLst/>
          </a:prstGeom>
          <a:solidFill>
            <a:schemeClr val="lt2"/>
          </a:solidFill>
          <a:ln w="9525" cap="flat" cmpd="sng">
            <a:solidFill>
              <a:srgbClr val="00B050"/>
            </a:solidFill>
            <a:prstDash val="solid"/>
            <a:round/>
            <a:headEnd type="none" w="sm" len="sm"/>
            <a:tailEnd type="none" w="sm" len="sm"/>
          </a:ln>
        </p:spPr>
        <p:txBody>
          <a:bodyPr spcFirstLastPara="1" wrap="square" lIns="91425" tIns="91425" rIns="91425" bIns="91425" anchor="t" anchorCtr="0">
            <a:spAutoFit/>
          </a:bodyPr>
          <a:lstStyle/>
          <a:p>
            <a:pPr marL="114300" lvl="0" indent="0" algn="ctr" rtl="0">
              <a:lnSpc>
                <a:spcPct val="115000"/>
              </a:lnSpc>
              <a:spcBef>
                <a:spcPts val="0"/>
              </a:spcBef>
              <a:spcAft>
                <a:spcPts val="0"/>
              </a:spcAft>
              <a:buClr>
                <a:schemeClr val="dk1"/>
              </a:buClr>
              <a:buSzPts val="1800"/>
              <a:buNone/>
            </a:pPr>
            <a:endParaRPr sz="1400"/>
          </a:p>
          <a:p>
            <a:pPr marL="114300" lvl="0" indent="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r>
              <a:rPr lang="ru-RU" sz="1200" i="1"/>
              <a:t>2021 рік </a:t>
            </a:r>
            <a:endParaRPr sz="1200" i="1"/>
          </a:p>
          <a:p>
            <a:pPr marL="114300" lvl="0" indent="0" algn="ctr" rtl="0">
              <a:lnSpc>
                <a:spcPct val="115000"/>
              </a:lnSpc>
              <a:spcBef>
                <a:spcPts val="0"/>
              </a:spcBef>
              <a:spcAft>
                <a:spcPts val="0"/>
              </a:spcAft>
              <a:buClr>
                <a:schemeClr val="dk1"/>
              </a:buClr>
              <a:buSzPts val="1800"/>
              <a:buNone/>
            </a:pPr>
            <a:endParaRPr sz="1200"/>
          </a:p>
          <a:p>
            <a:pPr marL="400050" lvl="0" indent="-285750" algn="l" rtl="0">
              <a:lnSpc>
                <a:spcPct val="115000"/>
              </a:lnSpc>
              <a:spcBef>
                <a:spcPts val="0"/>
              </a:spcBef>
              <a:spcAft>
                <a:spcPts val="0"/>
              </a:spcAft>
              <a:buClr>
                <a:schemeClr val="dk1"/>
              </a:buClr>
              <a:buSzPts val="1800"/>
              <a:buFont typeface="Arial"/>
              <a:buNone/>
            </a:pPr>
            <a:endParaRPr u="sng"/>
          </a:p>
          <a:p>
            <a:pPr marL="457200" lvl="0" indent="-228600" algn="l" rtl="0">
              <a:lnSpc>
                <a:spcPct val="115000"/>
              </a:lnSpc>
              <a:spcBef>
                <a:spcPts val="0"/>
              </a:spcBef>
              <a:spcAft>
                <a:spcPts val="0"/>
              </a:spcAft>
              <a:buClr>
                <a:schemeClr val="dk1"/>
              </a:buClr>
              <a:buSzPts val="1800"/>
              <a:buNone/>
            </a:pPr>
            <a:endParaRPr u="sng"/>
          </a:p>
          <a:p>
            <a:pPr marL="457200" lvl="0" indent="-228600" algn="l" rtl="0">
              <a:lnSpc>
                <a:spcPct val="115000"/>
              </a:lnSpc>
              <a:spcBef>
                <a:spcPts val="0"/>
              </a:spcBef>
              <a:spcAft>
                <a:spcPts val="0"/>
              </a:spcAft>
              <a:buClr>
                <a:schemeClr val="dk1"/>
              </a:buClr>
              <a:buSzPts val="1800"/>
              <a:buNone/>
            </a:pPr>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a:p>
          <a:p>
            <a:pPr marL="400050" lvl="0" indent="-285750" algn="l" rtl="0">
              <a:lnSpc>
                <a:spcPct val="115000"/>
              </a:lnSpc>
              <a:spcBef>
                <a:spcPts val="0"/>
              </a:spcBef>
              <a:spcAft>
                <a:spcPts val="0"/>
              </a:spcAft>
              <a:buClr>
                <a:schemeClr val="dk1"/>
              </a:buClr>
              <a:buSzPts val="1800"/>
              <a:buFont typeface="Arial"/>
              <a:buNone/>
            </a:pPr>
            <a:endParaRPr/>
          </a:p>
        </p:txBody>
      </p:sp>
      <p:sp>
        <p:nvSpPr>
          <p:cNvPr id="306" name="Google Shape;306;p45"/>
          <p:cNvSpPr/>
          <p:nvPr/>
        </p:nvSpPr>
        <p:spPr>
          <a:xfrm rot="525240">
            <a:off x="4244826" y="1732399"/>
            <a:ext cx="2185640" cy="1234068"/>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Державна</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інспекція  з містобудування </a:t>
            </a:r>
            <a:endParaRPr sz="1400" b="0" i="0" u="none" strike="noStrike" cap="none">
              <a:solidFill>
                <a:schemeClr val="lt1"/>
              </a:solidFill>
              <a:latin typeface="Arial"/>
              <a:ea typeface="Arial"/>
              <a:cs typeface="Arial"/>
              <a:sym typeface="Arial"/>
            </a:endParaRPr>
          </a:p>
        </p:txBody>
      </p:sp>
      <p:sp>
        <p:nvSpPr>
          <p:cNvPr id="307" name="Google Shape;307;p45"/>
          <p:cNvSpPr/>
          <p:nvPr/>
        </p:nvSpPr>
        <p:spPr>
          <a:xfrm>
            <a:off x="1814946" y="1392383"/>
            <a:ext cx="1316182" cy="340093"/>
          </a:xfrm>
          <a:prstGeom prst="rect">
            <a:avLst/>
          </a:prstGeom>
          <a:noFill/>
          <a:ln>
            <a:noFill/>
          </a:ln>
        </p:spPr>
        <p:txBody>
          <a:bodyPr spcFirstLastPara="1" wrap="square" lIns="91425" tIns="45700" rIns="91425" bIns="45700" anchor="t" anchorCtr="0">
            <a:spAutoFit/>
          </a:bodyPr>
          <a:lstStyle/>
          <a:p>
            <a:pPr marL="114300" marR="0" lvl="0" indent="0" algn="ctr" rtl="0">
              <a:lnSpc>
                <a:spcPct val="115000"/>
              </a:lnSpc>
              <a:spcBef>
                <a:spcPts val="0"/>
              </a:spcBef>
              <a:spcAft>
                <a:spcPts val="0"/>
              </a:spcAft>
              <a:buNone/>
            </a:pPr>
            <a:r>
              <a:rPr lang="ru-RU" sz="1400" b="1" i="0" u="none" strike="noStrike" cap="none">
                <a:solidFill>
                  <a:schemeClr val="dk1"/>
                </a:solidFill>
                <a:latin typeface="Arial"/>
                <a:ea typeface="Arial"/>
                <a:cs typeface="Arial"/>
                <a:sym typeface="Arial"/>
              </a:rPr>
              <a:t>ДАБІ</a:t>
            </a:r>
            <a:r>
              <a:rPr lang="ru-RU" sz="1400" b="0" i="0" u="none" strike="noStrike" cap="none">
                <a:solidFill>
                  <a:srgbClr val="000000"/>
                </a:solidFill>
                <a:latin typeface="Arial"/>
                <a:ea typeface="Arial"/>
                <a:cs typeface="Arial"/>
                <a:sym typeface="Arial"/>
              </a:rPr>
              <a:t> </a:t>
            </a:r>
            <a:endParaRPr/>
          </a:p>
        </p:txBody>
      </p:sp>
      <p:sp>
        <p:nvSpPr>
          <p:cNvPr id="308" name="Google Shape;308;p45"/>
          <p:cNvSpPr/>
          <p:nvPr/>
        </p:nvSpPr>
        <p:spPr>
          <a:xfrm rot="839143">
            <a:off x="6581424" y="2469536"/>
            <a:ext cx="444865" cy="297873"/>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09" name="Google Shape;309;p45"/>
          <p:cNvGrpSpPr/>
          <p:nvPr/>
        </p:nvGrpSpPr>
        <p:grpSpPr>
          <a:xfrm>
            <a:off x="516155" y="3280211"/>
            <a:ext cx="7827818" cy="2206680"/>
            <a:chOff x="0" y="113709"/>
            <a:chExt cx="7827818" cy="2206680"/>
          </a:xfrm>
        </p:grpSpPr>
        <p:sp>
          <p:nvSpPr>
            <p:cNvPr id="310" name="Google Shape;310;p45"/>
            <p:cNvSpPr/>
            <p:nvPr/>
          </p:nvSpPr>
          <p:spPr>
            <a:xfrm>
              <a:off x="0" y="113709"/>
              <a:ext cx="7827818" cy="516427"/>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5"/>
            <p:cNvSpPr txBox="1"/>
            <p:nvPr/>
          </p:nvSpPr>
          <p:spPr>
            <a:xfrm>
              <a:off x="25210" y="138919"/>
              <a:ext cx="7777398"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ru-RU" sz="1300" b="1" i="0" u="none" strike="noStrike" cap="none">
                  <a:solidFill>
                    <a:srgbClr val="3F3F3F"/>
                  </a:solidFill>
                  <a:latin typeface="Arial"/>
                  <a:ea typeface="Arial"/>
                  <a:cs typeface="Arial"/>
                  <a:sym typeface="Arial"/>
                </a:rPr>
                <a:t>В ВРУ зареєстровані законопроекти:</a:t>
              </a:r>
              <a:endParaRPr sz="1300" b="1" i="0" u="none" strike="noStrike" cap="none">
                <a:solidFill>
                  <a:srgbClr val="3F3F3F"/>
                </a:solidFill>
                <a:latin typeface="Arial"/>
                <a:ea typeface="Arial"/>
                <a:cs typeface="Arial"/>
                <a:sym typeface="Arial"/>
              </a:endParaRPr>
            </a:p>
          </p:txBody>
        </p:sp>
        <p:sp>
          <p:nvSpPr>
            <p:cNvPr id="312" name="Google Shape;312;p45"/>
            <p:cNvSpPr/>
            <p:nvPr/>
          </p:nvSpPr>
          <p:spPr>
            <a:xfrm>
              <a:off x="0" y="696227"/>
              <a:ext cx="7827818" cy="516427"/>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5"/>
            <p:cNvSpPr txBox="1"/>
            <p:nvPr/>
          </p:nvSpPr>
          <p:spPr>
            <a:xfrm>
              <a:off x="25210" y="721437"/>
              <a:ext cx="7777398"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ru-RU" sz="1300" b="1" i="0" u="none" strike="noStrike" cap="none" dirty="0">
                  <a:solidFill>
                    <a:srgbClr val="3F3F3F"/>
                  </a:solidFill>
                  <a:latin typeface="Arial"/>
                  <a:ea typeface="Arial"/>
                  <a:cs typeface="Arial"/>
                  <a:sym typeface="Arial"/>
                </a:rPr>
                <a:t>№  5071 </a:t>
              </a:r>
              <a:r>
                <a:rPr lang="ru-RU" sz="1300" b="1" i="0" u="none" strike="noStrike" cap="none" dirty="0" err="1">
                  <a:solidFill>
                    <a:srgbClr val="3F3F3F"/>
                  </a:solidFill>
                  <a:latin typeface="Arial"/>
                  <a:ea typeface="Arial"/>
                  <a:cs typeface="Arial"/>
                  <a:sym typeface="Arial"/>
                </a:rPr>
                <a:t>від</a:t>
              </a:r>
              <a:r>
                <a:rPr lang="ru-RU" sz="1300" b="1" i="0" u="none" strike="noStrike" cap="none" dirty="0">
                  <a:solidFill>
                    <a:srgbClr val="3F3F3F"/>
                  </a:solidFill>
                  <a:latin typeface="Arial"/>
                  <a:ea typeface="Arial"/>
                  <a:cs typeface="Arial"/>
                  <a:sym typeface="Arial"/>
                </a:rPr>
                <a:t> 16.02.2021</a:t>
              </a:r>
              <a:r>
                <a:rPr lang="ru-RU" sz="1300" b="1" i="0" u="none" strike="noStrike" cap="none" dirty="0">
                  <a:solidFill>
                    <a:schemeClr val="dk1"/>
                  </a:solidFill>
                  <a:latin typeface="Arial"/>
                  <a:ea typeface="Arial"/>
                  <a:cs typeface="Arial"/>
                  <a:sym typeface="Arial"/>
                </a:rPr>
                <a:t> </a:t>
              </a:r>
              <a:r>
                <a:rPr lang="ru-RU" sz="1300" b="0" i="0" u="none" strike="noStrike" cap="none" dirty="0">
                  <a:solidFill>
                    <a:srgbClr val="3F3F3F"/>
                  </a:solidFill>
                  <a:latin typeface="Arial"/>
                  <a:ea typeface="Arial"/>
                  <a:cs typeface="Arial"/>
                  <a:sym typeface="Arial"/>
                </a:rPr>
                <a:t>«Про </a:t>
              </a:r>
              <a:r>
                <a:rPr lang="ru-RU" sz="1300" b="0" i="0" u="none" strike="noStrike" cap="none" dirty="0" err="1">
                  <a:solidFill>
                    <a:srgbClr val="3F3F3F"/>
                  </a:solidFill>
                  <a:latin typeface="Arial"/>
                  <a:ea typeface="Arial"/>
                  <a:cs typeface="Arial"/>
                  <a:sym typeface="Arial"/>
                </a:rPr>
                <a:t>внесення</a:t>
              </a:r>
              <a:r>
                <a:rPr lang="ru-RU" sz="1300" b="0" i="0" u="none" strike="noStrike" cap="none" dirty="0">
                  <a:solidFill>
                    <a:srgbClr val="3F3F3F"/>
                  </a:solidFill>
                  <a:latin typeface="Arial"/>
                  <a:ea typeface="Arial"/>
                  <a:cs typeface="Arial"/>
                  <a:sym typeface="Arial"/>
                </a:rPr>
                <a:t> </a:t>
              </a:r>
              <a:r>
                <a:rPr lang="ru-RU" sz="1300" b="0" i="0" u="none" strike="noStrike" cap="none" dirty="0" err="1">
                  <a:solidFill>
                    <a:srgbClr val="3F3F3F"/>
                  </a:solidFill>
                  <a:latin typeface="Arial"/>
                  <a:ea typeface="Arial"/>
                  <a:cs typeface="Arial"/>
                  <a:sym typeface="Arial"/>
                </a:rPr>
                <a:t>змін</a:t>
              </a:r>
              <a:r>
                <a:rPr lang="ru-RU" sz="1300" b="0" i="0" u="none" strike="noStrike" cap="none" dirty="0">
                  <a:solidFill>
                    <a:srgbClr val="3F3F3F"/>
                  </a:solidFill>
                  <a:latin typeface="Arial"/>
                  <a:ea typeface="Arial"/>
                  <a:cs typeface="Arial"/>
                  <a:sym typeface="Arial"/>
                </a:rPr>
                <a:t> до </a:t>
              </a:r>
              <a:r>
                <a:rPr lang="ru-RU" sz="1300" b="0" i="0" u="none" strike="noStrike" cap="none" dirty="0" err="1">
                  <a:solidFill>
                    <a:srgbClr val="3F3F3F"/>
                  </a:solidFill>
                  <a:latin typeface="Arial"/>
                  <a:ea typeface="Arial"/>
                  <a:cs typeface="Arial"/>
                  <a:sym typeface="Arial"/>
                </a:rPr>
                <a:t>деяких</a:t>
              </a:r>
              <a:r>
                <a:rPr lang="ru-RU" sz="1300" b="0" i="0" u="none" strike="noStrike" cap="none" dirty="0">
                  <a:solidFill>
                    <a:srgbClr val="3F3F3F"/>
                  </a:solidFill>
                  <a:latin typeface="Arial"/>
                  <a:ea typeface="Arial"/>
                  <a:cs typeface="Arial"/>
                  <a:sym typeface="Arial"/>
                </a:rPr>
                <a:t> </a:t>
              </a:r>
              <a:r>
                <a:rPr lang="ru-RU" sz="1300" b="0" i="0" u="none" strike="noStrike" cap="none" dirty="0" err="1">
                  <a:solidFill>
                    <a:srgbClr val="3F3F3F"/>
                  </a:solidFill>
                  <a:latin typeface="Arial"/>
                  <a:ea typeface="Arial"/>
                  <a:cs typeface="Arial"/>
                  <a:sym typeface="Arial"/>
                </a:rPr>
                <a:t>законодавчих</a:t>
              </a:r>
              <a:r>
                <a:rPr lang="ru-RU" sz="1300" b="0" i="0" u="none" strike="noStrike" cap="none" dirty="0">
                  <a:solidFill>
                    <a:srgbClr val="3F3F3F"/>
                  </a:solidFill>
                  <a:latin typeface="Arial"/>
                  <a:ea typeface="Arial"/>
                  <a:cs typeface="Arial"/>
                  <a:sym typeface="Arial"/>
                </a:rPr>
                <a:t> </a:t>
              </a:r>
              <a:r>
                <a:rPr lang="ru-RU" sz="1300" b="0" i="0" u="none" strike="noStrike" cap="none" dirty="0" err="1">
                  <a:solidFill>
                    <a:srgbClr val="3F3F3F"/>
                  </a:solidFill>
                  <a:latin typeface="Arial"/>
                  <a:ea typeface="Arial"/>
                  <a:cs typeface="Arial"/>
                  <a:sym typeface="Arial"/>
                </a:rPr>
                <a:t>актів</a:t>
              </a:r>
              <a:r>
                <a:rPr lang="ru-RU" sz="1300" b="0" i="0" u="none" strike="noStrike" cap="none" dirty="0">
                  <a:solidFill>
                    <a:srgbClr val="3F3F3F"/>
                  </a:solidFill>
                  <a:latin typeface="Arial"/>
                  <a:ea typeface="Arial"/>
                  <a:cs typeface="Arial"/>
                  <a:sym typeface="Arial"/>
                </a:rPr>
                <a:t> України </a:t>
              </a:r>
              <a:r>
                <a:rPr lang="ru-RU" sz="1300" b="0" i="0" u="none" strike="noStrike" cap="none" dirty="0" err="1">
                  <a:solidFill>
                    <a:srgbClr val="3F3F3F"/>
                  </a:solidFill>
                  <a:latin typeface="Arial"/>
                  <a:ea typeface="Arial"/>
                  <a:cs typeface="Arial"/>
                  <a:sym typeface="Arial"/>
                </a:rPr>
                <a:t>щодо</a:t>
              </a:r>
              <a:r>
                <a:rPr lang="ru-RU" sz="1300" b="0" i="0" u="none" strike="noStrike" cap="none" dirty="0">
                  <a:solidFill>
                    <a:srgbClr val="3F3F3F"/>
                  </a:solidFill>
                  <a:latin typeface="Arial"/>
                  <a:ea typeface="Arial"/>
                  <a:cs typeface="Arial"/>
                  <a:sym typeface="Arial"/>
                </a:rPr>
                <a:t> </a:t>
              </a:r>
              <a:r>
                <a:rPr lang="ru-RU" sz="1300" b="0" i="0" u="none" strike="noStrike" cap="none" dirty="0" err="1">
                  <a:solidFill>
                    <a:srgbClr val="3F3F3F"/>
                  </a:solidFill>
                  <a:latin typeface="Arial"/>
                  <a:ea typeface="Arial"/>
                  <a:cs typeface="Arial"/>
                  <a:sym typeface="Arial"/>
                </a:rPr>
                <a:t>удосконалення</a:t>
              </a:r>
              <a:r>
                <a:rPr lang="ru-RU" sz="1300" b="0" i="0" u="none" strike="noStrike" cap="none" dirty="0">
                  <a:solidFill>
                    <a:srgbClr val="3F3F3F"/>
                  </a:solidFill>
                  <a:latin typeface="Arial"/>
                  <a:ea typeface="Arial"/>
                  <a:cs typeface="Arial"/>
                  <a:sym typeface="Arial"/>
                </a:rPr>
                <a:t> </a:t>
              </a:r>
              <a:r>
                <a:rPr lang="ru-RU" sz="1300" b="0" i="0" u="none" strike="noStrike" cap="none" dirty="0" err="1">
                  <a:solidFill>
                    <a:srgbClr val="3F3F3F"/>
                  </a:solidFill>
                  <a:latin typeface="Arial"/>
                  <a:ea typeface="Arial"/>
                  <a:cs typeface="Arial"/>
                  <a:sym typeface="Arial"/>
                </a:rPr>
                <a:t>містобудівної</a:t>
              </a:r>
              <a:r>
                <a:rPr lang="ru-RU" sz="1300" b="0" i="0" u="none" strike="noStrike" cap="none" dirty="0">
                  <a:solidFill>
                    <a:srgbClr val="3F3F3F"/>
                  </a:solidFill>
                  <a:latin typeface="Arial"/>
                  <a:ea typeface="Arial"/>
                  <a:cs typeface="Arial"/>
                  <a:sym typeface="Arial"/>
                </a:rPr>
                <a:t> </a:t>
              </a:r>
              <a:r>
                <a:rPr lang="ru-RU" sz="1300" b="0" i="0" u="none" strike="noStrike" cap="none" dirty="0" err="1">
                  <a:solidFill>
                    <a:srgbClr val="3F3F3F"/>
                  </a:solidFill>
                  <a:latin typeface="Arial"/>
                  <a:ea typeface="Arial"/>
                  <a:cs typeface="Arial"/>
                  <a:sym typeface="Arial"/>
                </a:rPr>
                <a:t>діяльності</a:t>
              </a:r>
              <a:r>
                <a:rPr lang="ru-RU" sz="1300" b="0" i="0" u="none" strike="noStrike" cap="none" dirty="0">
                  <a:solidFill>
                    <a:srgbClr val="3F3F3F"/>
                  </a:solidFill>
                  <a:latin typeface="Arial"/>
                  <a:ea typeface="Arial"/>
                  <a:cs typeface="Arial"/>
                  <a:sym typeface="Arial"/>
                </a:rPr>
                <a:t> та </a:t>
              </a:r>
              <a:r>
                <a:rPr lang="ru-RU" sz="1300" b="0" i="0" u="none" strike="noStrike" cap="none" dirty="0" err="1">
                  <a:solidFill>
                    <a:srgbClr val="3F3F3F"/>
                  </a:solidFill>
                  <a:latin typeface="Arial"/>
                  <a:ea typeface="Arial"/>
                  <a:cs typeface="Arial"/>
                  <a:sym typeface="Arial"/>
                </a:rPr>
                <a:t>реформування</a:t>
              </a:r>
              <a:r>
                <a:rPr lang="ru-RU" sz="1300" b="0" i="0" u="none" strike="noStrike" cap="none" dirty="0">
                  <a:solidFill>
                    <a:srgbClr val="3F3F3F"/>
                  </a:solidFill>
                  <a:latin typeface="Arial"/>
                  <a:ea typeface="Arial"/>
                  <a:cs typeface="Arial"/>
                  <a:sym typeface="Arial"/>
                </a:rPr>
                <a:t> державного </a:t>
              </a:r>
              <a:r>
                <a:rPr lang="ru-RU" sz="1300" b="0" i="0" u="none" strike="noStrike" cap="none" dirty="0" err="1">
                  <a:solidFill>
                    <a:srgbClr val="3F3F3F"/>
                  </a:solidFill>
                  <a:latin typeface="Arial"/>
                  <a:ea typeface="Arial"/>
                  <a:cs typeface="Arial"/>
                  <a:sym typeface="Arial"/>
                </a:rPr>
                <a:t>архітектурно-будівельного</a:t>
              </a:r>
              <a:r>
                <a:rPr lang="ru-RU" sz="1300" b="0" i="0" u="none" strike="noStrike" cap="none" dirty="0">
                  <a:solidFill>
                    <a:srgbClr val="3F3F3F"/>
                  </a:solidFill>
                  <a:latin typeface="Arial"/>
                  <a:ea typeface="Arial"/>
                  <a:cs typeface="Arial"/>
                  <a:sym typeface="Arial"/>
                </a:rPr>
                <a:t> контролю та </a:t>
              </a:r>
              <a:r>
                <a:rPr lang="ru-RU" sz="1300" b="0" i="0" u="none" strike="noStrike" cap="none" dirty="0" err="1">
                  <a:solidFill>
                    <a:srgbClr val="3F3F3F"/>
                  </a:solidFill>
                  <a:latin typeface="Arial"/>
                  <a:ea typeface="Arial"/>
                  <a:cs typeface="Arial"/>
                  <a:sym typeface="Arial"/>
                </a:rPr>
                <a:t>нагляду</a:t>
              </a:r>
              <a:r>
                <a:rPr lang="ru-RU" sz="1300" b="0" i="0" u="none" strike="noStrike" cap="none" dirty="0">
                  <a:solidFill>
                    <a:srgbClr val="3F3F3F"/>
                  </a:solidFill>
                  <a:latin typeface="Arial"/>
                  <a:ea typeface="Arial"/>
                  <a:cs typeface="Arial"/>
                  <a:sym typeface="Arial"/>
                </a:rPr>
                <a:t>»</a:t>
              </a:r>
              <a:endParaRPr sz="1300" b="0" i="0" u="none" strike="noStrike" cap="none" dirty="0">
                <a:solidFill>
                  <a:srgbClr val="3F3F3F"/>
                </a:solidFill>
                <a:latin typeface="Arial"/>
                <a:ea typeface="Arial"/>
                <a:cs typeface="Arial"/>
                <a:sym typeface="Arial"/>
              </a:endParaRPr>
            </a:p>
          </p:txBody>
        </p:sp>
        <p:sp>
          <p:nvSpPr>
            <p:cNvPr id="314" name="Google Shape;314;p45"/>
            <p:cNvSpPr/>
            <p:nvPr/>
          </p:nvSpPr>
          <p:spPr>
            <a:xfrm>
              <a:off x="0" y="1231374"/>
              <a:ext cx="7827818" cy="516427"/>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5"/>
            <p:cNvSpPr txBox="1"/>
            <p:nvPr/>
          </p:nvSpPr>
          <p:spPr>
            <a:xfrm>
              <a:off x="25210" y="1256584"/>
              <a:ext cx="7777398"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ru-RU" sz="1300" b="1" i="0" u="none" strike="noStrike" cap="none">
                  <a:solidFill>
                    <a:srgbClr val="3F3F3F"/>
                  </a:solidFill>
                  <a:latin typeface="Arial"/>
                  <a:ea typeface="Arial"/>
                  <a:cs typeface="Arial"/>
                  <a:sym typeface="Arial"/>
                </a:rPr>
                <a:t>№ 5091 від 17.02.2021 </a:t>
              </a:r>
              <a:r>
                <a:rPr lang="ru-RU" sz="1300" b="0" i="0" u="none" strike="noStrike" cap="none">
                  <a:solidFill>
                    <a:srgbClr val="3F3F3F"/>
                  </a:solidFill>
                  <a:latin typeface="Arial"/>
                  <a:ea typeface="Arial"/>
                  <a:cs typeface="Arial"/>
                  <a:sym typeface="Arial"/>
                </a:rPr>
                <a:t>«Про гарантування речових прав на об'єкти нерухомого майна, які будуть споруджені в майбутньому»</a:t>
              </a:r>
              <a:endParaRPr sz="1300" b="0" i="0" u="none" strike="noStrike" cap="none">
                <a:solidFill>
                  <a:srgbClr val="3F3F3F"/>
                </a:solidFill>
                <a:latin typeface="Arial"/>
                <a:ea typeface="Arial"/>
                <a:cs typeface="Arial"/>
                <a:sym typeface="Arial"/>
              </a:endParaRPr>
            </a:p>
          </p:txBody>
        </p:sp>
        <p:sp>
          <p:nvSpPr>
            <p:cNvPr id="316" name="Google Shape;316;p45"/>
            <p:cNvSpPr/>
            <p:nvPr/>
          </p:nvSpPr>
          <p:spPr>
            <a:xfrm>
              <a:off x="0" y="1803962"/>
              <a:ext cx="7827818" cy="516427"/>
            </a:xfrm>
            <a:prstGeom prst="roundRect">
              <a:avLst>
                <a:gd name="adj" fmla="val 16667"/>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5"/>
            <p:cNvSpPr txBox="1"/>
            <p:nvPr/>
          </p:nvSpPr>
          <p:spPr>
            <a:xfrm>
              <a:off x="25210" y="1829172"/>
              <a:ext cx="7777398"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ru-RU" sz="1300" b="1" i="0" u="none" strike="noStrike" cap="none">
                  <a:solidFill>
                    <a:srgbClr val="3F3F3F"/>
                  </a:solidFill>
                  <a:latin typeface="Arial"/>
                  <a:ea typeface="Arial"/>
                  <a:cs typeface="Arial"/>
                  <a:sym typeface="Arial"/>
                </a:rPr>
                <a:t>№ 5072 від 16.02.2021 </a:t>
              </a:r>
              <a:r>
                <a:rPr lang="ru-RU" sz="1300" b="0" i="0" u="none" strike="noStrike" cap="none">
                  <a:solidFill>
                    <a:srgbClr val="3F3F3F"/>
                  </a:solidFill>
                  <a:latin typeface="Arial"/>
                  <a:ea typeface="Arial"/>
                  <a:cs typeface="Arial"/>
                  <a:sym typeface="Arial"/>
                </a:rPr>
                <a:t>«Про внесення змін до Кодексу України про адміністративні правопорушення та Кримінального кодексу України щодо підвищення відповідальності у сфері містобудівної діяльності»</a:t>
              </a:r>
              <a:endParaRPr sz="1300" b="0" i="0" u="none" strike="noStrike" cap="none">
                <a:solidFill>
                  <a:srgbClr val="3F3F3F"/>
                </a:solidFill>
                <a:latin typeface="Arial"/>
                <a:ea typeface="Arial"/>
                <a:cs typeface="Arial"/>
                <a:sym typeface="Arial"/>
              </a:endParaRPr>
            </a:p>
          </p:txBody>
        </p:sp>
      </p:grpSp>
      <p:sp>
        <p:nvSpPr>
          <p:cNvPr id="318" name="Google Shape;318;p45"/>
          <p:cNvSpPr/>
          <p:nvPr/>
        </p:nvSpPr>
        <p:spPr>
          <a:xfrm rot="705847">
            <a:off x="7155628" y="2494347"/>
            <a:ext cx="1321873" cy="72043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ru-RU" sz="1400" b="0" i="0" u="none" strike="noStrike" cap="none">
                <a:solidFill>
                  <a:schemeClr val="lt1"/>
                </a:solidFill>
                <a:latin typeface="Arial"/>
                <a:ea typeface="Arial"/>
                <a:cs typeface="Arial"/>
                <a:sym typeface="Arial"/>
              </a:rPr>
              <a:t>Функції?</a:t>
            </a:r>
            <a:endParaRPr sz="1400" b="0" i="0" u="none" strike="noStrike" cap="none">
              <a:solidFill>
                <a:schemeClr val="lt1"/>
              </a:solidFill>
              <a:latin typeface="Arial"/>
              <a:ea typeface="Arial"/>
              <a:cs typeface="Arial"/>
              <a:sym typeface="Arial"/>
            </a:endParaRPr>
          </a:p>
        </p:txBody>
      </p:sp>
      <p:sp>
        <p:nvSpPr>
          <p:cNvPr id="319" name="Google Shape;319;p45"/>
          <p:cNvSpPr/>
          <p:nvPr/>
        </p:nvSpPr>
        <p:spPr>
          <a:xfrm rot="525240">
            <a:off x="1414834" y="1139328"/>
            <a:ext cx="2185640" cy="1234068"/>
          </a:xfrm>
          <a:prstGeom prst="ellipse">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Arial"/>
                <a:ea typeface="Arial"/>
                <a:cs typeface="Arial"/>
                <a:sym typeface="Arial"/>
              </a:rPr>
              <a:t>ДАБІ </a:t>
            </a:r>
            <a:endParaRPr sz="1400" b="0" i="0" u="none" strike="noStrike" cap="none">
              <a:solidFill>
                <a:schemeClr val="lt1"/>
              </a:solidFill>
              <a:latin typeface="Arial"/>
              <a:ea typeface="Arial"/>
              <a:cs typeface="Arial"/>
              <a:sym typeface="Arial"/>
            </a:endParaRPr>
          </a:p>
        </p:txBody>
      </p:sp>
      <p:sp>
        <p:nvSpPr>
          <p:cNvPr id="320" name="Google Shape;320;p45"/>
          <p:cNvSpPr/>
          <p:nvPr/>
        </p:nvSpPr>
        <p:spPr>
          <a:xfrm rot="691815">
            <a:off x="3700218" y="1919746"/>
            <a:ext cx="444865" cy="297873"/>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21" name="Google Shape;321;p45"/>
          <p:cNvCxnSpPr/>
          <p:nvPr/>
        </p:nvCxnSpPr>
        <p:spPr>
          <a:xfrm rot="10800000">
            <a:off x="1572491" y="1072932"/>
            <a:ext cx="1870364" cy="1628704"/>
          </a:xfrm>
          <a:prstGeom prst="straightConnector1">
            <a:avLst/>
          </a:prstGeom>
          <a:noFill/>
          <a:ln w="9525" cap="flat" cmpd="sng">
            <a:solidFill>
              <a:schemeClr val="dk1"/>
            </a:solidFill>
            <a:prstDash val="solid"/>
            <a:miter lim="800000"/>
            <a:headEnd type="none" w="sm" len="sm"/>
            <a:tailEnd type="none" w="sm" len="sm"/>
          </a:ln>
        </p:spPr>
      </p:cxnSp>
      <p:cxnSp>
        <p:nvCxnSpPr>
          <p:cNvPr id="322" name="Google Shape;322;p45"/>
          <p:cNvCxnSpPr/>
          <p:nvPr/>
        </p:nvCxnSpPr>
        <p:spPr>
          <a:xfrm rot="10800000" flipH="1">
            <a:off x="1399309" y="1122218"/>
            <a:ext cx="1995055" cy="1510146"/>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6"/>
          <p:cNvSpPr txBox="1">
            <a:spLocks noGrp="1"/>
          </p:cNvSpPr>
          <p:nvPr>
            <p:ph type="title"/>
          </p:nvPr>
        </p:nvSpPr>
        <p:spPr>
          <a:xfrm>
            <a:off x="430646" y="284730"/>
            <a:ext cx="8520600" cy="7882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Proxima Nova"/>
              <a:buNone/>
            </a:pPr>
            <a:r>
              <a:rPr lang="ru-RU" sz="2400" b="1">
                <a:solidFill>
                  <a:schemeClr val="lt1"/>
                </a:solidFill>
                <a:latin typeface="Proxima Nova"/>
                <a:ea typeface="Proxima Nova"/>
                <a:cs typeface="Proxima Nova"/>
                <a:sym typeface="Proxima Nova"/>
              </a:rPr>
              <a:t>Реформа ДАБІ </a:t>
            </a:r>
            <a:endParaRPr sz="2400" b="1">
              <a:solidFill>
                <a:schemeClr val="lt1"/>
              </a:solidFill>
              <a:latin typeface="Proxima Nova"/>
              <a:ea typeface="Proxima Nova"/>
              <a:cs typeface="Proxima Nova"/>
              <a:sym typeface="Proxima Nova"/>
            </a:endParaRPr>
          </a:p>
        </p:txBody>
      </p:sp>
      <p:sp>
        <p:nvSpPr>
          <p:cNvPr id="328" name="Google Shape;328;p46"/>
          <p:cNvSpPr txBox="1">
            <a:spLocks noGrp="1"/>
          </p:cNvSpPr>
          <p:nvPr>
            <p:ph type="body" idx="1"/>
          </p:nvPr>
        </p:nvSpPr>
        <p:spPr>
          <a:xfrm>
            <a:off x="193964" y="907472"/>
            <a:ext cx="8757282" cy="4237284"/>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91425" rIns="91425" bIns="91425" anchor="t" anchorCtr="0">
            <a:spAutoFit/>
          </a:bodyPr>
          <a:lstStyle/>
          <a:p>
            <a:pPr marL="114300" lvl="0" indent="0" algn="l" rtl="0">
              <a:lnSpc>
                <a:spcPct val="115000"/>
              </a:lnSpc>
              <a:spcBef>
                <a:spcPts val="0"/>
              </a:spcBef>
              <a:spcAft>
                <a:spcPts val="0"/>
              </a:spcAft>
              <a:buClr>
                <a:srgbClr val="3F3F3F"/>
              </a:buClr>
              <a:buSzPts val="1800"/>
              <a:buNone/>
            </a:pPr>
            <a:r>
              <a:rPr lang="ru-RU" sz="1400" b="1" u="sng">
                <a:solidFill>
                  <a:srgbClr val="3F3F3F"/>
                </a:solidFill>
                <a:latin typeface="Calibri"/>
                <a:ea typeface="Calibri"/>
                <a:cs typeface="Calibri"/>
                <a:sym typeface="Calibri"/>
              </a:rPr>
              <a:t>Основні новели:</a:t>
            </a:r>
            <a:endParaRPr/>
          </a:p>
          <a:p>
            <a:pPr marL="114300" lvl="0" indent="0" algn="l" rtl="0">
              <a:lnSpc>
                <a:spcPct val="115000"/>
              </a:lnSpc>
              <a:spcBef>
                <a:spcPts val="0"/>
              </a:spcBef>
              <a:spcAft>
                <a:spcPts val="0"/>
              </a:spcAft>
              <a:buClr>
                <a:schemeClr val="dk1"/>
              </a:buClr>
              <a:buSzPts val="1800"/>
              <a:buNone/>
            </a:pPr>
            <a:endParaRPr sz="1400" b="1" u="sng">
              <a:solidFill>
                <a:srgbClr val="3F3F3F"/>
              </a:solidFill>
            </a:endParaRPr>
          </a:p>
          <a:p>
            <a:pPr marL="457200" lvl="0" indent="-342900" algn="just" rtl="0">
              <a:lnSpc>
                <a:spcPct val="115000"/>
              </a:lnSpc>
              <a:spcBef>
                <a:spcPts val="0"/>
              </a:spcBef>
              <a:spcAft>
                <a:spcPts val="0"/>
              </a:spcAft>
              <a:buClr>
                <a:schemeClr val="dk1"/>
              </a:buClr>
              <a:buSzPts val="1800"/>
              <a:buFont typeface="Noto Sans Symbols"/>
              <a:buChar char="❑"/>
            </a:pPr>
            <a:r>
              <a:rPr lang="ru-RU" sz="1200">
                <a:solidFill>
                  <a:schemeClr val="dk1"/>
                </a:solidFill>
                <a:latin typeface="Calibri"/>
                <a:ea typeface="Calibri"/>
                <a:cs typeface="Calibri"/>
                <a:sym typeface="Calibri"/>
              </a:rPr>
              <a:t>забудовники не можуть вчиняти будь-які дії під час проектування, будівництва та експлуатації збудованих об'єктів без засвідчення таких дій сертифікованими особами у сфері містобудування (зокрема, без розроблення проектної документації та проведення її комплексної експертизи, здійснення технічного та авторського нагляду, прийняття об’єктів до експлуатації)</a:t>
            </a:r>
            <a:endParaRPr/>
          </a:p>
          <a:p>
            <a:pPr marL="457200" lvl="0" indent="-228600" algn="just" rtl="0">
              <a:lnSpc>
                <a:spcPct val="115000"/>
              </a:lnSpc>
              <a:spcBef>
                <a:spcPts val="0"/>
              </a:spcBef>
              <a:spcAft>
                <a:spcPts val="0"/>
              </a:spcAft>
              <a:buClr>
                <a:schemeClr val="dk1"/>
              </a:buClr>
              <a:buSzPts val="1800"/>
              <a:buFont typeface="Noto Sans Symbols"/>
              <a:buNone/>
            </a:pPr>
            <a:endParaRPr sz="1200"/>
          </a:p>
          <a:p>
            <a:pPr marL="457200" lvl="0" indent="-342900" algn="just" rtl="0">
              <a:lnSpc>
                <a:spcPct val="115000"/>
              </a:lnSpc>
              <a:spcBef>
                <a:spcPts val="0"/>
              </a:spcBef>
              <a:spcAft>
                <a:spcPts val="0"/>
              </a:spcAft>
              <a:buClr>
                <a:schemeClr val="dk1"/>
              </a:buClr>
              <a:buSzPts val="1800"/>
              <a:buFont typeface="Noto Sans Symbols"/>
              <a:buChar char="❑"/>
            </a:pPr>
            <a:r>
              <a:rPr lang="ru-RU" sz="1200">
                <a:solidFill>
                  <a:schemeClr val="dk1"/>
                </a:solidFill>
                <a:latin typeface="Calibri"/>
                <a:ea typeface="Calibri"/>
                <a:cs typeface="Calibri"/>
                <a:sym typeface="Calibri"/>
              </a:rPr>
              <a:t>запроваджується страхування відповідальності сертифікованих осіб у сфері містобудування;</a:t>
            </a:r>
            <a:endParaRPr/>
          </a:p>
          <a:p>
            <a:pPr marL="457200" lvl="0" indent="-228600" algn="just" rtl="0">
              <a:lnSpc>
                <a:spcPct val="115000"/>
              </a:lnSpc>
              <a:spcBef>
                <a:spcPts val="0"/>
              </a:spcBef>
              <a:spcAft>
                <a:spcPts val="0"/>
              </a:spcAft>
              <a:buClr>
                <a:schemeClr val="dk1"/>
              </a:buClr>
              <a:buSzPts val="1800"/>
              <a:buFont typeface="Noto Sans Symbols"/>
              <a:buNone/>
            </a:pPr>
            <a:endParaRPr sz="1200"/>
          </a:p>
          <a:p>
            <a:pPr marL="457200" lvl="0" indent="-342900" algn="just" rtl="0">
              <a:lnSpc>
                <a:spcPct val="115000"/>
              </a:lnSpc>
              <a:spcBef>
                <a:spcPts val="0"/>
              </a:spcBef>
              <a:spcAft>
                <a:spcPts val="0"/>
              </a:spcAft>
              <a:buClr>
                <a:schemeClr val="dk1"/>
              </a:buClr>
              <a:buSzPts val="1800"/>
              <a:buFont typeface="Noto Sans Symbols"/>
              <a:buChar char="❑"/>
            </a:pPr>
            <a:r>
              <a:rPr lang="ru-RU" sz="1200">
                <a:solidFill>
                  <a:schemeClr val="dk1"/>
                </a:solidFill>
                <a:latin typeface="Calibri"/>
                <a:ea typeface="Calibri"/>
                <a:cs typeface="Calibri"/>
                <a:sym typeface="Calibri"/>
              </a:rPr>
              <a:t>сертифіковані особи у сфері містобудування отримують доступ до Реєстру будівельної діяльності Єдиної державної електронної системи у сфері будівництва;</a:t>
            </a:r>
            <a:endParaRPr/>
          </a:p>
          <a:p>
            <a:pPr marL="114300" lvl="0" indent="0" algn="just" rtl="0">
              <a:lnSpc>
                <a:spcPct val="115000"/>
              </a:lnSpc>
              <a:spcBef>
                <a:spcPts val="0"/>
              </a:spcBef>
              <a:spcAft>
                <a:spcPts val="0"/>
              </a:spcAft>
              <a:buClr>
                <a:schemeClr val="dk1"/>
              </a:buClr>
              <a:buSzPts val="1800"/>
              <a:buNone/>
            </a:pPr>
            <a:endParaRPr sz="1200"/>
          </a:p>
          <a:p>
            <a:pPr marL="457200" lvl="0" indent="-342900" algn="just" rtl="0">
              <a:lnSpc>
                <a:spcPct val="115000"/>
              </a:lnSpc>
              <a:spcBef>
                <a:spcPts val="0"/>
              </a:spcBef>
              <a:spcAft>
                <a:spcPts val="0"/>
              </a:spcAft>
              <a:buClr>
                <a:schemeClr val="dk1"/>
              </a:buClr>
              <a:buSzPts val="1800"/>
              <a:buFont typeface="Noto Sans Symbols"/>
              <a:buChar char="❑"/>
            </a:pPr>
            <a:r>
              <a:rPr lang="ru-RU" sz="1200">
                <a:solidFill>
                  <a:schemeClr val="dk1"/>
                </a:solidFill>
                <a:latin typeface="Calibri"/>
                <a:ea typeface="Calibri"/>
                <a:cs typeface="Calibri"/>
                <a:sym typeface="Calibri"/>
              </a:rPr>
              <a:t>запроваджується поетапний державний будівельний контроль, який здійснюється органами місцевого самоврядування</a:t>
            </a:r>
            <a:br>
              <a:rPr lang="ru-RU" sz="1200">
                <a:solidFill>
                  <a:schemeClr val="dk1"/>
                </a:solidFill>
                <a:latin typeface="Calibri"/>
                <a:ea typeface="Calibri"/>
                <a:cs typeface="Calibri"/>
                <a:sym typeface="Calibri"/>
              </a:rPr>
            </a:br>
            <a:r>
              <a:rPr lang="ru-RU" sz="1200">
                <a:solidFill>
                  <a:schemeClr val="dk1"/>
                </a:solidFill>
                <a:latin typeface="Calibri"/>
                <a:ea typeface="Calibri"/>
                <a:cs typeface="Calibri"/>
                <a:sym typeface="Calibri"/>
              </a:rPr>
              <a:t>щодо усіх об'єктів, які будуються на відповідних територіях;</a:t>
            </a:r>
            <a:endParaRPr/>
          </a:p>
          <a:p>
            <a:pPr marL="114300" lvl="0" indent="0" algn="just" rtl="0">
              <a:lnSpc>
                <a:spcPct val="115000"/>
              </a:lnSpc>
              <a:spcBef>
                <a:spcPts val="0"/>
              </a:spcBef>
              <a:spcAft>
                <a:spcPts val="0"/>
              </a:spcAft>
              <a:buClr>
                <a:schemeClr val="dk1"/>
              </a:buClr>
              <a:buSzPts val="1800"/>
              <a:buNone/>
            </a:pPr>
            <a:endParaRPr sz="1200"/>
          </a:p>
          <a:p>
            <a:pPr marL="457200" lvl="0" indent="-342900" algn="just" rtl="0">
              <a:lnSpc>
                <a:spcPct val="115000"/>
              </a:lnSpc>
              <a:spcBef>
                <a:spcPts val="0"/>
              </a:spcBef>
              <a:spcAft>
                <a:spcPts val="0"/>
              </a:spcAft>
              <a:buClr>
                <a:schemeClr val="dk1"/>
              </a:buClr>
              <a:buSzPts val="1800"/>
              <a:buFont typeface="Noto Sans Symbols"/>
              <a:buChar char="❑"/>
            </a:pPr>
            <a:r>
              <a:rPr lang="ru-RU" sz="1200">
                <a:solidFill>
                  <a:schemeClr val="dk1"/>
                </a:solidFill>
                <a:latin typeface="Calibri"/>
                <a:ea typeface="Calibri"/>
                <a:cs typeface="Calibri"/>
                <a:sym typeface="Calibri"/>
              </a:rPr>
              <a:t>центральний орган виконавчої влади, що забезпечує формування та реалізує державну політику у сфері будівництва, містобудування, просторового планування територій архітектури та державного містобудівного нагляду, виконує функції державного нагляду</a:t>
            </a:r>
            <a:endParaRPr sz="1200"/>
          </a:p>
          <a:p>
            <a:pPr marL="400050" lvl="0" indent="-285750" algn="l" rtl="0">
              <a:lnSpc>
                <a:spcPct val="115000"/>
              </a:lnSpc>
              <a:spcBef>
                <a:spcPts val="0"/>
              </a:spcBef>
              <a:spcAft>
                <a:spcPts val="0"/>
              </a:spcAft>
              <a:buClr>
                <a:schemeClr val="dk1"/>
              </a:buClr>
              <a:buSzPts val="1800"/>
              <a:buFont typeface="Arial"/>
              <a:buNone/>
            </a:pPr>
            <a:endParaRPr u="sng"/>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title"/>
          </p:nvPr>
        </p:nvSpPr>
        <p:spPr>
          <a:xfrm>
            <a:off x="311700" y="364273"/>
            <a:ext cx="8520600" cy="7882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Підвищення ефективності діалогу Бізнес vs ДАБІ</a:t>
            </a:r>
            <a:endParaRPr/>
          </a:p>
        </p:txBody>
      </p:sp>
      <p:sp>
        <p:nvSpPr>
          <p:cNvPr id="334" name="Google Shape;334;p23"/>
          <p:cNvSpPr txBox="1">
            <a:spLocks noGrp="1"/>
          </p:cNvSpPr>
          <p:nvPr>
            <p:ph type="body" idx="1"/>
          </p:nvPr>
        </p:nvSpPr>
        <p:spPr>
          <a:xfrm>
            <a:off x="178420" y="936701"/>
            <a:ext cx="8653880" cy="9496745"/>
          </a:xfrm>
          <a:prstGeom prst="rect">
            <a:avLst/>
          </a:prstGeom>
          <a:noFill/>
          <a:ln>
            <a:noFill/>
          </a:ln>
        </p:spPr>
        <p:txBody>
          <a:bodyPr spcFirstLastPara="1" wrap="square" lIns="91425" tIns="91425" rIns="91425" bIns="91425" anchor="t" anchorCtr="0">
            <a:spAutoFit/>
          </a:bodyPr>
          <a:lstStyle/>
          <a:p>
            <a:pPr marL="342900" lvl="0" indent="-342900" algn="l" rtl="0">
              <a:lnSpc>
                <a:spcPct val="115000"/>
              </a:lnSpc>
              <a:spcBef>
                <a:spcPts val="0"/>
              </a:spcBef>
              <a:spcAft>
                <a:spcPts val="0"/>
              </a:spcAft>
              <a:buClr>
                <a:schemeClr val="accent5"/>
              </a:buClr>
              <a:buSzPts val="1800"/>
              <a:buFont typeface="Noto Sans Symbols"/>
              <a:buChar char="✔"/>
            </a:pPr>
            <a:r>
              <a:rPr lang="ru-RU" sz="1400" b="1">
                <a:solidFill>
                  <a:schemeClr val="accent5"/>
                </a:solidFill>
              </a:rPr>
              <a:t>Залучайте Раду бізнес-омбудсмена завчасно</a:t>
            </a:r>
            <a:r>
              <a:rPr lang="ru-RU" sz="1400" b="1"/>
              <a:t>. </a:t>
            </a:r>
            <a:r>
              <a:rPr lang="ru-RU" sz="1400"/>
              <a:t>РБО</a:t>
            </a:r>
            <a:r>
              <a:rPr lang="ru-RU" sz="1400" b="1"/>
              <a:t> </a:t>
            </a:r>
            <a:r>
              <a:rPr lang="ru-RU" sz="1400"/>
              <a:t>є позасудовим органом, який може слугувати медіатором між ДАБІ та забудовниками.  </a:t>
            </a:r>
            <a:endParaRPr/>
          </a:p>
          <a:p>
            <a:pPr marL="0" lvl="0" indent="0" algn="l" rtl="0">
              <a:lnSpc>
                <a:spcPct val="115000"/>
              </a:lnSpc>
              <a:spcBef>
                <a:spcPts val="0"/>
              </a:spcBef>
              <a:spcAft>
                <a:spcPts val="0"/>
              </a:spcAft>
              <a:buClr>
                <a:schemeClr val="dk1"/>
              </a:buClr>
              <a:buSzPts val="1800"/>
              <a:buNone/>
            </a:pPr>
            <a:endParaRPr sz="1400"/>
          </a:p>
          <a:p>
            <a:pPr marL="342900" lvl="0" indent="-342900" algn="l" rtl="0">
              <a:lnSpc>
                <a:spcPct val="115000"/>
              </a:lnSpc>
              <a:spcBef>
                <a:spcPts val="0"/>
              </a:spcBef>
              <a:spcAft>
                <a:spcPts val="0"/>
              </a:spcAft>
              <a:buClr>
                <a:schemeClr val="accent5"/>
              </a:buClr>
              <a:buSzPts val="1800"/>
              <a:buFont typeface="Noto Sans Symbols"/>
              <a:buChar char="✔"/>
            </a:pPr>
            <a:r>
              <a:rPr lang="ru-RU" sz="1400" b="1">
                <a:solidFill>
                  <a:schemeClr val="accent5"/>
                </a:solidFill>
              </a:rPr>
              <a:t>Необхідно задіювати всі важелі оскарження. </a:t>
            </a:r>
            <a:r>
              <a:rPr lang="ru-RU" sz="1400"/>
              <a:t>Звертайтеся  із скаргами в ДАБІ (центральну) та Мінрегіон. ДАБІ може ініціювати цільову позапланову перевірку діяльності Департаменту ДАБІ у  відповідній області та вжити заходів реагування. </a:t>
            </a:r>
            <a:endParaRPr/>
          </a:p>
          <a:p>
            <a:pPr marL="342900" lvl="0" indent="-228600" algn="l" rtl="0">
              <a:lnSpc>
                <a:spcPct val="115000"/>
              </a:lnSpc>
              <a:spcBef>
                <a:spcPts val="0"/>
              </a:spcBef>
              <a:spcAft>
                <a:spcPts val="0"/>
              </a:spcAft>
              <a:buClr>
                <a:schemeClr val="dk1"/>
              </a:buClr>
              <a:buSzPts val="1800"/>
              <a:buFont typeface="Noto Sans Symbols"/>
              <a:buNone/>
            </a:pPr>
            <a:endParaRPr sz="1400"/>
          </a:p>
          <a:p>
            <a:pPr marL="342900" lvl="0" indent="-342900" algn="l" rtl="0">
              <a:lnSpc>
                <a:spcPct val="115000"/>
              </a:lnSpc>
              <a:spcBef>
                <a:spcPts val="0"/>
              </a:spcBef>
              <a:spcAft>
                <a:spcPts val="0"/>
              </a:spcAft>
              <a:buClr>
                <a:schemeClr val="accent5"/>
              </a:buClr>
              <a:buSzPts val="1800"/>
              <a:buFont typeface="Noto Sans Symbols"/>
              <a:buChar char="✔"/>
            </a:pPr>
            <a:r>
              <a:rPr lang="ru-RU" sz="1400" b="1">
                <a:solidFill>
                  <a:schemeClr val="accent5"/>
                </a:solidFill>
              </a:rPr>
              <a:t>Ознайомтеся з аналізом практики Верховного Суду при вирішенні спорів про оскарження рішень, дій, бездіяльності органів державного архітектурно-будівельного контролю. </a:t>
            </a:r>
            <a:r>
              <a:rPr lang="ru-RU" sz="1400"/>
              <a:t>Посилання - </a:t>
            </a:r>
            <a:r>
              <a:rPr lang="ru-RU" sz="1400" u="sng">
                <a:solidFill>
                  <a:schemeClr val="hlink"/>
                </a:solidFill>
                <a:hlinkClick r:id="rId3"/>
              </a:rPr>
              <a:t>https://supreme.court.gov.ua/supreme/pres-centr/zmi/951889/</a:t>
            </a:r>
            <a:r>
              <a:rPr lang="ru-RU" sz="1400"/>
              <a:t>. </a:t>
            </a:r>
            <a:endParaRPr sz="1400"/>
          </a:p>
          <a:p>
            <a:pPr marL="342900" lvl="0" indent="-228600" algn="l" rtl="0">
              <a:lnSpc>
                <a:spcPct val="115000"/>
              </a:lnSpc>
              <a:spcBef>
                <a:spcPts val="0"/>
              </a:spcBef>
              <a:spcAft>
                <a:spcPts val="0"/>
              </a:spcAft>
              <a:buClr>
                <a:schemeClr val="dk1"/>
              </a:buClr>
              <a:buSzPts val="1800"/>
              <a:buFont typeface="Noto Sans Symbols"/>
              <a:buNone/>
            </a:pPr>
            <a:endParaRPr sz="1400"/>
          </a:p>
          <a:p>
            <a:pPr marL="0" lvl="0" indent="0" algn="l" rtl="0">
              <a:lnSpc>
                <a:spcPct val="115000"/>
              </a:lnSpc>
              <a:spcBef>
                <a:spcPts val="0"/>
              </a:spcBef>
              <a:spcAft>
                <a:spcPts val="0"/>
              </a:spcAft>
              <a:buClr>
                <a:schemeClr val="dk1"/>
              </a:buClr>
              <a:buSzPts val="1800"/>
              <a:buNone/>
            </a:pPr>
            <a:r>
              <a:rPr lang="ru-RU" sz="1200" i="1"/>
              <a:t>Лише дотримання умов та порядку прийняття контролюючими органами рішень про проведення перевірок може бути підставою для визнання правомірними дій контролюючого органу щодо їх проведення. У свою чергу порушення контролюючим органом вимог щодо призначення та проведення перевірки призводить до відсутності правових наслідків такої. </a:t>
            </a:r>
            <a:r>
              <a:rPr lang="ru-RU" sz="1200" b="1" i="1" u="sng"/>
              <a:t>Таким чином, у випадку незаконності перевірки, прийнятий за її результатами акт індивідуальної дії підлягає визнанню протиправним та скасуванню</a:t>
            </a:r>
            <a:r>
              <a:rPr lang="ru-RU" sz="1200" i="1"/>
              <a:t>.  </a:t>
            </a:r>
            <a:r>
              <a:rPr lang="ru-RU" sz="1400" i="1"/>
              <a:t> </a:t>
            </a:r>
            <a:endParaRPr sz="1400" i="1"/>
          </a:p>
          <a:p>
            <a:pPr marL="342900" lvl="0" indent="-228600" algn="l" rtl="0">
              <a:lnSpc>
                <a:spcPct val="115000"/>
              </a:lnSpc>
              <a:spcBef>
                <a:spcPts val="0"/>
              </a:spcBef>
              <a:spcAft>
                <a:spcPts val="0"/>
              </a:spcAft>
              <a:buClr>
                <a:schemeClr val="dk1"/>
              </a:buClr>
              <a:buSzPts val="1800"/>
              <a:buFont typeface="Noto Sans Symbols"/>
              <a:buNone/>
            </a:pPr>
            <a:endParaRPr sz="1400"/>
          </a:p>
          <a:p>
            <a:pPr marL="457200" lvl="0" indent="-228600" algn="l" rtl="0">
              <a:lnSpc>
                <a:spcPct val="115000"/>
              </a:lnSpc>
              <a:spcBef>
                <a:spcPts val="0"/>
              </a:spcBef>
              <a:spcAft>
                <a:spcPts val="0"/>
              </a:spcAft>
              <a:buClr>
                <a:schemeClr val="dk1"/>
              </a:buClr>
              <a:buSzPts val="1800"/>
              <a:buNone/>
            </a:pPr>
            <a:endParaRPr sz="1400"/>
          </a:p>
          <a:p>
            <a:pPr marL="114300" lvl="0" indent="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u="sng"/>
          </a:p>
          <a:p>
            <a:pPr marL="400050" lvl="0" indent="-285750" algn="l" rtl="0">
              <a:lnSpc>
                <a:spcPct val="115000"/>
              </a:lnSpc>
              <a:spcBef>
                <a:spcPts val="0"/>
              </a:spcBef>
              <a:spcAft>
                <a:spcPts val="0"/>
              </a:spcAft>
              <a:buClr>
                <a:schemeClr val="dk1"/>
              </a:buClr>
              <a:buSzPts val="1800"/>
              <a:buFont typeface="Arial"/>
              <a:buNone/>
            </a:pPr>
            <a:endParaRPr u="sng"/>
          </a:p>
          <a:p>
            <a:pPr marL="457200" lvl="0" indent="-228600" algn="l" rtl="0">
              <a:lnSpc>
                <a:spcPct val="115000"/>
              </a:lnSpc>
              <a:spcBef>
                <a:spcPts val="0"/>
              </a:spcBef>
              <a:spcAft>
                <a:spcPts val="0"/>
              </a:spcAft>
              <a:buClr>
                <a:schemeClr val="dk1"/>
              </a:buClr>
              <a:buSzPts val="1800"/>
              <a:buNone/>
            </a:pPr>
            <a:endParaRPr u="sng"/>
          </a:p>
          <a:p>
            <a:pPr marL="457200" lvl="0" indent="-228600" algn="l" rtl="0">
              <a:lnSpc>
                <a:spcPct val="115000"/>
              </a:lnSpc>
              <a:spcBef>
                <a:spcPts val="0"/>
              </a:spcBef>
              <a:spcAft>
                <a:spcPts val="0"/>
              </a:spcAft>
              <a:buClr>
                <a:schemeClr val="dk1"/>
              </a:buClr>
              <a:buSzPts val="1800"/>
              <a:buNone/>
            </a:pPr>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a:p>
          <a:p>
            <a:pPr marL="400050" lvl="0" indent="-285750" algn="l" rtl="0">
              <a:lnSpc>
                <a:spcPct val="115000"/>
              </a:lnSpc>
              <a:spcBef>
                <a:spcPts val="0"/>
              </a:spcBef>
              <a:spcAft>
                <a:spcPts val="0"/>
              </a:spcAft>
              <a:buClr>
                <a:schemeClr val="dk1"/>
              </a:buClr>
              <a:buSzPts val="1800"/>
              <a:buFont typeface="Arial"/>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7"/>
          <p:cNvSpPr txBox="1">
            <a:spLocks noGrp="1"/>
          </p:cNvSpPr>
          <p:nvPr>
            <p:ph type="title"/>
          </p:nvPr>
        </p:nvSpPr>
        <p:spPr>
          <a:xfrm>
            <a:off x="311700" y="364273"/>
            <a:ext cx="8520600" cy="7882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Підвищення ефективності діалогу Бізнес vs ДАБІ</a:t>
            </a:r>
            <a:endParaRPr/>
          </a:p>
        </p:txBody>
      </p:sp>
      <p:sp>
        <p:nvSpPr>
          <p:cNvPr id="340" name="Google Shape;340;p47"/>
          <p:cNvSpPr txBox="1">
            <a:spLocks noGrp="1"/>
          </p:cNvSpPr>
          <p:nvPr>
            <p:ph type="body" idx="1"/>
          </p:nvPr>
        </p:nvSpPr>
        <p:spPr>
          <a:xfrm>
            <a:off x="178420" y="936701"/>
            <a:ext cx="8653880" cy="9369458"/>
          </a:xfrm>
          <a:prstGeom prst="rect">
            <a:avLst/>
          </a:prstGeom>
          <a:noFill/>
          <a:ln>
            <a:noFill/>
          </a:ln>
        </p:spPr>
        <p:txBody>
          <a:bodyPr spcFirstLastPara="1" wrap="square" lIns="91425" tIns="91425" rIns="91425" bIns="91425" anchor="t" anchorCtr="0">
            <a:spAutoFit/>
          </a:bodyPr>
          <a:lstStyle/>
          <a:p>
            <a:pPr marL="342900" lvl="0" indent="-342900" algn="l" rtl="0">
              <a:lnSpc>
                <a:spcPct val="115000"/>
              </a:lnSpc>
              <a:spcBef>
                <a:spcPts val="0"/>
              </a:spcBef>
              <a:spcAft>
                <a:spcPts val="0"/>
              </a:spcAft>
              <a:buClr>
                <a:schemeClr val="accent5"/>
              </a:buClr>
              <a:buSzPts val="1800"/>
              <a:buFont typeface="Noto Sans Symbols"/>
              <a:buChar char="✔"/>
            </a:pPr>
            <a:r>
              <a:rPr lang="ru-RU" sz="1400" b="1">
                <a:solidFill>
                  <a:schemeClr val="accent5"/>
                </a:solidFill>
              </a:rPr>
              <a:t>Враховуйте Регламент Ради бізнес-омбудсмена:</a:t>
            </a:r>
            <a:endParaRPr sz="1400" b="1">
              <a:solidFill>
                <a:schemeClr val="accent5"/>
              </a:solidFill>
            </a:endParaRPr>
          </a:p>
          <a:p>
            <a:pPr marL="114300" lvl="0" indent="0" algn="just" rtl="0">
              <a:lnSpc>
                <a:spcPct val="115000"/>
              </a:lnSpc>
              <a:spcBef>
                <a:spcPts val="0"/>
              </a:spcBef>
              <a:spcAft>
                <a:spcPts val="0"/>
              </a:spcAft>
              <a:buClr>
                <a:srgbClr val="333333"/>
              </a:buClr>
              <a:buSzPts val="1800"/>
              <a:buNone/>
            </a:pPr>
            <a:r>
              <a:rPr lang="ru-RU" sz="1400">
                <a:solidFill>
                  <a:srgbClr val="333333"/>
                </a:solidFill>
              </a:rPr>
              <a:t>6.1.1 Бізнес-омбудсмен розглядає скарги щодо можливого вчинення корупційних діянь та/або інших </a:t>
            </a:r>
            <a:r>
              <a:rPr lang="ru-RU" sz="1400" b="1">
                <a:solidFill>
                  <a:srgbClr val="FF0000"/>
                </a:solidFill>
              </a:rPr>
              <a:t>порушень законних інтересів суб’єктів підприємництва….</a:t>
            </a:r>
            <a:endParaRPr/>
          </a:p>
          <a:p>
            <a:pPr marL="114300" lvl="0" indent="0" algn="just" rtl="0">
              <a:lnSpc>
                <a:spcPct val="115000"/>
              </a:lnSpc>
              <a:spcBef>
                <a:spcPts val="0"/>
              </a:spcBef>
              <a:spcAft>
                <a:spcPts val="0"/>
              </a:spcAft>
              <a:buClr>
                <a:schemeClr val="dk1"/>
              </a:buClr>
              <a:buSzPts val="1800"/>
              <a:buNone/>
            </a:pPr>
            <a:r>
              <a:rPr lang="ru-RU" sz="1400" b="1"/>
              <a:t>Наприклад, фізичні особи, які не мають статус ФОП, неприбуткові організації формально не є суб’єктами підприємництва.</a:t>
            </a:r>
            <a:endParaRPr/>
          </a:p>
          <a:p>
            <a:pPr marL="114300" lvl="0" indent="0" algn="just" rtl="0">
              <a:lnSpc>
                <a:spcPct val="115000"/>
              </a:lnSpc>
              <a:spcBef>
                <a:spcPts val="0"/>
              </a:spcBef>
              <a:spcAft>
                <a:spcPts val="0"/>
              </a:spcAft>
              <a:buClr>
                <a:schemeClr val="dk1"/>
              </a:buClr>
              <a:buSzPts val="1800"/>
              <a:buNone/>
            </a:pPr>
            <a:r>
              <a:rPr lang="ru-RU" sz="1400" b="1"/>
              <a:t>Проте, поняття суб’єкт підприємництва можливо тлумачити по-різному, і варто пробувати це доводити РБО. Враховуйте, що:</a:t>
            </a:r>
            <a:endParaRPr/>
          </a:p>
          <a:p>
            <a:pPr marL="114300" lvl="0" indent="0" algn="just" rtl="0">
              <a:lnSpc>
                <a:spcPct val="115000"/>
              </a:lnSpc>
              <a:spcBef>
                <a:spcPts val="0"/>
              </a:spcBef>
              <a:spcAft>
                <a:spcPts val="0"/>
              </a:spcAft>
              <a:buClr>
                <a:srgbClr val="333333"/>
              </a:buClr>
              <a:buSzPts val="1800"/>
              <a:buNone/>
            </a:pPr>
            <a:r>
              <a:rPr lang="ru-RU" sz="1400">
                <a:solidFill>
                  <a:srgbClr val="333333"/>
                </a:solidFill>
              </a:rPr>
              <a:t>6.1.2 Бізнес-омбудсмен може </a:t>
            </a:r>
            <a:r>
              <a:rPr lang="ru-RU" sz="1400" b="1">
                <a:solidFill>
                  <a:srgbClr val="FF0000"/>
                </a:solidFill>
              </a:rPr>
              <a:t>розпочати розгляд з власної ініціативи</a:t>
            </a:r>
            <a:r>
              <a:rPr lang="ru-RU" sz="1400">
                <a:solidFill>
                  <a:srgbClr val="333333"/>
                </a:solidFill>
              </a:rPr>
              <a:t>, якщо йому стало відомо про можливу Недобросовісну Поведінку з будь-якого джерела (без обмежень), в тому числі, із засобів масової інформації. </a:t>
            </a:r>
            <a:endParaRPr/>
          </a:p>
          <a:p>
            <a:pPr marL="114300" lvl="0" indent="0" algn="just" rtl="0">
              <a:lnSpc>
                <a:spcPct val="115000"/>
              </a:lnSpc>
              <a:spcBef>
                <a:spcPts val="0"/>
              </a:spcBef>
              <a:spcAft>
                <a:spcPts val="0"/>
              </a:spcAft>
              <a:buClr>
                <a:srgbClr val="333333"/>
              </a:buClr>
              <a:buSzPts val="1800"/>
              <a:buNone/>
            </a:pPr>
            <a:r>
              <a:rPr lang="ru-RU" sz="1400" b="1">
                <a:solidFill>
                  <a:srgbClr val="333333"/>
                </a:solidFill>
              </a:rPr>
              <a:t>6.1.3</a:t>
            </a:r>
            <a:r>
              <a:rPr lang="ru-RU" sz="1400">
                <a:solidFill>
                  <a:srgbClr val="333333"/>
                </a:solidFill>
              </a:rPr>
              <a:t> Бізнес-омбудсмен не повинен розглядати скарги: </a:t>
            </a:r>
            <a:endParaRPr sz="1400">
              <a:solidFill>
                <a:srgbClr val="333333"/>
              </a:solidFill>
            </a:endParaRPr>
          </a:p>
          <a:p>
            <a:pPr marL="114300" lvl="0" indent="0" algn="just" rtl="0">
              <a:lnSpc>
                <a:spcPct val="115000"/>
              </a:lnSpc>
              <a:spcBef>
                <a:spcPts val="0"/>
              </a:spcBef>
              <a:spcAft>
                <a:spcPts val="0"/>
              </a:spcAft>
              <a:buClr>
                <a:srgbClr val="333333"/>
              </a:buClr>
              <a:buSzPts val="1800"/>
              <a:buNone/>
            </a:pPr>
            <a:r>
              <a:rPr lang="ru-RU" sz="1400">
                <a:solidFill>
                  <a:srgbClr val="333333"/>
                </a:solidFill>
              </a:rPr>
              <a:t>iv) у випадках …коли сторона …</a:t>
            </a:r>
            <a:r>
              <a:rPr lang="ru-RU" sz="1400" b="1">
                <a:solidFill>
                  <a:srgbClr val="FF0000"/>
                </a:solidFill>
              </a:rPr>
              <a:t>не вичерпала принаймні одну інстанцію адміністративного оскарження</a:t>
            </a:r>
            <a:r>
              <a:rPr lang="ru-RU" sz="1400">
                <a:solidFill>
                  <a:srgbClr val="333333"/>
                </a:solidFill>
              </a:rPr>
              <a:t>, доступного такій стороні згідно із чинним законодавством та внутрішніми правилами сторони, щодо якої подана скарга.</a:t>
            </a:r>
            <a:endParaRPr/>
          </a:p>
          <a:p>
            <a:pPr marL="457200" lvl="0" indent="-228600" algn="l" rtl="0">
              <a:lnSpc>
                <a:spcPct val="115000"/>
              </a:lnSpc>
              <a:spcBef>
                <a:spcPts val="0"/>
              </a:spcBef>
              <a:spcAft>
                <a:spcPts val="0"/>
              </a:spcAft>
              <a:buClr>
                <a:schemeClr val="dk1"/>
              </a:buClr>
              <a:buSzPts val="1800"/>
              <a:buNone/>
            </a:pPr>
            <a:endParaRPr sz="1400"/>
          </a:p>
          <a:p>
            <a:pPr marL="114300" lvl="0" indent="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u="sng"/>
          </a:p>
          <a:p>
            <a:pPr marL="400050" lvl="0" indent="-285750" algn="l" rtl="0">
              <a:lnSpc>
                <a:spcPct val="115000"/>
              </a:lnSpc>
              <a:spcBef>
                <a:spcPts val="0"/>
              </a:spcBef>
              <a:spcAft>
                <a:spcPts val="0"/>
              </a:spcAft>
              <a:buClr>
                <a:schemeClr val="dk1"/>
              </a:buClr>
              <a:buSzPts val="1800"/>
              <a:buFont typeface="Arial"/>
              <a:buNone/>
            </a:pPr>
            <a:endParaRPr u="sng"/>
          </a:p>
          <a:p>
            <a:pPr marL="457200" lvl="0" indent="-228600" algn="l" rtl="0">
              <a:lnSpc>
                <a:spcPct val="115000"/>
              </a:lnSpc>
              <a:spcBef>
                <a:spcPts val="0"/>
              </a:spcBef>
              <a:spcAft>
                <a:spcPts val="0"/>
              </a:spcAft>
              <a:buClr>
                <a:schemeClr val="dk1"/>
              </a:buClr>
              <a:buSzPts val="1800"/>
              <a:buNone/>
            </a:pPr>
            <a:endParaRPr u="sng"/>
          </a:p>
          <a:p>
            <a:pPr marL="457200" lvl="0" indent="-228600" algn="l" rtl="0">
              <a:lnSpc>
                <a:spcPct val="115000"/>
              </a:lnSpc>
              <a:spcBef>
                <a:spcPts val="0"/>
              </a:spcBef>
              <a:spcAft>
                <a:spcPts val="0"/>
              </a:spcAft>
              <a:buClr>
                <a:schemeClr val="dk1"/>
              </a:buClr>
              <a:buSzPts val="1800"/>
              <a:buNone/>
            </a:pPr>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a:p>
          <a:p>
            <a:pPr marL="400050" lvl="0" indent="-285750" algn="l" rtl="0">
              <a:lnSpc>
                <a:spcPct val="115000"/>
              </a:lnSpc>
              <a:spcBef>
                <a:spcPts val="0"/>
              </a:spcBef>
              <a:spcAft>
                <a:spcPts val="0"/>
              </a:spcAft>
              <a:buClr>
                <a:schemeClr val="dk1"/>
              </a:buClr>
              <a:buSzPts val="1800"/>
              <a:buFont typeface="Arial"/>
              <a:buNone/>
            </a:pPr>
            <a:endParaRPr/>
          </a:p>
        </p:txBody>
      </p:sp>
      <p:pic>
        <p:nvPicPr>
          <p:cNvPr id="341" name="Google Shape;341;p47" descr="D:\GNS\!Договори\!Договори на обслуговування\Логотип\Файли лого\Інше\logo напис.jpg"/>
          <p:cNvPicPr preferRelativeResize="0"/>
          <p:nvPr/>
        </p:nvPicPr>
        <p:blipFill rotWithShape="1">
          <a:blip r:embed="rId3">
            <a:alphaModFix/>
          </a:blip>
          <a:srcRect/>
          <a:stretch/>
        </p:blipFill>
        <p:spPr>
          <a:xfrm>
            <a:off x="598141" y="4362586"/>
            <a:ext cx="2275688" cy="5384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p:nvPr/>
        </p:nvSpPr>
        <p:spPr>
          <a:xfrm>
            <a:off x="4948925" y="2719980"/>
            <a:ext cx="693000" cy="6930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4948935" y="1627372"/>
            <a:ext cx="693000" cy="6930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4948925" y="3704964"/>
            <a:ext cx="693000" cy="6930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
          <p:cNvSpPr txBox="1">
            <a:spLocks noGrp="1"/>
          </p:cNvSpPr>
          <p:nvPr>
            <p:ph type="title"/>
          </p:nvPr>
        </p:nvSpPr>
        <p:spPr>
          <a:xfrm>
            <a:off x="4848300" y="375000"/>
            <a:ext cx="4241700" cy="84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E5999"/>
              </a:buClr>
              <a:buSzPts val="3600"/>
              <a:buFont typeface="Proxima Nova Extrabold"/>
              <a:buNone/>
            </a:pPr>
            <a:r>
              <a:rPr lang="ru-RU" sz="2000">
                <a:solidFill>
                  <a:srgbClr val="0E5999"/>
                </a:solidFill>
                <a:latin typeface="Proxima Nova Extrabold"/>
                <a:ea typeface="Proxima Nova Extrabold"/>
                <a:cs typeface="Proxima Nova Extrabold"/>
                <a:sym typeface="Proxima Nova Extrabold"/>
              </a:rPr>
              <a:t>РАДА БІЗНЕС-ОМБУДСМЕНА –</a:t>
            </a:r>
            <a:endParaRPr sz="2000">
              <a:solidFill>
                <a:srgbClr val="0E5999"/>
              </a:solidFill>
              <a:latin typeface="Proxima Nova Extrabold"/>
              <a:ea typeface="Proxima Nova Extrabold"/>
              <a:cs typeface="Proxima Nova Extrabold"/>
              <a:sym typeface="Proxima Nova Extrabold"/>
            </a:endParaRPr>
          </a:p>
        </p:txBody>
      </p:sp>
      <p:sp>
        <p:nvSpPr>
          <p:cNvPr id="116" name="Google Shape;116;p2"/>
          <p:cNvSpPr txBox="1"/>
          <p:nvPr/>
        </p:nvSpPr>
        <p:spPr>
          <a:xfrm>
            <a:off x="4848300" y="867975"/>
            <a:ext cx="41148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rgbClr val="0E5999"/>
                </a:solidFill>
                <a:latin typeface="Open Sans"/>
                <a:ea typeface="Open Sans"/>
                <a:cs typeface="Open Sans"/>
                <a:sym typeface="Open Sans"/>
              </a:rPr>
              <a:t>незалежний консультативно-дорадчий орган.</a:t>
            </a:r>
            <a:endParaRPr sz="1200" b="0" i="0" u="none" strike="noStrike" cap="none">
              <a:solidFill>
                <a:srgbClr val="0E5999"/>
              </a:solidFill>
              <a:latin typeface="Open Sans"/>
              <a:ea typeface="Open Sans"/>
              <a:cs typeface="Open Sans"/>
              <a:sym typeface="Open Sans"/>
            </a:endParaRPr>
          </a:p>
        </p:txBody>
      </p:sp>
      <p:sp>
        <p:nvSpPr>
          <p:cNvPr id="117" name="Google Shape;117;p2"/>
          <p:cNvSpPr txBox="1"/>
          <p:nvPr/>
        </p:nvSpPr>
        <p:spPr>
          <a:xfrm>
            <a:off x="221000" y="3211350"/>
            <a:ext cx="4377300" cy="18063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FFFFFF"/>
              </a:buClr>
              <a:buSzPts val="1200"/>
              <a:buFont typeface="Open Sans"/>
              <a:buChar char="●"/>
            </a:pPr>
            <a:r>
              <a:rPr lang="ru-RU" sz="1200" b="0" i="0" u="none" strike="noStrike" cap="none">
                <a:solidFill>
                  <a:srgbClr val="FFFFFF"/>
                </a:solidFill>
                <a:latin typeface="Open Sans"/>
                <a:ea typeface="Open Sans"/>
                <a:cs typeface="Open Sans"/>
                <a:sym typeface="Open Sans"/>
              </a:rPr>
              <a:t>Кабінет Міністрів України</a:t>
            </a:r>
            <a:endParaRPr sz="1200" b="0" i="0" u="none" strike="noStrike" cap="none">
              <a:solidFill>
                <a:srgbClr val="FFFFFF"/>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FFFFFF"/>
              </a:buClr>
              <a:buSzPts val="1200"/>
              <a:buFont typeface="Open Sans"/>
              <a:buChar char="●"/>
            </a:pPr>
            <a:r>
              <a:rPr lang="ru-RU" sz="1200" b="0" i="0" u="none" strike="noStrike" cap="none">
                <a:solidFill>
                  <a:srgbClr val="FFFFFF"/>
                </a:solidFill>
                <a:latin typeface="Open Sans"/>
                <a:ea typeface="Open Sans"/>
                <a:cs typeface="Open Sans"/>
                <a:sym typeface="Open Sans"/>
              </a:rPr>
              <a:t>ЄБРР</a:t>
            </a:r>
            <a:endParaRPr sz="1200" b="0" i="0" u="none" strike="noStrike" cap="none">
              <a:solidFill>
                <a:srgbClr val="FFFFFF"/>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FFFFFF"/>
              </a:buClr>
              <a:buSzPts val="1200"/>
              <a:buFont typeface="Open Sans"/>
              <a:buChar char="●"/>
            </a:pPr>
            <a:r>
              <a:rPr lang="ru-RU" sz="1200" b="0" i="0" u="none" strike="noStrike" cap="none">
                <a:solidFill>
                  <a:srgbClr val="FFFFFF"/>
                </a:solidFill>
                <a:latin typeface="Open Sans"/>
                <a:ea typeface="Open Sans"/>
                <a:cs typeface="Open Sans"/>
                <a:sym typeface="Open Sans"/>
              </a:rPr>
              <a:t>ОЕСР</a:t>
            </a:r>
            <a:endParaRPr sz="1200" b="0" i="0" u="none" strike="noStrike" cap="none">
              <a:solidFill>
                <a:srgbClr val="FFFFFF"/>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FFFFFF"/>
              </a:buClr>
              <a:buSzPts val="1200"/>
              <a:buFont typeface="Open Sans"/>
              <a:buChar char="●"/>
            </a:pPr>
            <a:r>
              <a:rPr lang="ru-RU" sz="1200" b="0" i="0" u="none" strike="noStrike" cap="none">
                <a:solidFill>
                  <a:srgbClr val="FFFFFF"/>
                </a:solidFill>
                <a:latin typeface="Open Sans"/>
                <a:ea typeface="Open Sans"/>
                <a:cs typeface="Open Sans"/>
                <a:sym typeface="Open Sans"/>
              </a:rPr>
              <a:t>Американська торгова палата в Україні</a:t>
            </a:r>
            <a:endParaRPr sz="1200" b="0" i="0" u="none" strike="noStrike" cap="none">
              <a:solidFill>
                <a:srgbClr val="FFFFFF"/>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FFFFFF"/>
              </a:buClr>
              <a:buSzPts val="1200"/>
              <a:buFont typeface="Open Sans"/>
              <a:buChar char="●"/>
            </a:pPr>
            <a:r>
              <a:rPr lang="ru-RU" sz="1200" b="0" i="0" u="none" strike="noStrike" cap="none">
                <a:solidFill>
                  <a:srgbClr val="FFFFFF"/>
                </a:solidFill>
                <a:latin typeface="Open Sans"/>
                <a:ea typeface="Open Sans"/>
                <a:cs typeface="Open Sans"/>
                <a:sym typeface="Open Sans"/>
              </a:rPr>
              <a:t>Європейська Бізнес Асоціація</a:t>
            </a:r>
            <a:endParaRPr sz="1200" b="0" i="0" u="none" strike="noStrike" cap="none">
              <a:solidFill>
                <a:srgbClr val="FFFFFF"/>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FFFFFF"/>
              </a:buClr>
              <a:buSzPts val="1200"/>
              <a:buFont typeface="Open Sans"/>
              <a:buChar char="●"/>
            </a:pPr>
            <a:r>
              <a:rPr lang="ru-RU" sz="1200" b="0" i="0" u="none" strike="noStrike" cap="none">
                <a:solidFill>
                  <a:srgbClr val="FFFFFF"/>
                </a:solidFill>
                <a:latin typeface="Open Sans"/>
                <a:ea typeface="Open Sans"/>
                <a:cs typeface="Open Sans"/>
                <a:sym typeface="Open Sans"/>
              </a:rPr>
              <a:t>Федерація роботодавців України</a:t>
            </a:r>
            <a:endParaRPr sz="1200" b="0" i="0" u="none" strike="noStrike" cap="none">
              <a:solidFill>
                <a:srgbClr val="FFFFFF"/>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FFFFFF"/>
              </a:buClr>
              <a:buSzPts val="1200"/>
              <a:buFont typeface="Open Sans"/>
              <a:buChar char="●"/>
            </a:pPr>
            <a:r>
              <a:rPr lang="ru-RU" sz="1200" b="0" i="0" u="none" strike="noStrike" cap="none">
                <a:solidFill>
                  <a:srgbClr val="FFFFFF"/>
                </a:solidFill>
                <a:latin typeface="Open Sans"/>
                <a:ea typeface="Open Sans"/>
                <a:cs typeface="Open Sans"/>
                <a:sym typeface="Open Sans"/>
              </a:rPr>
              <a:t>Торгово-промислова палата України</a:t>
            </a:r>
            <a:endParaRPr/>
          </a:p>
          <a:p>
            <a:pPr marL="457200" marR="0" lvl="0" indent="-304800" algn="l" rtl="0">
              <a:lnSpc>
                <a:spcPct val="100000"/>
              </a:lnSpc>
              <a:spcBef>
                <a:spcPts val="0"/>
              </a:spcBef>
              <a:spcAft>
                <a:spcPts val="0"/>
              </a:spcAft>
              <a:buClr>
                <a:srgbClr val="FFFFFF"/>
              </a:buClr>
              <a:buSzPts val="1200"/>
              <a:buFont typeface="Open Sans"/>
              <a:buChar char="●"/>
            </a:pPr>
            <a:r>
              <a:rPr lang="ru-RU" sz="1200" b="0" i="0" u="none" strike="noStrike" cap="none">
                <a:solidFill>
                  <a:srgbClr val="FFFFFF"/>
                </a:solidFill>
                <a:latin typeface="Open Sans"/>
                <a:ea typeface="Open Sans"/>
                <a:cs typeface="Open Sans"/>
                <a:sym typeface="Open Sans"/>
              </a:rPr>
              <a:t>Український союз промисловців та підприємців</a:t>
            </a:r>
            <a:endParaRPr sz="12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p:cNvSpPr txBox="1"/>
          <p:nvPr/>
        </p:nvSpPr>
        <p:spPr>
          <a:xfrm>
            <a:off x="5913900" y="2719975"/>
            <a:ext cx="2768400" cy="77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rgbClr val="0E5999"/>
                </a:solidFill>
                <a:latin typeface="Open Sans"/>
                <a:ea typeface="Open Sans"/>
                <a:cs typeface="Open Sans"/>
                <a:sym typeface="Open Sans"/>
              </a:rPr>
              <a:t>26 листопада 2014 року </a:t>
            </a:r>
            <a:endParaRPr sz="1200" b="0"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ru-RU" sz="1200" b="1" i="0" u="none" strike="noStrike" cap="none">
                <a:solidFill>
                  <a:srgbClr val="0E5999"/>
                </a:solidFill>
                <a:latin typeface="Open Sans"/>
                <a:ea typeface="Open Sans"/>
                <a:cs typeface="Open Sans"/>
                <a:sym typeface="Open Sans"/>
              </a:rPr>
              <a:t>Постанова Уряду про створення Ради бізнес-омбудсмена</a:t>
            </a:r>
            <a:r>
              <a:rPr lang="ru-RU" sz="1200" b="1" i="0" u="none" strike="noStrike" cap="none">
                <a:solidFill>
                  <a:srgbClr val="374E83"/>
                </a:solidFill>
                <a:latin typeface="Open Sans"/>
                <a:ea typeface="Open Sans"/>
                <a:cs typeface="Open Sans"/>
                <a:sym typeface="Open Sans"/>
              </a:rPr>
              <a:t> </a:t>
            </a:r>
            <a:endParaRPr sz="1200" b="1" i="0" u="none" strike="noStrike" cap="none">
              <a:solidFill>
                <a:srgbClr val="374E83"/>
              </a:solidFill>
              <a:latin typeface="Open Sans"/>
              <a:ea typeface="Open Sans"/>
              <a:cs typeface="Open Sans"/>
              <a:sym typeface="Open Sans"/>
            </a:endParaRPr>
          </a:p>
        </p:txBody>
      </p:sp>
      <p:sp>
        <p:nvSpPr>
          <p:cNvPr id="119" name="Google Shape;119;p2"/>
          <p:cNvSpPr txBox="1"/>
          <p:nvPr/>
        </p:nvSpPr>
        <p:spPr>
          <a:xfrm>
            <a:off x="5913900" y="3704975"/>
            <a:ext cx="2768400" cy="77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1" i="0" u="none" strike="noStrike" cap="none">
                <a:solidFill>
                  <a:srgbClr val="0E5999"/>
                </a:solidFill>
                <a:latin typeface="Open Sans"/>
                <a:ea typeface="Open Sans"/>
                <a:cs typeface="Open Sans"/>
                <a:sym typeface="Open Sans"/>
              </a:rPr>
              <a:t>Закон про Інституцію бізнес-омбудсмена </a:t>
            </a: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rgbClr val="0E5999"/>
                </a:solidFill>
                <a:latin typeface="Open Sans"/>
                <a:ea typeface="Open Sans"/>
                <a:cs typeface="Open Sans"/>
                <a:sym typeface="Open Sans"/>
              </a:rPr>
              <a:t>(в процесі)</a:t>
            </a:r>
            <a:endParaRPr sz="1200" b="0" i="0" u="none" strike="noStrike" cap="none">
              <a:solidFill>
                <a:srgbClr val="0E5999"/>
              </a:solidFill>
              <a:latin typeface="Open Sans"/>
              <a:ea typeface="Open Sans"/>
              <a:cs typeface="Open Sans"/>
              <a:sym typeface="Open Sans"/>
            </a:endParaRPr>
          </a:p>
        </p:txBody>
      </p:sp>
      <p:sp>
        <p:nvSpPr>
          <p:cNvPr id="120" name="Google Shape;120;p2"/>
          <p:cNvSpPr txBox="1"/>
          <p:nvPr/>
        </p:nvSpPr>
        <p:spPr>
          <a:xfrm>
            <a:off x="5913900" y="1465925"/>
            <a:ext cx="2927400" cy="77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rgbClr val="0E5999"/>
                </a:solidFill>
                <a:latin typeface="Open Sans"/>
                <a:ea typeface="Open Sans"/>
                <a:cs typeface="Open Sans"/>
                <a:sym typeface="Open Sans"/>
              </a:rPr>
              <a:t>12 травня 2014 року підписали </a:t>
            </a:r>
            <a:r>
              <a:rPr lang="ru-RU" sz="1200" b="1" i="0" u="none" strike="noStrike" cap="none">
                <a:solidFill>
                  <a:srgbClr val="0E5999"/>
                </a:solidFill>
                <a:latin typeface="Open Sans"/>
                <a:ea typeface="Open Sans"/>
                <a:cs typeface="Open Sans"/>
                <a:sym typeface="Open Sans"/>
              </a:rPr>
              <a:t>Меморандум про взаєморозуміння щодо підтримки антикорупційної ініціативи</a:t>
            </a: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74E83"/>
              </a:solidFill>
              <a:latin typeface="Open Sans"/>
              <a:ea typeface="Open Sans"/>
              <a:cs typeface="Open Sans"/>
              <a:sym typeface="Open Sans"/>
            </a:endParaRPr>
          </a:p>
        </p:txBody>
      </p:sp>
      <p:pic>
        <p:nvPicPr>
          <p:cNvPr id="121" name="Google Shape;121;p2"/>
          <p:cNvPicPr preferRelativeResize="0"/>
          <p:nvPr/>
        </p:nvPicPr>
        <p:blipFill rotWithShape="1">
          <a:blip r:embed="rId3">
            <a:alphaModFix/>
          </a:blip>
          <a:srcRect/>
          <a:stretch/>
        </p:blipFill>
        <p:spPr>
          <a:xfrm>
            <a:off x="462100" y="2766375"/>
            <a:ext cx="950800" cy="264588"/>
          </a:xfrm>
          <a:prstGeom prst="rect">
            <a:avLst/>
          </a:prstGeom>
          <a:noFill/>
          <a:ln>
            <a:noFill/>
          </a:ln>
        </p:spPr>
      </p:pic>
      <p:pic>
        <p:nvPicPr>
          <p:cNvPr id="122" name="Google Shape;122;p2"/>
          <p:cNvPicPr preferRelativeResize="0"/>
          <p:nvPr/>
        </p:nvPicPr>
        <p:blipFill rotWithShape="1">
          <a:blip r:embed="rId4">
            <a:alphaModFix/>
          </a:blip>
          <a:srcRect/>
          <a:stretch/>
        </p:blipFill>
        <p:spPr>
          <a:xfrm>
            <a:off x="5098600" y="3848375"/>
            <a:ext cx="393650" cy="393650"/>
          </a:xfrm>
          <a:prstGeom prst="rect">
            <a:avLst/>
          </a:prstGeom>
          <a:noFill/>
          <a:ln>
            <a:noFill/>
          </a:ln>
        </p:spPr>
      </p:pic>
      <p:pic>
        <p:nvPicPr>
          <p:cNvPr id="123" name="Google Shape;123;p2"/>
          <p:cNvPicPr preferRelativeResize="0"/>
          <p:nvPr/>
        </p:nvPicPr>
        <p:blipFill rotWithShape="1">
          <a:blip r:embed="rId5">
            <a:alphaModFix/>
          </a:blip>
          <a:srcRect/>
          <a:stretch/>
        </p:blipFill>
        <p:spPr>
          <a:xfrm>
            <a:off x="5122988" y="1777050"/>
            <a:ext cx="393650" cy="393650"/>
          </a:xfrm>
          <a:prstGeom prst="rect">
            <a:avLst/>
          </a:prstGeom>
          <a:noFill/>
          <a:ln>
            <a:noFill/>
          </a:ln>
        </p:spPr>
      </p:pic>
      <p:pic>
        <p:nvPicPr>
          <p:cNvPr id="124" name="Google Shape;124;p2"/>
          <p:cNvPicPr preferRelativeResize="0"/>
          <p:nvPr/>
        </p:nvPicPr>
        <p:blipFill rotWithShape="1">
          <a:blip r:embed="rId6">
            <a:alphaModFix/>
          </a:blip>
          <a:srcRect/>
          <a:stretch/>
        </p:blipFill>
        <p:spPr>
          <a:xfrm>
            <a:off x="5110413" y="2869641"/>
            <a:ext cx="393650" cy="393650"/>
          </a:xfrm>
          <a:prstGeom prst="rect">
            <a:avLst/>
          </a:prstGeom>
          <a:noFill/>
          <a:ln>
            <a:noFill/>
          </a:ln>
        </p:spPr>
      </p:pic>
      <p:sp>
        <p:nvSpPr>
          <p:cNvPr id="125" name="Google Shape;125;p2"/>
          <p:cNvSpPr/>
          <p:nvPr/>
        </p:nvSpPr>
        <p:spPr>
          <a:xfrm>
            <a:off x="3588" y="-429700"/>
            <a:ext cx="4570875" cy="3046499"/>
          </a:xfrm>
          <a:prstGeom prst="rect">
            <a:avLst/>
          </a:prstGeom>
          <a:solidFill>
            <a:srgbClr val="FFFFFF"/>
          </a:solidFill>
          <a:ln>
            <a:noFill/>
          </a:ln>
        </p:spPr>
      </p:sp>
      <p:cxnSp>
        <p:nvCxnSpPr>
          <p:cNvPr id="126" name="Google Shape;126;p2"/>
          <p:cNvCxnSpPr/>
          <p:nvPr/>
        </p:nvCxnSpPr>
        <p:spPr>
          <a:xfrm>
            <a:off x="462100" y="3180525"/>
            <a:ext cx="3807300" cy="0"/>
          </a:xfrm>
          <a:prstGeom prst="straightConnector1">
            <a:avLst/>
          </a:prstGeom>
          <a:noFill/>
          <a:ln w="19050" cap="flat" cmpd="sng">
            <a:solidFill>
              <a:srgbClr val="FFFFFF"/>
            </a:solidFill>
            <a:prstDash val="solid"/>
            <a:round/>
            <a:headEnd type="none" w="sm" len="sm"/>
            <a:tailEnd type="none" w="sm" len="sm"/>
          </a:ln>
        </p:spPr>
      </p:cxnSp>
      <p:sp>
        <p:nvSpPr>
          <p:cNvPr id="127" name="Google Shape;127;p2"/>
          <p:cNvSpPr/>
          <p:nvPr/>
        </p:nvSpPr>
        <p:spPr>
          <a:xfrm>
            <a:off x="8682300" y="-1139125"/>
            <a:ext cx="1632000" cy="1632000"/>
          </a:xfrm>
          <a:prstGeom prst="rect">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4162975" y="2487975"/>
            <a:ext cx="202200" cy="202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3722800" y="2070200"/>
            <a:ext cx="546600" cy="546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8639100" y="4689975"/>
            <a:ext cx="202200" cy="202200"/>
          </a:xfrm>
          <a:prstGeom prst="rect">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8841300" y="3918375"/>
            <a:ext cx="771600" cy="771600"/>
          </a:xfrm>
          <a:prstGeom prst="rect">
            <a:avLst/>
          </a:prstGeom>
          <a:solidFill>
            <a:srgbClr val="A7CE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4728700" y="155500"/>
            <a:ext cx="290100" cy="290100"/>
          </a:xfrm>
          <a:prstGeom prst="rect">
            <a:avLst/>
          </a:prstGeom>
          <a:solidFill>
            <a:srgbClr val="A7CE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 name="Google Shape;133;p2"/>
          <p:cNvPicPr preferRelativeResize="0"/>
          <p:nvPr/>
        </p:nvPicPr>
        <p:blipFill rotWithShape="1">
          <a:blip r:embed="rId7">
            <a:alphaModFix/>
          </a:blip>
          <a:srcRect r="12648" b="3500"/>
          <a:stretch/>
        </p:blipFill>
        <p:spPr>
          <a:xfrm>
            <a:off x="3600" y="-228250"/>
            <a:ext cx="4570848" cy="28450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8"/>
          <p:cNvSpPr txBox="1">
            <a:spLocks noGrp="1"/>
          </p:cNvSpPr>
          <p:nvPr>
            <p:ph type="title"/>
          </p:nvPr>
        </p:nvSpPr>
        <p:spPr>
          <a:xfrm>
            <a:off x="311700" y="364273"/>
            <a:ext cx="8520600" cy="7882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Підвищення ефективності діалогу Бізнес vs ДАБІ</a:t>
            </a:r>
            <a:endParaRPr/>
          </a:p>
        </p:txBody>
      </p:sp>
      <p:sp>
        <p:nvSpPr>
          <p:cNvPr id="347" name="Google Shape;347;p48"/>
          <p:cNvSpPr txBox="1">
            <a:spLocks noGrp="1"/>
          </p:cNvSpPr>
          <p:nvPr>
            <p:ph type="body" idx="1"/>
          </p:nvPr>
        </p:nvSpPr>
        <p:spPr>
          <a:xfrm>
            <a:off x="206734" y="834887"/>
            <a:ext cx="8625566" cy="9223512"/>
          </a:xfrm>
          <a:prstGeom prst="rect">
            <a:avLst/>
          </a:prstGeom>
          <a:noFill/>
          <a:ln>
            <a:noFill/>
          </a:ln>
        </p:spPr>
        <p:txBody>
          <a:bodyPr spcFirstLastPara="1" wrap="square" lIns="91425" tIns="91425" rIns="91425" bIns="91425" anchor="t" anchorCtr="0">
            <a:spAutoFit/>
          </a:bodyPr>
          <a:lstStyle/>
          <a:p>
            <a:pPr marL="342900" lvl="0" indent="-342900" algn="just" rtl="0">
              <a:lnSpc>
                <a:spcPct val="115000"/>
              </a:lnSpc>
              <a:spcBef>
                <a:spcPts val="0"/>
              </a:spcBef>
              <a:spcAft>
                <a:spcPts val="0"/>
              </a:spcAft>
              <a:buClr>
                <a:schemeClr val="accent5"/>
              </a:buClr>
              <a:buSzPts val="1800"/>
              <a:buFont typeface="Noto Sans Symbols"/>
              <a:buChar char="✔"/>
            </a:pPr>
            <a:r>
              <a:rPr lang="ru-RU" sz="1400" b="1">
                <a:solidFill>
                  <a:schemeClr val="accent5"/>
                </a:solidFill>
              </a:rPr>
              <a:t>Звертайте увагу на редакцію ч. 1 ст. 41 Закону України «Про регулювання містобудівної діяльності», яка діє з </a:t>
            </a:r>
            <a:r>
              <a:rPr lang="ru-RU" sz="1400" b="1">
                <a:solidFill>
                  <a:srgbClr val="FF0000"/>
                </a:solidFill>
              </a:rPr>
              <a:t>01.12.2019</a:t>
            </a:r>
            <a:r>
              <a:rPr lang="ru-RU" sz="1400"/>
              <a:t>, де вказано, що </a:t>
            </a:r>
            <a:r>
              <a:rPr lang="ru-RU" sz="1400" i="1"/>
              <a:t>державний архітектурно-будівельний контроль здійснюється органами державного архітектурно-будівельного контролю </a:t>
            </a:r>
            <a:r>
              <a:rPr lang="ru-RU" sz="1400" b="1" i="1"/>
              <a:t>відповідно до Закону України «Про основні засади державного нагляду (контролю) у сфері господарської діяльності»</a:t>
            </a:r>
            <a:r>
              <a:rPr lang="ru-RU" sz="1400" i="1"/>
              <a:t>. </a:t>
            </a:r>
            <a:endParaRPr/>
          </a:p>
          <a:p>
            <a:pPr marL="0" lvl="0" indent="0" algn="l" rtl="0">
              <a:lnSpc>
                <a:spcPct val="115000"/>
              </a:lnSpc>
              <a:spcBef>
                <a:spcPts val="0"/>
              </a:spcBef>
              <a:spcAft>
                <a:spcPts val="0"/>
              </a:spcAft>
              <a:buClr>
                <a:schemeClr val="dk1"/>
              </a:buClr>
              <a:buSzPts val="1800"/>
              <a:buNone/>
            </a:pPr>
            <a:endParaRPr sz="1400" i="1"/>
          </a:p>
          <a:p>
            <a:pPr marL="0" lvl="0" indent="0" algn="just" rtl="0">
              <a:lnSpc>
                <a:spcPct val="115000"/>
              </a:lnSpc>
              <a:spcBef>
                <a:spcPts val="0"/>
              </a:spcBef>
              <a:spcAft>
                <a:spcPts val="0"/>
              </a:spcAft>
              <a:buClr>
                <a:srgbClr val="333333"/>
              </a:buClr>
              <a:buSzPts val="1800"/>
              <a:buNone/>
            </a:pPr>
            <a:r>
              <a:rPr lang="ru-RU" sz="1400">
                <a:solidFill>
                  <a:srgbClr val="333333"/>
                </a:solidFill>
              </a:rPr>
              <a:t>В Законі України "Про основні засади державного нагляду (контролю) у сфері господарської діяльності" вказано:</a:t>
            </a:r>
            <a:endParaRPr/>
          </a:p>
          <a:p>
            <a:pPr marL="0" lvl="0" indent="0" algn="just" rtl="0">
              <a:lnSpc>
                <a:spcPct val="115000"/>
              </a:lnSpc>
              <a:spcBef>
                <a:spcPts val="0"/>
              </a:spcBef>
              <a:spcAft>
                <a:spcPts val="0"/>
              </a:spcAft>
              <a:buClr>
                <a:srgbClr val="333333"/>
              </a:buClr>
              <a:buSzPts val="1800"/>
              <a:buNone/>
            </a:pPr>
            <a:r>
              <a:rPr lang="ru-RU" sz="1400">
                <a:solidFill>
                  <a:srgbClr val="333333"/>
                </a:solidFill>
              </a:rPr>
              <a:t>1) Строк здійснення позапланового заходу не може перевищувати </a:t>
            </a:r>
            <a:r>
              <a:rPr lang="ru-RU" sz="1400" b="1">
                <a:solidFill>
                  <a:srgbClr val="333333"/>
                </a:solidFill>
              </a:rPr>
              <a:t>десяти робочих днів</a:t>
            </a:r>
            <a:r>
              <a:rPr lang="ru-RU" sz="1400">
                <a:solidFill>
                  <a:srgbClr val="333333"/>
                </a:solidFill>
              </a:rPr>
              <a:t>, а щодо суб'єктів малого підприємництва - двох робочих днів. </a:t>
            </a:r>
            <a:r>
              <a:rPr lang="ru-RU" sz="1400" b="1">
                <a:solidFill>
                  <a:srgbClr val="333333"/>
                </a:solidFill>
              </a:rPr>
              <a:t>Продовження строку здійснення позапланового заходу не допускається</a:t>
            </a:r>
            <a:r>
              <a:rPr lang="ru-RU" sz="1400">
                <a:solidFill>
                  <a:srgbClr val="333333"/>
                </a:solidFill>
              </a:rPr>
              <a:t> </a:t>
            </a:r>
            <a:r>
              <a:rPr lang="ru-RU" sz="1400" i="1">
                <a:solidFill>
                  <a:srgbClr val="333333"/>
                </a:solidFill>
              </a:rPr>
              <a:t>(ч. 4 ст. 6);</a:t>
            </a:r>
            <a:endParaRPr/>
          </a:p>
          <a:p>
            <a:pPr marL="0" lvl="0" indent="0" algn="just" rtl="0">
              <a:lnSpc>
                <a:spcPct val="115000"/>
              </a:lnSpc>
              <a:spcBef>
                <a:spcPts val="0"/>
              </a:spcBef>
              <a:spcAft>
                <a:spcPts val="0"/>
              </a:spcAft>
              <a:buClr>
                <a:srgbClr val="333333"/>
              </a:buClr>
              <a:buSzPts val="1800"/>
              <a:buNone/>
            </a:pPr>
            <a:r>
              <a:rPr lang="ru-RU" sz="1400">
                <a:solidFill>
                  <a:srgbClr val="333333"/>
                </a:solidFill>
              </a:rPr>
              <a:t>2)</a:t>
            </a:r>
            <a:r>
              <a:rPr lang="ru-RU" sz="1400"/>
              <a:t> Під час проведення позапланового заходу </a:t>
            </a:r>
            <a:r>
              <a:rPr lang="ru-RU" sz="1400" b="1"/>
              <a:t>з’ясовуються лише ті питання, необхідність перевірки яких стала підставою для здійснення цього заходу</a:t>
            </a:r>
            <a:r>
              <a:rPr lang="ru-RU" sz="1400"/>
              <a:t>, з обов’язковим зазначенням цих питань у посвідченні (направленні) на проведення заходу державного нагляду (контролю) </a:t>
            </a:r>
            <a:r>
              <a:rPr lang="ru-RU" sz="1400" i="1"/>
              <a:t>(абзац одинадцятий </a:t>
            </a:r>
            <a:r>
              <a:rPr lang="ru-RU" sz="1400" i="1">
                <a:solidFill>
                  <a:srgbClr val="333333"/>
                </a:solidFill>
              </a:rPr>
              <a:t>ч. 1 ст. 6 + п. 16 Постанови КМУ від 19.08.2015 № 698)</a:t>
            </a:r>
            <a:r>
              <a:rPr lang="ru-RU" sz="1400" i="1"/>
              <a:t>.</a:t>
            </a:r>
            <a:endParaRPr sz="1400" i="1">
              <a:solidFill>
                <a:srgbClr val="333333"/>
              </a:solidFill>
            </a:endParaRPr>
          </a:p>
          <a:p>
            <a:pPr marL="0" lvl="0" indent="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sz="1200"/>
          </a:p>
          <a:p>
            <a:pPr marL="457200" lvl="0" indent="-228600" algn="l" rtl="0">
              <a:lnSpc>
                <a:spcPct val="115000"/>
              </a:lnSpc>
              <a:spcBef>
                <a:spcPts val="0"/>
              </a:spcBef>
              <a:spcAft>
                <a:spcPts val="0"/>
              </a:spcAft>
              <a:buClr>
                <a:schemeClr val="dk1"/>
              </a:buClr>
              <a:buSzPts val="1800"/>
              <a:buNone/>
            </a:pPr>
            <a:endParaRPr u="sng"/>
          </a:p>
          <a:p>
            <a:pPr marL="400050" lvl="0" indent="-285750" algn="l" rtl="0">
              <a:lnSpc>
                <a:spcPct val="115000"/>
              </a:lnSpc>
              <a:spcBef>
                <a:spcPts val="0"/>
              </a:spcBef>
              <a:spcAft>
                <a:spcPts val="0"/>
              </a:spcAft>
              <a:buClr>
                <a:schemeClr val="dk1"/>
              </a:buClr>
              <a:buSzPts val="1800"/>
              <a:buFont typeface="Arial"/>
              <a:buNone/>
            </a:pPr>
            <a:endParaRPr u="sng"/>
          </a:p>
          <a:p>
            <a:pPr marL="457200" lvl="0" indent="-228600" algn="l" rtl="0">
              <a:lnSpc>
                <a:spcPct val="115000"/>
              </a:lnSpc>
              <a:spcBef>
                <a:spcPts val="0"/>
              </a:spcBef>
              <a:spcAft>
                <a:spcPts val="0"/>
              </a:spcAft>
              <a:buClr>
                <a:schemeClr val="dk1"/>
              </a:buClr>
              <a:buSzPts val="1800"/>
              <a:buNone/>
            </a:pPr>
            <a:endParaRPr u="sng"/>
          </a:p>
          <a:p>
            <a:pPr marL="457200" lvl="0" indent="-228600" algn="l" rtl="0">
              <a:lnSpc>
                <a:spcPct val="115000"/>
              </a:lnSpc>
              <a:spcBef>
                <a:spcPts val="0"/>
              </a:spcBef>
              <a:spcAft>
                <a:spcPts val="0"/>
              </a:spcAft>
              <a:buClr>
                <a:schemeClr val="dk1"/>
              </a:buClr>
              <a:buSzPts val="1800"/>
              <a:buNone/>
            </a:pPr>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b="1">
              <a:solidFill>
                <a:schemeClr val="accent5"/>
              </a:solidFill>
            </a:endParaRPr>
          </a:p>
          <a:p>
            <a:pPr marL="457200" lvl="0" indent="-228600" algn="l" rtl="0">
              <a:lnSpc>
                <a:spcPct val="115000"/>
              </a:lnSpc>
              <a:spcBef>
                <a:spcPts val="0"/>
              </a:spcBef>
              <a:spcAft>
                <a:spcPts val="0"/>
              </a:spcAft>
              <a:buClr>
                <a:schemeClr val="dk1"/>
              </a:buClr>
              <a:buSzPts val="1800"/>
              <a:buNone/>
            </a:pPr>
            <a:endParaRPr/>
          </a:p>
          <a:p>
            <a:pPr marL="400050" lvl="0" indent="-285750" algn="l" rtl="0">
              <a:lnSpc>
                <a:spcPct val="115000"/>
              </a:lnSpc>
              <a:spcBef>
                <a:spcPts val="0"/>
              </a:spcBef>
              <a:spcAft>
                <a:spcPts val="0"/>
              </a:spcAft>
              <a:buClr>
                <a:schemeClr val="dk1"/>
              </a:buClr>
              <a:buSzPts val="1800"/>
              <a:buFont typeface="Arial"/>
              <a:buNone/>
            </a:pPr>
            <a:endParaRPr/>
          </a:p>
        </p:txBody>
      </p:sp>
      <p:pic>
        <p:nvPicPr>
          <p:cNvPr id="348" name="Google Shape;348;p48" descr="D:\GNS\!Договори\!Договори на обслуговування\Логотип\Файли лого\Інше\logo напис.jpg"/>
          <p:cNvPicPr preferRelativeResize="0"/>
          <p:nvPr/>
        </p:nvPicPr>
        <p:blipFill rotWithShape="1">
          <a:blip r:embed="rId3">
            <a:alphaModFix/>
          </a:blip>
          <a:srcRect/>
          <a:stretch/>
        </p:blipFill>
        <p:spPr>
          <a:xfrm>
            <a:off x="576500" y="4333789"/>
            <a:ext cx="2275688" cy="5384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30"/>
          <p:cNvPicPr preferRelativeResize="0"/>
          <p:nvPr/>
        </p:nvPicPr>
        <p:blipFill rotWithShape="1">
          <a:blip r:embed="rId3">
            <a:alphaModFix/>
          </a:blip>
          <a:srcRect/>
          <a:stretch/>
        </p:blipFill>
        <p:spPr>
          <a:xfrm>
            <a:off x="-50825" y="-114300"/>
            <a:ext cx="9390625" cy="6263400"/>
          </a:xfrm>
          <a:prstGeom prst="rect">
            <a:avLst/>
          </a:prstGeom>
          <a:noFill/>
          <a:ln>
            <a:noFill/>
          </a:ln>
        </p:spPr>
      </p:pic>
      <p:sp>
        <p:nvSpPr>
          <p:cNvPr id="354" name="Google Shape;354;p30"/>
          <p:cNvSpPr/>
          <p:nvPr/>
        </p:nvSpPr>
        <p:spPr>
          <a:xfrm>
            <a:off x="1519775" y="0"/>
            <a:ext cx="3676500" cy="5907600"/>
          </a:xfrm>
          <a:prstGeom prst="rect">
            <a:avLst/>
          </a:prstGeom>
          <a:solidFill>
            <a:srgbClr val="0E5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0"/>
          <p:cNvSpPr txBox="1"/>
          <p:nvPr/>
        </p:nvSpPr>
        <p:spPr>
          <a:xfrm>
            <a:off x="2169925" y="1275825"/>
            <a:ext cx="3094200" cy="26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Open Sans"/>
                <a:ea typeface="Open Sans"/>
                <a:cs typeface="Open Sans"/>
                <a:sym typeface="Open Sans"/>
              </a:rPr>
              <a:t>BusinessOmbudsmanUkraine</a:t>
            </a: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Open Sans"/>
                <a:ea typeface="Open Sans"/>
                <a:cs typeface="Open Sans"/>
                <a:sym typeface="Open Sans"/>
              </a:rPr>
              <a:t>boi.org.ua</a:t>
            </a: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ru-RU" sz="1400" b="0" i="0" u="sng" strike="noStrike" cap="none">
                <a:solidFill>
                  <a:srgbClr val="FFFFFF"/>
                </a:solid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info@boi.org.ua</a:t>
            </a: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Open Sans"/>
                <a:ea typeface="Open Sans"/>
                <a:cs typeface="Open Sans"/>
                <a:sym typeface="Open Sans"/>
              </a:rPr>
              <a:t>БЦ «Поділ Плаза» </a:t>
            </a: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r>
              <a:rPr lang="ru-RU" sz="1000" b="0" i="0" u="none" strike="noStrike" cap="none">
                <a:solidFill>
                  <a:srgbClr val="FFFFFF"/>
                </a:solidFill>
                <a:latin typeface="Open Sans"/>
                <a:ea typeface="Open Sans"/>
                <a:cs typeface="Open Sans"/>
                <a:sym typeface="Open Sans"/>
              </a:rPr>
              <a:t>вул. Спаська, 30А, Київ 04070, Україна</a:t>
            </a:r>
            <a:endParaRPr sz="10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Open Sans"/>
                <a:ea typeface="Open Sans"/>
                <a:cs typeface="Open Sans"/>
                <a:sym typeface="Open Sans"/>
              </a:rPr>
              <a:t>38 044 237 74 01</a:t>
            </a: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Open Sans"/>
                <a:ea typeface="Open Sans"/>
                <a:cs typeface="Open Sans"/>
                <a:sym typeface="Open Sans"/>
              </a:rPr>
              <a:t>38 044 237 74 25</a:t>
            </a: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Open Sans"/>
                <a:ea typeface="Open Sans"/>
                <a:cs typeface="Open Sans"/>
                <a:sym typeface="Open Sans"/>
              </a:rPr>
              <a:t> </a:t>
            </a:r>
            <a:endParaRPr sz="1400" b="0" i="0" u="none" strike="noStrike" cap="none">
              <a:solidFill>
                <a:srgbClr val="FFFFFF"/>
              </a:solidFill>
              <a:latin typeface="Open Sans"/>
              <a:ea typeface="Open Sans"/>
              <a:cs typeface="Open Sans"/>
              <a:sym typeface="Open Sans"/>
            </a:endParaRPr>
          </a:p>
        </p:txBody>
      </p:sp>
      <p:pic>
        <p:nvPicPr>
          <p:cNvPr id="356" name="Google Shape;356;p30"/>
          <p:cNvPicPr preferRelativeResize="0"/>
          <p:nvPr/>
        </p:nvPicPr>
        <p:blipFill rotWithShape="1">
          <a:blip r:embed="rId5">
            <a:alphaModFix/>
          </a:blip>
          <a:srcRect/>
          <a:stretch/>
        </p:blipFill>
        <p:spPr>
          <a:xfrm>
            <a:off x="1799925" y="1357900"/>
            <a:ext cx="233725" cy="233725"/>
          </a:xfrm>
          <a:prstGeom prst="rect">
            <a:avLst/>
          </a:prstGeom>
          <a:noFill/>
          <a:ln>
            <a:noFill/>
          </a:ln>
        </p:spPr>
      </p:pic>
      <p:pic>
        <p:nvPicPr>
          <p:cNvPr id="357" name="Google Shape;357;p30"/>
          <p:cNvPicPr preferRelativeResize="0"/>
          <p:nvPr/>
        </p:nvPicPr>
        <p:blipFill rotWithShape="1">
          <a:blip r:embed="rId6">
            <a:alphaModFix/>
          </a:blip>
          <a:srcRect/>
          <a:stretch/>
        </p:blipFill>
        <p:spPr>
          <a:xfrm>
            <a:off x="1813350" y="1794225"/>
            <a:ext cx="206875" cy="206875"/>
          </a:xfrm>
          <a:prstGeom prst="rect">
            <a:avLst/>
          </a:prstGeom>
          <a:noFill/>
          <a:ln>
            <a:noFill/>
          </a:ln>
        </p:spPr>
      </p:pic>
      <p:pic>
        <p:nvPicPr>
          <p:cNvPr id="358" name="Google Shape;358;p30"/>
          <p:cNvPicPr preferRelativeResize="0"/>
          <p:nvPr/>
        </p:nvPicPr>
        <p:blipFill rotWithShape="1">
          <a:blip r:embed="rId7">
            <a:alphaModFix/>
          </a:blip>
          <a:srcRect/>
          <a:stretch/>
        </p:blipFill>
        <p:spPr>
          <a:xfrm>
            <a:off x="1826775" y="2238850"/>
            <a:ext cx="206875" cy="206875"/>
          </a:xfrm>
          <a:prstGeom prst="rect">
            <a:avLst/>
          </a:prstGeom>
          <a:noFill/>
          <a:ln>
            <a:noFill/>
          </a:ln>
        </p:spPr>
      </p:pic>
      <p:pic>
        <p:nvPicPr>
          <p:cNvPr id="359" name="Google Shape;359;p30"/>
          <p:cNvPicPr preferRelativeResize="0"/>
          <p:nvPr/>
        </p:nvPicPr>
        <p:blipFill rotWithShape="1">
          <a:blip r:embed="rId8">
            <a:alphaModFix/>
          </a:blip>
          <a:srcRect/>
          <a:stretch/>
        </p:blipFill>
        <p:spPr>
          <a:xfrm>
            <a:off x="1813351" y="2706775"/>
            <a:ext cx="233725" cy="233725"/>
          </a:xfrm>
          <a:prstGeom prst="rect">
            <a:avLst/>
          </a:prstGeom>
          <a:noFill/>
          <a:ln>
            <a:noFill/>
          </a:ln>
        </p:spPr>
      </p:pic>
      <p:sp>
        <p:nvSpPr>
          <p:cNvPr id="360" name="Google Shape;360;p30"/>
          <p:cNvSpPr/>
          <p:nvPr/>
        </p:nvSpPr>
        <p:spPr>
          <a:xfrm>
            <a:off x="1380450" y="879250"/>
            <a:ext cx="290100" cy="290100"/>
          </a:xfrm>
          <a:prstGeom prst="rect">
            <a:avLst/>
          </a:prstGeom>
          <a:solidFill>
            <a:srgbClr val="A7CE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ru-RU"/>
              <a:t>Наконечний Віталій Леонідович, </a:t>
            </a:r>
            <a:endParaRPr/>
          </a:p>
          <a:p>
            <a:pPr marL="457200" lvl="0" indent="-342900" algn="l" rtl="0">
              <a:lnSpc>
                <a:spcPct val="115000"/>
              </a:lnSpc>
              <a:spcBef>
                <a:spcPts val="0"/>
              </a:spcBef>
              <a:spcAft>
                <a:spcPts val="0"/>
              </a:spcAft>
              <a:buClr>
                <a:schemeClr val="dk1"/>
              </a:buClr>
              <a:buSzPts val="1800"/>
              <a:buChar char="●"/>
            </a:pPr>
            <a:r>
              <a:rPr lang="ru-RU"/>
              <a:t>Керуючий партнер Адвокатського об'єднання </a:t>
            </a:r>
            <a:r>
              <a:rPr lang="ru-RU" sz="2400"/>
              <a:t>«</a:t>
            </a:r>
            <a:r>
              <a:rPr lang="ru-RU"/>
              <a:t>GNS Partners</a:t>
            </a:r>
            <a:r>
              <a:rPr lang="ru-RU" sz="2400"/>
              <a:t>»</a:t>
            </a:r>
            <a:r>
              <a:rPr lang="ru-RU"/>
              <a:t>, </a:t>
            </a:r>
            <a:endParaRPr/>
          </a:p>
          <a:p>
            <a:pPr marL="457200" lvl="0" indent="-342900" algn="l" rtl="0">
              <a:lnSpc>
                <a:spcPct val="115000"/>
              </a:lnSpc>
              <a:spcBef>
                <a:spcPts val="0"/>
              </a:spcBef>
              <a:spcAft>
                <a:spcPts val="0"/>
              </a:spcAft>
              <a:buClr>
                <a:schemeClr val="dk1"/>
              </a:buClr>
              <a:buSzPts val="1800"/>
              <a:buChar char="●"/>
            </a:pPr>
            <a:r>
              <a:rPr lang="ru-RU"/>
              <a:t>М: +38097-328-58-63, </a:t>
            </a:r>
            <a:endParaRPr/>
          </a:p>
          <a:p>
            <a:pPr marL="457200" lvl="0" indent="-342900" algn="l" rtl="0">
              <a:lnSpc>
                <a:spcPct val="115000"/>
              </a:lnSpc>
              <a:spcBef>
                <a:spcPts val="0"/>
              </a:spcBef>
              <a:spcAft>
                <a:spcPts val="0"/>
              </a:spcAft>
              <a:buClr>
                <a:schemeClr val="dk1"/>
              </a:buClr>
              <a:buSzPts val="1800"/>
              <a:buChar char="●"/>
            </a:pPr>
            <a:r>
              <a:rPr lang="ru-RU"/>
              <a:t>Е: officegnsp@gmail.com</a:t>
            </a:r>
            <a:endParaRPr/>
          </a:p>
          <a:p>
            <a:pPr marL="457200" lvl="0" indent="-342900" algn="l" rtl="0">
              <a:lnSpc>
                <a:spcPct val="115000"/>
              </a:lnSpc>
              <a:spcBef>
                <a:spcPts val="0"/>
              </a:spcBef>
              <a:spcAft>
                <a:spcPts val="0"/>
              </a:spcAft>
              <a:buClr>
                <a:schemeClr val="dk1"/>
              </a:buClr>
              <a:buSzPts val="1800"/>
              <a:buChar char="●"/>
            </a:pPr>
            <a:r>
              <a:rPr lang="ru-RU"/>
              <a:t>A: вулиця Шовковична, 29, офіс 29, м. Київ, 01024</a:t>
            </a:r>
            <a:endParaRPr/>
          </a:p>
          <a:p>
            <a:pPr marL="114300" lvl="0" indent="0" algn="l" rtl="0">
              <a:lnSpc>
                <a:spcPct val="115000"/>
              </a:lnSpc>
              <a:spcBef>
                <a:spcPts val="0"/>
              </a:spcBef>
              <a:spcAft>
                <a:spcPts val="0"/>
              </a:spcAft>
              <a:buClr>
                <a:schemeClr val="dk1"/>
              </a:buClr>
              <a:buSzPts val="1800"/>
              <a:buNone/>
            </a:pPr>
            <a:endParaRPr/>
          </a:p>
        </p:txBody>
      </p:sp>
      <p:sp>
        <p:nvSpPr>
          <p:cNvPr id="366" name="Google Shape;366;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Calibri"/>
              <a:buNone/>
            </a:pPr>
            <a:endParaRPr/>
          </a:p>
        </p:txBody>
      </p:sp>
      <p:pic>
        <p:nvPicPr>
          <p:cNvPr id="367" name="Google Shape;367;p49" descr="D:\GNS\!Договори\!Договори на обслуговування\Логотип\Файли лого\Інше\logo напис.jpg"/>
          <p:cNvPicPr preferRelativeResize="0"/>
          <p:nvPr/>
        </p:nvPicPr>
        <p:blipFill rotWithShape="1">
          <a:blip r:embed="rId3">
            <a:alphaModFix/>
          </a:blip>
          <a:srcRect/>
          <a:stretch/>
        </p:blipFill>
        <p:spPr>
          <a:xfrm>
            <a:off x="271670" y="95416"/>
            <a:ext cx="3404418" cy="7647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
          <p:cNvPicPr preferRelativeResize="0"/>
          <p:nvPr/>
        </p:nvPicPr>
        <p:blipFill rotWithShape="1">
          <a:blip r:embed="rId3">
            <a:alphaModFix/>
          </a:blip>
          <a:srcRect t="58866" b="19838"/>
          <a:stretch/>
        </p:blipFill>
        <p:spPr>
          <a:xfrm>
            <a:off x="-8250" y="-312123"/>
            <a:ext cx="9160498" cy="1292474"/>
          </a:xfrm>
          <a:prstGeom prst="rect">
            <a:avLst/>
          </a:prstGeom>
          <a:noFill/>
          <a:ln>
            <a:noFill/>
          </a:ln>
        </p:spPr>
      </p:pic>
      <p:sp>
        <p:nvSpPr>
          <p:cNvPr id="167" name="Google Shape;167;p4"/>
          <p:cNvSpPr txBox="1"/>
          <p:nvPr/>
        </p:nvSpPr>
        <p:spPr>
          <a:xfrm>
            <a:off x="402775" y="1117475"/>
            <a:ext cx="4020000" cy="89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ru-RU" sz="3600" b="0" i="0" u="none" strike="noStrike" cap="none">
                <a:solidFill>
                  <a:srgbClr val="0E5999"/>
                </a:solidFill>
                <a:latin typeface="Proxima Nova Extrabold"/>
                <a:ea typeface="Proxima Nova Extrabold"/>
                <a:cs typeface="Proxima Nova Extrabold"/>
                <a:sym typeface="Proxima Nova Extrabold"/>
              </a:rPr>
              <a:t>Основні функції</a:t>
            </a:r>
            <a:r>
              <a:rPr lang="ru-RU" sz="3600" b="0" i="0" u="none" strike="noStrike" cap="none">
                <a:solidFill>
                  <a:srgbClr val="0E5999"/>
                </a:solidFill>
                <a:latin typeface="Impact"/>
                <a:ea typeface="Impact"/>
                <a:cs typeface="Impact"/>
                <a:sym typeface="Impact"/>
              </a:rPr>
              <a:t> </a:t>
            </a:r>
            <a:r>
              <a:rPr lang="ru-RU" sz="1400" b="0" i="0" u="none" strike="noStrike" cap="none">
                <a:solidFill>
                  <a:srgbClr val="999999"/>
                </a:solidFill>
                <a:latin typeface="Open Sans"/>
                <a:ea typeface="Open Sans"/>
                <a:cs typeface="Open Sans"/>
                <a:sym typeface="Open Sans"/>
              </a:rPr>
              <a:t>БІЗНЕС-ОМБУДСМЕНА</a:t>
            </a:r>
            <a:endParaRPr sz="1400" b="0" i="0" u="none" strike="noStrike" cap="none">
              <a:solidFill>
                <a:srgbClr val="999999"/>
              </a:solidFill>
              <a:latin typeface="Open Sans"/>
              <a:ea typeface="Open Sans"/>
              <a:cs typeface="Open Sans"/>
              <a:sym typeface="Open Sans"/>
            </a:endParaRPr>
          </a:p>
        </p:txBody>
      </p:sp>
      <p:sp>
        <p:nvSpPr>
          <p:cNvPr id="168" name="Google Shape;168;p4"/>
          <p:cNvSpPr txBox="1"/>
          <p:nvPr/>
        </p:nvSpPr>
        <p:spPr>
          <a:xfrm>
            <a:off x="1235800" y="2212725"/>
            <a:ext cx="2963100" cy="24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1" i="0" u="none" strike="noStrike" cap="none" dirty="0" err="1">
                <a:solidFill>
                  <a:srgbClr val="0E5999"/>
                </a:solidFill>
                <a:latin typeface="Open Sans"/>
                <a:ea typeface="Open Sans"/>
                <a:cs typeface="Open Sans"/>
                <a:sym typeface="Open Sans"/>
              </a:rPr>
              <a:t>Розслідувати</a:t>
            </a:r>
            <a:r>
              <a:rPr lang="ru-RU" sz="1200" b="1" i="0" u="none" strike="noStrike" cap="none" dirty="0">
                <a:solidFill>
                  <a:srgbClr val="0E5999"/>
                </a:solidFill>
                <a:latin typeface="Open Sans"/>
                <a:ea typeface="Open Sans"/>
                <a:cs typeface="Open Sans"/>
                <a:sym typeface="Open Sans"/>
              </a:rPr>
              <a:t> </a:t>
            </a:r>
            <a:r>
              <a:rPr lang="ru-RU" sz="1200" b="1" i="0" u="none" strike="noStrike" cap="none" dirty="0" err="1">
                <a:solidFill>
                  <a:srgbClr val="0E5999"/>
                </a:solidFill>
                <a:latin typeface="Open Sans"/>
                <a:ea typeface="Open Sans"/>
                <a:cs typeface="Open Sans"/>
                <a:sym typeface="Open Sans"/>
              </a:rPr>
              <a:t>скарги</a:t>
            </a:r>
            <a:r>
              <a:rPr lang="ru-RU" sz="1200" b="1" i="0" u="none" strike="noStrike" cap="none" dirty="0">
                <a:solidFill>
                  <a:srgbClr val="0E5999"/>
                </a:solidFill>
                <a:latin typeface="Open Sans"/>
                <a:ea typeface="Open Sans"/>
                <a:cs typeface="Open Sans"/>
                <a:sym typeface="Open Sans"/>
              </a:rPr>
              <a:t> </a:t>
            </a:r>
            <a:r>
              <a:rPr lang="ru-RU" sz="1200" b="0" i="0" u="none" strike="noStrike" cap="none" dirty="0" err="1">
                <a:solidFill>
                  <a:srgbClr val="0E5999"/>
                </a:solidFill>
                <a:latin typeface="Open Sans"/>
                <a:ea typeface="Open Sans"/>
                <a:cs typeface="Open Sans"/>
                <a:sym typeface="Open Sans"/>
              </a:rPr>
              <a:t>підприємців</a:t>
            </a:r>
            <a:r>
              <a:rPr lang="ru-RU" sz="1200" b="0" i="0" u="none" strike="noStrike" cap="none" dirty="0">
                <a:solidFill>
                  <a:srgbClr val="0E5999"/>
                </a:solidFill>
                <a:latin typeface="Open Sans"/>
                <a:ea typeface="Open Sans"/>
                <a:cs typeface="Open Sans"/>
                <a:sym typeface="Open Sans"/>
              </a:rPr>
              <a:t>, </a:t>
            </a:r>
            <a:r>
              <a:rPr lang="ru-RU" sz="1200" b="0" i="0" u="none" strike="noStrike" cap="none" dirty="0" err="1">
                <a:solidFill>
                  <a:srgbClr val="0E5999"/>
                </a:solidFill>
                <a:latin typeface="Open Sans"/>
                <a:ea typeface="Open Sans"/>
                <a:cs typeface="Open Sans"/>
                <a:sym typeface="Open Sans"/>
              </a:rPr>
              <a:t>видавати</a:t>
            </a:r>
            <a:r>
              <a:rPr lang="ru-RU" sz="1200" b="0" i="0" u="none" strike="noStrike" cap="none" dirty="0">
                <a:solidFill>
                  <a:srgbClr val="0E5999"/>
                </a:solidFill>
                <a:latin typeface="Open Sans"/>
                <a:ea typeface="Open Sans"/>
                <a:cs typeface="Open Sans"/>
                <a:sym typeface="Open Sans"/>
              </a:rPr>
              <a:t> </a:t>
            </a:r>
            <a:r>
              <a:rPr lang="ru-RU" sz="1200" b="0" i="0" u="none" strike="noStrike" cap="none" dirty="0" err="1">
                <a:solidFill>
                  <a:srgbClr val="0E5999"/>
                </a:solidFill>
                <a:latin typeface="Open Sans"/>
                <a:ea typeface="Open Sans"/>
                <a:cs typeface="Open Sans"/>
                <a:sym typeface="Open Sans"/>
              </a:rPr>
              <a:t>рекомендації</a:t>
            </a:r>
            <a:r>
              <a:rPr lang="ru-RU" sz="1200" b="0" i="0" u="none" strike="noStrike" cap="none" dirty="0">
                <a:solidFill>
                  <a:srgbClr val="0E5999"/>
                </a:solidFill>
                <a:latin typeface="Open Sans"/>
                <a:ea typeface="Open Sans"/>
                <a:cs typeface="Open Sans"/>
                <a:sym typeface="Open Sans"/>
              </a:rPr>
              <a:t> та </a:t>
            </a:r>
            <a:r>
              <a:rPr lang="ru-RU" sz="1200" b="0" i="0" u="none" strike="noStrike" cap="none" dirty="0" err="1">
                <a:solidFill>
                  <a:srgbClr val="0E5999"/>
                </a:solidFill>
                <a:latin typeface="Open Sans"/>
                <a:ea typeface="Open Sans"/>
                <a:cs typeface="Open Sans"/>
                <a:sym typeface="Open Sans"/>
              </a:rPr>
              <a:t>відстежувати</a:t>
            </a:r>
            <a:r>
              <a:rPr lang="ru-RU" sz="1200" b="0" i="0" u="none" strike="noStrike" cap="none" dirty="0">
                <a:solidFill>
                  <a:srgbClr val="0E5999"/>
                </a:solidFill>
                <a:latin typeface="Open Sans"/>
                <a:ea typeface="Open Sans"/>
                <a:cs typeface="Open Sans"/>
                <a:sym typeface="Open Sans"/>
              </a:rPr>
              <a:t> </a:t>
            </a:r>
            <a:r>
              <a:rPr lang="ru-RU" sz="1200" b="0" i="0" u="none" strike="noStrike" cap="none" dirty="0" err="1">
                <a:solidFill>
                  <a:srgbClr val="0E5999"/>
                </a:solidFill>
                <a:latin typeface="Open Sans"/>
                <a:ea typeface="Open Sans"/>
                <a:cs typeface="Open Sans"/>
                <a:sym typeface="Open Sans"/>
              </a:rPr>
              <a:t>їх</a:t>
            </a:r>
            <a:r>
              <a:rPr lang="ru-RU" sz="1200" b="0" i="0" u="none" strike="noStrike" cap="none" dirty="0">
                <a:solidFill>
                  <a:srgbClr val="0E5999"/>
                </a:solidFill>
                <a:latin typeface="Open Sans"/>
                <a:ea typeface="Open Sans"/>
                <a:cs typeface="Open Sans"/>
                <a:sym typeface="Open Sans"/>
              </a:rPr>
              <a:t> </a:t>
            </a:r>
            <a:r>
              <a:rPr lang="ru-RU" sz="1200" b="0" i="0" u="none" strike="noStrike" cap="none" dirty="0" err="1">
                <a:solidFill>
                  <a:srgbClr val="0E5999"/>
                </a:solidFill>
                <a:latin typeface="Open Sans"/>
                <a:ea typeface="Open Sans"/>
                <a:cs typeface="Open Sans"/>
                <a:sym typeface="Open Sans"/>
              </a:rPr>
              <a:t>виконання</a:t>
            </a:r>
            <a:r>
              <a:rPr lang="ru-RU" sz="1200" b="0" i="0" u="none" strike="noStrike" cap="none" dirty="0">
                <a:solidFill>
                  <a:srgbClr val="0E5999"/>
                </a:solidFill>
                <a:latin typeface="Open Sans"/>
                <a:ea typeface="Open Sans"/>
                <a:cs typeface="Open Sans"/>
                <a:sym typeface="Open Sans"/>
              </a:rPr>
              <a:t> </a:t>
            </a:r>
            <a:endParaRPr sz="1200" b="0" i="0" u="none" strike="noStrike" cap="none" dirty="0">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dirty="0" err="1">
                <a:solidFill>
                  <a:srgbClr val="0E5999"/>
                </a:solidFill>
                <a:latin typeface="Open Sans"/>
                <a:ea typeface="Open Sans"/>
                <a:cs typeface="Open Sans"/>
                <a:sym typeface="Open Sans"/>
              </a:rPr>
              <a:t>Вносити</a:t>
            </a:r>
            <a:r>
              <a:rPr lang="ru-RU" sz="1200" b="0" i="0" u="none" strike="noStrike" cap="none" dirty="0">
                <a:solidFill>
                  <a:srgbClr val="0E5999"/>
                </a:solidFill>
                <a:latin typeface="Open Sans"/>
                <a:ea typeface="Open Sans"/>
                <a:cs typeface="Open Sans"/>
                <a:sym typeface="Open Sans"/>
              </a:rPr>
              <a:t> </a:t>
            </a:r>
            <a:r>
              <a:rPr lang="ru-RU" sz="1200" b="1" i="0" u="none" strike="noStrike" cap="none" dirty="0" err="1">
                <a:solidFill>
                  <a:srgbClr val="0E5999"/>
                </a:solidFill>
                <a:latin typeface="Open Sans"/>
                <a:ea typeface="Open Sans"/>
                <a:cs typeface="Open Sans"/>
                <a:sym typeface="Open Sans"/>
              </a:rPr>
              <a:t>системні</a:t>
            </a:r>
            <a:r>
              <a:rPr lang="ru-RU" sz="1200" b="1" i="0" u="none" strike="noStrike" cap="none" dirty="0">
                <a:solidFill>
                  <a:srgbClr val="0E5999"/>
                </a:solidFill>
                <a:latin typeface="Open Sans"/>
                <a:ea typeface="Open Sans"/>
                <a:cs typeface="Open Sans"/>
                <a:sym typeface="Open Sans"/>
              </a:rPr>
              <a:t> </a:t>
            </a:r>
            <a:r>
              <a:rPr lang="ru-RU" sz="1200" b="1" i="0" u="none" strike="noStrike" cap="none" dirty="0" err="1">
                <a:solidFill>
                  <a:srgbClr val="0E5999"/>
                </a:solidFill>
                <a:latin typeface="Open Sans"/>
                <a:ea typeface="Open Sans"/>
                <a:cs typeface="Open Sans"/>
                <a:sym typeface="Open Sans"/>
              </a:rPr>
              <a:t>пропозиції</a:t>
            </a:r>
            <a:r>
              <a:rPr lang="ru-RU" sz="1200" b="1" i="0" u="none" strike="noStrike" cap="none" dirty="0">
                <a:solidFill>
                  <a:srgbClr val="0E5999"/>
                </a:solidFill>
                <a:latin typeface="Open Sans"/>
                <a:ea typeface="Open Sans"/>
                <a:cs typeface="Open Sans"/>
                <a:sym typeface="Open Sans"/>
              </a:rPr>
              <a:t> </a:t>
            </a:r>
            <a:r>
              <a:rPr lang="ru-RU" sz="1200" b="1" i="0" u="none" strike="noStrike" cap="none" dirty="0" err="1" smtClean="0">
                <a:solidFill>
                  <a:srgbClr val="0E5999"/>
                </a:solidFill>
                <a:latin typeface="Open Sans"/>
                <a:ea typeface="Open Sans"/>
                <a:cs typeface="Open Sans"/>
                <a:sym typeface="Open Sans"/>
              </a:rPr>
              <a:t>держорганам</a:t>
            </a:r>
            <a:r>
              <a:rPr lang="ru-RU" sz="1200" b="1" i="0" u="none" strike="noStrike" cap="none" dirty="0" smtClean="0">
                <a:solidFill>
                  <a:srgbClr val="0E5999"/>
                </a:solidFill>
                <a:latin typeface="Open Sans"/>
                <a:ea typeface="Open Sans"/>
                <a:cs typeface="Open Sans"/>
                <a:sym typeface="Open Sans"/>
              </a:rPr>
              <a:t> </a:t>
            </a:r>
            <a:endParaRPr sz="1200" b="1" i="0" u="none" strike="noStrike" cap="none" dirty="0">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dirty="0" err="1">
                <a:solidFill>
                  <a:srgbClr val="0E5999"/>
                </a:solidFill>
                <a:latin typeface="Open Sans"/>
                <a:ea typeface="Open Sans"/>
                <a:cs typeface="Open Sans"/>
                <a:sym typeface="Open Sans"/>
              </a:rPr>
              <a:t>Оприлюднювати</a:t>
            </a:r>
            <a:r>
              <a:rPr lang="ru-RU" sz="1200" b="0" i="0" u="none" strike="noStrike" cap="none" dirty="0">
                <a:solidFill>
                  <a:srgbClr val="0E5999"/>
                </a:solidFill>
                <a:latin typeface="Open Sans"/>
                <a:ea typeface="Open Sans"/>
                <a:cs typeface="Open Sans"/>
                <a:sym typeface="Open Sans"/>
              </a:rPr>
              <a:t> </a:t>
            </a:r>
            <a:r>
              <a:rPr lang="ru-RU" sz="1200" b="1" i="0" u="none" strike="noStrike" cap="none" dirty="0" err="1">
                <a:solidFill>
                  <a:srgbClr val="0E5999"/>
                </a:solidFill>
                <a:latin typeface="Open Sans"/>
                <a:ea typeface="Open Sans"/>
                <a:cs typeface="Open Sans"/>
                <a:sym typeface="Open Sans"/>
              </a:rPr>
              <a:t>звіти</a:t>
            </a:r>
            <a:r>
              <a:rPr lang="ru-RU" sz="1200" b="0" i="0" u="none" strike="noStrike" cap="none" dirty="0">
                <a:solidFill>
                  <a:srgbClr val="0E5999"/>
                </a:solidFill>
                <a:latin typeface="Open Sans"/>
                <a:ea typeface="Open Sans"/>
                <a:cs typeface="Open Sans"/>
                <a:sym typeface="Open Sans"/>
              </a:rPr>
              <a:t> на </a:t>
            </a:r>
            <a:r>
              <a:rPr lang="ru-RU" sz="1200" b="0" i="0" u="none" strike="noStrike" cap="none" dirty="0" err="1">
                <a:solidFill>
                  <a:srgbClr val="0E5999"/>
                </a:solidFill>
                <a:latin typeface="Open Sans"/>
                <a:ea typeface="Open Sans"/>
                <a:cs typeface="Open Sans"/>
                <a:sym typeface="Open Sans"/>
              </a:rPr>
              <a:t>сайті</a:t>
            </a:r>
            <a:r>
              <a:rPr lang="ru-RU" sz="1200" b="0" i="0" u="none" strike="noStrike" cap="none" dirty="0">
                <a:solidFill>
                  <a:srgbClr val="0E5999"/>
                </a:solidFill>
                <a:latin typeface="Open Sans"/>
                <a:ea typeface="Open Sans"/>
                <a:cs typeface="Open Sans"/>
                <a:sym typeface="Open Sans"/>
              </a:rPr>
              <a:t> і</a:t>
            </a:r>
            <a:endParaRPr sz="1200" b="0" i="0" u="none" strike="noStrike" cap="none" dirty="0">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dirty="0">
                <a:solidFill>
                  <a:srgbClr val="0E5999"/>
                </a:solidFill>
                <a:latin typeface="Open Sans"/>
                <a:ea typeface="Open Sans"/>
                <a:cs typeface="Open Sans"/>
                <a:sym typeface="Open Sans"/>
              </a:rPr>
              <a:t>в </a:t>
            </a:r>
            <a:r>
              <a:rPr lang="ru-RU" sz="1200" b="0" i="0" u="none" strike="noStrike" cap="none" dirty="0" err="1">
                <a:solidFill>
                  <a:srgbClr val="0E5999"/>
                </a:solidFill>
                <a:latin typeface="Open Sans"/>
                <a:ea typeface="Open Sans"/>
                <a:cs typeface="Open Sans"/>
                <a:sym typeface="Open Sans"/>
              </a:rPr>
              <a:t>медіа</a:t>
            </a:r>
            <a:endParaRPr sz="1200" b="0" i="0" u="none" strike="noStrike" cap="none" dirty="0">
              <a:solidFill>
                <a:srgbClr val="0E5999"/>
              </a:solidFill>
              <a:latin typeface="Open Sans"/>
              <a:ea typeface="Open Sans"/>
              <a:cs typeface="Open Sans"/>
              <a:sym typeface="Open Sans"/>
            </a:endParaRPr>
          </a:p>
        </p:txBody>
      </p:sp>
      <p:sp>
        <p:nvSpPr>
          <p:cNvPr id="169" name="Google Shape;169;p4"/>
          <p:cNvSpPr txBox="1"/>
          <p:nvPr/>
        </p:nvSpPr>
        <p:spPr>
          <a:xfrm>
            <a:off x="4687550" y="1117475"/>
            <a:ext cx="4305000" cy="89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ru-RU" sz="3600" b="0" i="0" u="none" strike="noStrike" cap="none">
                <a:solidFill>
                  <a:srgbClr val="0E5999"/>
                </a:solidFill>
                <a:latin typeface="Proxima Nova Extrabold"/>
                <a:ea typeface="Proxima Nova Extrabold"/>
                <a:cs typeface="Proxima Nova Extrabold"/>
                <a:sym typeface="Proxima Nova Extrabold"/>
              </a:rPr>
              <a:t>Права</a:t>
            </a:r>
            <a:endParaRPr sz="3600" b="0" i="0" u="none" strike="noStrike" cap="none">
              <a:solidFill>
                <a:srgbClr val="0E5999"/>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999999"/>
                </a:solidFill>
                <a:latin typeface="Open Sans"/>
                <a:ea typeface="Open Sans"/>
                <a:cs typeface="Open Sans"/>
                <a:sym typeface="Open Sans"/>
              </a:rPr>
              <a:t>БІЗНЕС-ОМБУДСМЕНА</a:t>
            </a:r>
            <a:endParaRPr sz="1400" b="0" i="0" u="none" strike="noStrike" cap="none">
              <a:solidFill>
                <a:srgbClr val="999999"/>
              </a:solidFill>
              <a:latin typeface="Open Sans"/>
              <a:ea typeface="Open Sans"/>
              <a:cs typeface="Open Sans"/>
              <a:sym typeface="Open Sans"/>
            </a:endParaRPr>
          </a:p>
        </p:txBody>
      </p:sp>
      <p:sp>
        <p:nvSpPr>
          <p:cNvPr id="170" name="Google Shape;170;p4"/>
          <p:cNvSpPr txBox="1"/>
          <p:nvPr/>
        </p:nvSpPr>
        <p:spPr>
          <a:xfrm>
            <a:off x="5564350" y="2212725"/>
            <a:ext cx="2798700" cy="239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1" i="0" u="none" strike="noStrike" cap="none">
                <a:solidFill>
                  <a:srgbClr val="0E5999"/>
                </a:solidFill>
                <a:latin typeface="Open Sans"/>
                <a:ea typeface="Open Sans"/>
                <a:cs typeface="Open Sans"/>
                <a:sym typeface="Open Sans"/>
              </a:rPr>
              <a:t>Запитувати від держорганів інформацію, </a:t>
            </a:r>
            <a:r>
              <a:rPr lang="ru-RU" sz="1200" b="0" i="0" u="none" strike="noStrike" cap="none">
                <a:solidFill>
                  <a:srgbClr val="0E5999"/>
                </a:solidFill>
                <a:latin typeface="Open Sans"/>
                <a:ea typeface="Open Sans"/>
                <a:cs typeface="Open Sans"/>
                <a:sym typeface="Open Sans"/>
              </a:rPr>
              <a:t>необхідну для розслідування скарг</a:t>
            </a:r>
            <a:endParaRPr sz="1200" b="0"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ru-RU" sz="1200" b="1" i="0" u="none" strike="noStrike" cap="none">
                <a:solidFill>
                  <a:srgbClr val="0E5999"/>
                </a:solidFill>
                <a:latin typeface="Open Sans"/>
                <a:ea typeface="Open Sans"/>
                <a:cs typeface="Open Sans"/>
                <a:sym typeface="Open Sans"/>
              </a:rPr>
              <a:t>Вносити пропозиції Кабінету Міністрів</a:t>
            </a:r>
            <a:r>
              <a:rPr lang="ru-RU" sz="1200" b="0" i="0" u="none" strike="noStrike" cap="none">
                <a:solidFill>
                  <a:srgbClr val="0E5999"/>
                </a:solidFill>
                <a:latin typeface="Open Sans"/>
                <a:ea typeface="Open Sans"/>
                <a:cs typeface="Open Sans"/>
                <a:sym typeface="Open Sans"/>
              </a:rPr>
              <a:t> щодо змін до законодавчих актів</a:t>
            </a:r>
            <a:endParaRPr sz="1200" b="0"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ru-RU" sz="1200" b="1" i="0" u="none" strike="noStrike" cap="none">
                <a:solidFill>
                  <a:srgbClr val="0E5999"/>
                </a:solidFill>
                <a:latin typeface="Open Sans"/>
                <a:ea typeface="Open Sans"/>
                <a:cs typeface="Open Sans"/>
                <a:sym typeface="Open Sans"/>
              </a:rPr>
              <a:t>Розголошувати випадки недобросовісної поведінки держорганів</a:t>
            </a:r>
            <a:endParaRPr sz="1200" b="1" i="0" u="none" strike="noStrike" cap="none">
              <a:solidFill>
                <a:srgbClr val="0E5999"/>
              </a:solidFill>
              <a:latin typeface="Open Sans"/>
              <a:ea typeface="Open Sans"/>
              <a:cs typeface="Open Sans"/>
              <a:sym typeface="Open Sans"/>
            </a:endParaRPr>
          </a:p>
        </p:txBody>
      </p:sp>
      <p:sp>
        <p:nvSpPr>
          <p:cNvPr id="171" name="Google Shape;171;p4"/>
          <p:cNvSpPr/>
          <p:nvPr/>
        </p:nvSpPr>
        <p:spPr>
          <a:xfrm>
            <a:off x="514850" y="2398225"/>
            <a:ext cx="413400" cy="4134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p:nvPr/>
        </p:nvSpPr>
        <p:spPr>
          <a:xfrm>
            <a:off x="514850" y="3056638"/>
            <a:ext cx="413400" cy="4134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a:off x="514850" y="3793225"/>
            <a:ext cx="413400" cy="4134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4793775" y="2398225"/>
            <a:ext cx="413400" cy="4134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
          <p:cNvSpPr/>
          <p:nvPr/>
        </p:nvSpPr>
        <p:spPr>
          <a:xfrm>
            <a:off x="4793775" y="3047638"/>
            <a:ext cx="413400" cy="4134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a:off x="4793775" y="3793225"/>
            <a:ext cx="413400" cy="4134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 name="Google Shape;177;p4"/>
          <p:cNvPicPr preferRelativeResize="0"/>
          <p:nvPr/>
        </p:nvPicPr>
        <p:blipFill rotWithShape="1">
          <a:blip r:embed="rId4">
            <a:alphaModFix/>
          </a:blip>
          <a:srcRect/>
          <a:stretch/>
        </p:blipFill>
        <p:spPr>
          <a:xfrm>
            <a:off x="4886167" y="3885625"/>
            <a:ext cx="228600" cy="228600"/>
          </a:xfrm>
          <a:prstGeom prst="rect">
            <a:avLst/>
          </a:prstGeom>
          <a:noFill/>
          <a:ln>
            <a:noFill/>
          </a:ln>
        </p:spPr>
      </p:pic>
      <p:pic>
        <p:nvPicPr>
          <p:cNvPr id="178" name="Google Shape;178;p4"/>
          <p:cNvPicPr preferRelativeResize="0"/>
          <p:nvPr/>
        </p:nvPicPr>
        <p:blipFill rotWithShape="1">
          <a:blip r:embed="rId5">
            <a:alphaModFix/>
          </a:blip>
          <a:srcRect/>
          <a:stretch/>
        </p:blipFill>
        <p:spPr>
          <a:xfrm>
            <a:off x="4886175" y="3140038"/>
            <a:ext cx="228600" cy="228600"/>
          </a:xfrm>
          <a:prstGeom prst="rect">
            <a:avLst/>
          </a:prstGeom>
          <a:noFill/>
          <a:ln>
            <a:noFill/>
          </a:ln>
        </p:spPr>
      </p:pic>
      <p:pic>
        <p:nvPicPr>
          <p:cNvPr id="179" name="Google Shape;179;p4"/>
          <p:cNvPicPr preferRelativeResize="0"/>
          <p:nvPr/>
        </p:nvPicPr>
        <p:blipFill rotWithShape="1">
          <a:blip r:embed="rId6">
            <a:alphaModFix/>
          </a:blip>
          <a:srcRect/>
          <a:stretch/>
        </p:blipFill>
        <p:spPr>
          <a:xfrm>
            <a:off x="4886175" y="2486850"/>
            <a:ext cx="228600" cy="228600"/>
          </a:xfrm>
          <a:prstGeom prst="rect">
            <a:avLst/>
          </a:prstGeom>
          <a:noFill/>
          <a:ln>
            <a:noFill/>
          </a:ln>
        </p:spPr>
      </p:pic>
      <p:pic>
        <p:nvPicPr>
          <p:cNvPr id="180" name="Google Shape;180;p4"/>
          <p:cNvPicPr preferRelativeResize="0"/>
          <p:nvPr/>
        </p:nvPicPr>
        <p:blipFill rotWithShape="1">
          <a:blip r:embed="rId7">
            <a:alphaModFix/>
          </a:blip>
          <a:srcRect/>
          <a:stretch/>
        </p:blipFill>
        <p:spPr>
          <a:xfrm>
            <a:off x="607250" y="3885625"/>
            <a:ext cx="228600" cy="228600"/>
          </a:xfrm>
          <a:prstGeom prst="rect">
            <a:avLst/>
          </a:prstGeom>
          <a:noFill/>
          <a:ln>
            <a:noFill/>
          </a:ln>
        </p:spPr>
      </p:pic>
      <p:pic>
        <p:nvPicPr>
          <p:cNvPr id="181" name="Google Shape;181;p4"/>
          <p:cNvPicPr preferRelativeResize="0"/>
          <p:nvPr/>
        </p:nvPicPr>
        <p:blipFill rotWithShape="1">
          <a:blip r:embed="rId8">
            <a:alphaModFix/>
          </a:blip>
          <a:srcRect/>
          <a:stretch/>
        </p:blipFill>
        <p:spPr>
          <a:xfrm>
            <a:off x="607250" y="3149037"/>
            <a:ext cx="228600" cy="228600"/>
          </a:xfrm>
          <a:prstGeom prst="rect">
            <a:avLst/>
          </a:prstGeom>
          <a:noFill/>
          <a:ln>
            <a:noFill/>
          </a:ln>
        </p:spPr>
      </p:pic>
      <p:pic>
        <p:nvPicPr>
          <p:cNvPr id="182" name="Google Shape;182;p4"/>
          <p:cNvPicPr preferRelativeResize="0"/>
          <p:nvPr/>
        </p:nvPicPr>
        <p:blipFill rotWithShape="1">
          <a:blip r:embed="rId9">
            <a:alphaModFix/>
          </a:blip>
          <a:srcRect/>
          <a:stretch/>
        </p:blipFill>
        <p:spPr>
          <a:xfrm>
            <a:off x="605725" y="2501800"/>
            <a:ext cx="231651" cy="231651"/>
          </a:xfrm>
          <a:prstGeom prst="rect">
            <a:avLst/>
          </a:prstGeom>
          <a:noFill/>
          <a:ln>
            <a:noFill/>
          </a:ln>
        </p:spPr>
      </p:pic>
      <p:sp>
        <p:nvSpPr>
          <p:cNvPr id="183" name="Google Shape;183;p4"/>
          <p:cNvSpPr/>
          <p:nvPr/>
        </p:nvSpPr>
        <p:spPr>
          <a:xfrm>
            <a:off x="-203475" y="-1676225"/>
            <a:ext cx="9144003" cy="1014650"/>
          </a:xfrm>
          <a:prstGeom prst="rect">
            <a:avLst/>
          </a:prstGeom>
          <a:solidFill>
            <a:srgbClr val="FFFFFF"/>
          </a:solidFill>
          <a:ln>
            <a:noFill/>
          </a:ln>
        </p:spPr>
      </p:sp>
      <p:sp>
        <p:nvSpPr>
          <p:cNvPr id="184" name="Google Shape;184;p4"/>
          <p:cNvSpPr/>
          <p:nvPr/>
        </p:nvSpPr>
        <p:spPr>
          <a:xfrm>
            <a:off x="8720225" y="580725"/>
            <a:ext cx="1632000" cy="1632000"/>
          </a:xfrm>
          <a:prstGeom prst="rect">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
          <p:cNvSpPr/>
          <p:nvPr/>
        </p:nvSpPr>
        <p:spPr>
          <a:xfrm>
            <a:off x="200575" y="4493625"/>
            <a:ext cx="202200" cy="202200"/>
          </a:xfrm>
          <a:prstGeom prst="rect">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
          <p:cNvSpPr/>
          <p:nvPr/>
        </p:nvSpPr>
        <p:spPr>
          <a:xfrm>
            <a:off x="8445975" y="1940250"/>
            <a:ext cx="546600" cy="546600"/>
          </a:xfrm>
          <a:prstGeom prst="rect">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
          <p:cNvSpPr/>
          <p:nvPr/>
        </p:nvSpPr>
        <p:spPr>
          <a:xfrm>
            <a:off x="8118550" y="821475"/>
            <a:ext cx="290100" cy="290100"/>
          </a:xfrm>
          <a:prstGeom prst="rect">
            <a:avLst/>
          </a:prstGeom>
          <a:solidFill>
            <a:srgbClr val="A7CE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
          <p:cNvSpPr/>
          <p:nvPr/>
        </p:nvSpPr>
        <p:spPr>
          <a:xfrm>
            <a:off x="-368825" y="580725"/>
            <a:ext cx="771600" cy="771600"/>
          </a:xfrm>
          <a:prstGeom prst="rect">
            <a:avLst/>
          </a:prstGeom>
          <a:solidFill>
            <a:srgbClr val="A7CE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2270875" y="3784850"/>
            <a:ext cx="1862100" cy="441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
          <p:cNvSpPr/>
          <p:nvPr/>
        </p:nvSpPr>
        <p:spPr>
          <a:xfrm>
            <a:off x="401300" y="3784850"/>
            <a:ext cx="1617300" cy="441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
          <p:cNvSpPr txBox="1"/>
          <p:nvPr/>
        </p:nvSpPr>
        <p:spPr>
          <a:xfrm>
            <a:off x="351600" y="880525"/>
            <a:ext cx="3928200" cy="89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ru-RU" sz="3600" b="0" i="0" u="none" strike="noStrike" cap="none">
                <a:solidFill>
                  <a:srgbClr val="FFFFFF"/>
                </a:solidFill>
                <a:latin typeface="Proxima Nova Extrabold"/>
                <a:ea typeface="Proxima Nova Extrabold"/>
                <a:cs typeface="Proxima Nova Extrabold"/>
                <a:sym typeface="Proxima Nova Extrabold"/>
              </a:rPr>
              <a:t>ХТО </a:t>
            </a:r>
            <a:endParaRPr sz="3600" b="0" i="0" u="none" strike="noStrike" cap="none">
              <a:solidFill>
                <a:srgbClr val="FFFFFF"/>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Open Sans"/>
                <a:ea typeface="Open Sans"/>
                <a:cs typeface="Open Sans"/>
                <a:sym typeface="Open Sans"/>
              </a:rPr>
              <a:t>може подати скаргу</a:t>
            </a:r>
            <a:endParaRPr sz="1400" b="0" i="0" u="none" strike="noStrike" cap="none">
              <a:solidFill>
                <a:srgbClr val="FFFFFF"/>
              </a:solidFill>
              <a:latin typeface="Open Sans"/>
              <a:ea typeface="Open Sans"/>
              <a:cs typeface="Open Sans"/>
              <a:sym typeface="Open Sans"/>
            </a:endParaRPr>
          </a:p>
        </p:txBody>
      </p:sp>
      <p:pic>
        <p:nvPicPr>
          <p:cNvPr id="196" name="Google Shape;196;p5"/>
          <p:cNvPicPr preferRelativeResize="0"/>
          <p:nvPr/>
        </p:nvPicPr>
        <p:blipFill rotWithShape="1">
          <a:blip r:embed="rId3">
            <a:alphaModFix/>
          </a:blip>
          <a:srcRect/>
          <a:stretch/>
        </p:blipFill>
        <p:spPr>
          <a:xfrm>
            <a:off x="402775" y="290424"/>
            <a:ext cx="1136450" cy="316250"/>
          </a:xfrm>
          <a:prstGeom prst="rect">
            <a:avLst/>
          </a:prstGeom>
          <a:noFill/>
          <a:ln>
            <a:noFill/>
          </a:ln>
        </p:spPr>
      </p:pic>
      <p:sp>
        <p:nvSpPr>
          <p:cNvPr id="197" name="Google Shape;197;p5"/>
          <p:cNvSpPr txBox="1"/>
          <p:nvPr/>
        </p:nvSpPr>
        <p:spPr>
          <a:xfrm>
            <a:off x="4932525" y="880525"/>
            <a:ext cx="3969900" cy="89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ru-RU" sz="3600" b="0" i="0" u="none" strike="noStrike" cap="none">
                <a:solidFill>
                  <a:srgbClr val="0E5999"/>
                </a:solidFill>
                <a:latin typeface="Proxima Nova Extrabold"/>
                <a:ea typeface="Proxima Nova Extrabold"/>
                <a:cs typeface="Proxima Nova Extrabold"/>
                <a:sym typeface="Proxima Nova Extrabold"/>
              </a:rPr>
              <a:t>НА КОГО</a:t>
            </a:r>
            <a:endParaRPr sz="3600" b="0" i="0" u="none" strike="noStrike" cap="none">
              <a:solidFill>
                <a:srgbClr val="0E5999"/>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999999"/>
                </a:solidFill>
                <a:latin typeface="Open Sans"/>
                <a:ea typeface="Open Sans"/>
                <a:cs typeface="Open Sans"/>
                <a:sym typeface="Open Sans"/>
              </a:rPr>
              <a:t>можна подати скаргу</a:t>
            </a:r>
            <a:endParaRPr sz="1400" b="0" i="0" u="none" strike="noStrike" cap="none">
              <a:solidFill>
                <a:srgbClr val="999999"/>
              </a:solidFill>
              <a:latin typeface="Open Sans"/>
              <a:ea typeface="Open Sans"/>
              <a:cs typeface="Open Sans"/>
              <a:sym typeface="Open Sans"/>
            </a:endParaRPr>
          </a:p>
        </p:txBody>
      </p:sp>
      <p:cxnSp>
        <p:nvCxnSpPr>
          <p:cNvPr id="198" name="Google Shape;198;p5"/>
          <p:cNvCxnSpPr/>
          <p:nvPr/>
        </p:nvCxnSpPr>
        <p:spPr>
          <a:xfrm>
            <a:off x="421925" y="1954775"/>
            <a:ext cx="3687000" cy="0"/>
          </a:xfrm>
          <a:prstGeom prst="straightConnector1">
            <a:avLst/>
          </a:prstGeom>
          <a:noFill/>
          <a:ln w="19050" cap="flat" cmpd="sng">
            <a:solidFill>
              <a:srgbClr val="FFFFFF"/>
            </a:solidFill>
            <a:prstDash val="solid"/>
            <a:round/>
            <a:headEnd type="none" w="sm" len="sm"/>
            <a:tailEnd type="none" w="sm" len="sm"/>
          </a:ln>
        </p:spPr>
      </p:cxnSp>
      <p:cxnSp>
        <p:nvCxnSpPr>
          <p:cNvPr id="199" name="Google Shape;199;p5"/>
          <p:cNvCxnSpPr/>
          <p:nvPr/>
        </p:nvCxnSpPr>
        <p:spPr>
          <a:xfrm>
            <a:off x="5025600" y="1954775"/>
            <a:ext cx="3687000" cy="0"/>
          </a:xfrm>
          <a:prstGeom prst="straightConnector1">
            <a:avLst/>
          </a:prstGeom>
          <a:noFill/>
          <a:ln w="19050" cap="flat" cmpd="sng">
            <a:solidFill>
              <a:srgbClr val="0E5999"/>
            </a:solidFill>
            <a:prstDash val="solid"/>
            <a:round/>
            <a:headEnd type="none" w="sm" len="sm"/>
            <a:tailEnd type="none" w="sm" len="sm"/>
          </a:ln>
        </p:spPr>
      </p:cxnSp>
      <p:sp>
        <p:nvSpPr>
          <p:cNvPr id="200" name="Google Shape;200;p5"/>
          <p:cNvSpPr txBox="1"/>
          <p:nvPr/>
        </p:nvSpPr>
        <p:spPr>
          <a:xfrm>
            <a:off x="351600" y="2132325"/>
            <a:ext cx="2963400" cy="44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FFFFFF"/>
                </a:solidFill>
                <a:latin typeface="Open Sans"/>
                <a:ea typeface="Open Sans"/>
                <a:cs typeface="Open Sans"/>
                <a:sym typeface="Open Sans"/>
              </a:rPr>
              <a:t>Суб’єкти підприємництва:</a:t>
            </a:r>
            <a:endParaRPr sz="1400" b="1" i="0" u="none" strike="noStrike" cap="none">
              <a:solidFill>
                <a:srgbClr val="FFFFFF"/>
              </a:solidFill>
              <a:latin typeface="Open Sans"/>
              <a:ea typeface="Open Sans"/>
              <a:cs typeface="Open Sans"/>
              <a:sym typeface="Open Sans"/>
            </a:endParaRPr>
          </a:p>
        </p:txBody>
      </p:sp>
      <p:sp>
        <p:nvSpPr>
          <p:cNvPr id="201" name="Google Shape;201;p5"/>
          <p:cNvSpPr txBox="1"/>
          <p:nvPr/>
        </p:nvSpPr>
        <p:spPr>
          <a:xfrm>
            <a:off x="502300" y="3827575"/>
            <a:ext cx="1617300" cy="25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RU" sz="1100" b="1" i="0" u="none" strike="noStrike" cap="none">
                <a:solidFill>
                  <a:srgbClr val="0E5999"/>
                </a:solidFill>
                <a:latin typeface="Open Sans"/>
                <a:ea typeface="Open Sans"/>
                <a:cs typeface="Open Sans"/>
                <a:sym typeface="Open Sans"/>
              </a:rPr>
              <a:t>Юридичні особи </a:t>
            </a:r>
            <a:endParaRPr sz="11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Open Sans"/>
              <a:ea typeface="Open Sans"/>
              <a:cs typeface="Open Sans"/>
              <a:sym typeface="Open Sans"/>
            </a:endParaRPr>
          </a:p>
        </p:txBody>
      </p:sp>
      <p:sp>
        <p:nvSpPr>
          <p:cNvPr id="202" name="Google Shape;202;p5"/>
          <p:cNvSpPr txBox="1"/>
          <p:nvPr/>
        </p:nvSpPr>
        <p:spPr>
          <a:xfrm>
            <a:off x="2320600" y="3827150"/>
            <a:ext cx="2139900" cy="31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RU" sz="1100" b="1" i="0" u="none" strike="noStrike" cap="none">
                <a:solidFill>
                  <a:srgbClr val="0E5999"/>
                </a:solidFill>
                <a:latin typeface="Open Sans"/>
                <a:ea typeface="Open Sans"/>
                <a:cs typeface="Open Sans"/>
                <a:sym typeface="Open Sans"/>
              </a:rPr>
              <a:t>Приватні підприємці</a:t>
            </a:r>
            <a:endParaRPr sz="1100" b="1" i="0" u="none" strike="noStrike" cap="none">
              <a:solidFill>
                <a:srgbClr val="0E5999"/>
              </a:solidFill>
              <a:latin typeface="Arial"/>
              <a:ea typeface="Arial"/>
              <a:cs typeface="Arial"/>
              <a:sym typeface="Arial"/>
            </a:endParaRPr>
          </a:p>
        </p:txBody>
      </p:sp>
      <p:sp>
        <p:nvSpPr>
          <p:cNvPr id="203" name="Google Shape;203;p5"/>
          <p:cNvSpPr txBox="1"/>
          <p:nvPr/>
        </p:nvSpPr>
        <p:spPr>
          <a:xfrm>
            <a:off x="6257025" y="2195175"/>
            <a:ext cx="2455500" cy="245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1" i="0" u="none" strike="noStrike" cap="none">
                <a:solidFill>
                  <a:srgbClr val="0E5999"/>
                </a:solidFill>
                <a:latin typeface="Open Sans"/>
                <a:ea typeface="Open Sans"/>
                <a:cs typeface="Open Sans"/>
                <a:sym typeface="Open Sans"/>
              </a:rPr>
              <a:t>Держоргани</a:t>
            </a: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ru-RU" sz="1200" b="1" i="0" u="none" strike="noStrike" cap="none">
                <a:solidFill>
                  <a:srgbClr val="0E5999"/>
                </a:solidFill>
                <a:latin typeface="Open Sans"/>
                <a:ea typeface="Open Sans"/>
                <a:cs typeface="Open Sans"/>
                <a:sym typeface="Open Sans"/>
              </a:rPr>
              <a:t>Державні/ підконтрольні державі компанії</a:t>
            </a: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E5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ru-RU" sz="1200" b="1" i="0" u="none" strike="noStrike" cap="none">
                <a:solidFill>
                  <a:srgbClr val="0E5999"/>
                </a:solidFill>
                <a:latin typeface="Open Sans"/>
                <a:ea typeface="Open Sans"/>
                <a:cs typeface="Open Sans"/>
                <a:sym typeface="Open Sans"/>
              </a:rPr>
              <a:t>Місцеві органи влади</a:t>
            </a:r>
            <a:endParaRPr sz="1200" b="1" i="0" u="none" strike="noStrike" cap="none">
              <a:solidFill>
                <a:srgbClr val="0E5999"/>
              </a:solidFill>
              <a:latin typeface="Open Sans"/>
              <a:ea typeface="Open Sans"/>
              <a:cs typeface="Open Sans"/>
              <a:sym typeface="Open Sans"/>
            </a:endParaRPr>
          </a:p>
        </p:txBody>
      </p:sp>
      <p:sp>
        <p:nvSpPr>
          <p:cNvPr id="204" name="Google Shape;204;p5"/>
          <p:cNvSpPr/>
          <p:nvPr/>
        </p:nvSpPr>
        <p:spPr>
          <a:xfrm>
            <a:off x="2396800" y="-1025325"/>
            <a:ext cx="1632000" cy="1632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
          <p:cNvSpPr/>
          <p:nvPr/>
        </p:nvSpPr>
        <p:spPr>
          <a:xfrm>
            <a:off x="3733200" y="333925"/>
            <a:ext cx="546600" cy="546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
          <p:cNvSpPr/>
          <p:nvPr/>
        </p:nvSpPr>
        <p:spPr>
          <a:xfrm>
            <a:off x="8670150" y="-60275"/>
            <a:ext cx="546600" cy="546600"/>
          </a:xfrm>
          <a:prstGeom prst="rect">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
          <p:cNvSpPr/>
          <p:nvPr/>
        </p:nvSpPr>
        <p:spPr>
          <a:xfrm>
            <a:off x="5096075" y="4510500"/>
            <a:ext cx="202200" cy="202200"/>
          </a:xfrm>
          <a:prstGeom prst="rect">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
          <p:cNvSpPr/>
          <p:nvPr/>
        </p:nvSpPr>
        <p:spPr>
          <a:xfrm>
            <a:off x="-44300" y="4651275"/>
            <a:ext cx="546600" cy="546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
          <p:cNvSpPr/>
          <p:nvPr/>
        </p:nvSpPr>
        <p:spPr>
          <a:xfrm>
            <a:off x="8853900" y="606675"/>
            <a:ext cx="290100" cy="290100"/>
          </a:xfrm>
          <a:prstGeom prst="rect">
            <a:avLst/>
          </a:prstGeom>
          <a:solidFill>
            <a:srgbClr val="A7CE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
          <p:cNvSpPr/>
          <p:nvPr/>
        </p:nvSpPr>
        <p:spPr>
          <a:xfrm>
            <a:off x="5335300" y="4774350"/>
            <a:ext cx="771600" cy="771600"/>
          </a:xfrm>
          <a:prstGeom prst="rect">
            <a:avLst/>
          </a:prstGeom>
          <a:solidFill>
            <a:srgbClr val="A7CE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
          <p:cNvSpPr/>
          <p:nvPr/>
        </p:nvSpPr>
        <p:spPr>
          <a:xfrm>
            <a:off x="5222075" y="2132325"/>
            <a:ext cx="627900" cy="6279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
          <p:cNvSpPr/>
          <p:nvPr/>
        </p:nvSpPr>
        <p:spPr>
          <a:xfrm>
            <a:off x="5222075" y="2871400"/>
            <a:ext cx="627900" cy="6279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
          <p:cNvSpPr/>
          <p:nvPr/>
        </p:nvSpPr>
        <p:spPr>
          <a:xfrm>
            <a:off x="5222075" y="3610475"/>
            <a:ext cx="627900" cy="627900"/>
          </a:xfrm>
          <a:prstGeom prst="ellipse">
            <a:avLst/>
          </a:prstGeom>
          <a:noFill/>
          <a:ln w="19050" cap="flat" cmpd="sng">
            <a:solidFill>
              <a:srgbClr val="0E5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4" name="Google Shape;214;p5"/>
          <p:cNvPicPr preferRelativeResize="0"/>
          <p:nvPr/>
        </p:nvPicPr>
        <p:blipFill rotWithShape="1">
          <a:blip r:embed="rId4">
            <a:alphaModFix/>
          </a:blip>
          <a:srcRect/>
          <a:stretch/>
        </p:blipFill>
        <p:spPr>
          <a:xfrm>
            <a:off x="5390975" y="2301213"/>
            <a:ext cx="290100" cy="290100"/>
          </a:xfrm>
          <a:prstGeom prst="rect">
            <a:avLst/>
          </a:prstGeom>
          <a:noFill/>
          <a:ln>
            <a:noFill/>
          </a:ln>
        </p:spPr>
      </p:pic>
      <p:pic>
        <p:nvPicPr>
          <p:cNvPr id="215" name="Google Shape;215;p5"/>
          <p:cNvPicPr preferRelativeResize="0"/>
          <p:nvPr/>
        </p:nvPicPr>
        <p:blipFill rotWithShape="1">
          <a:blip r:embed="rId5">
            <a:alphaModFix/>
          </a:blip>
          <a:srcRect/>
          <a:stretch/>
        </p:blipFill>
        <p:spPr>
          <a:xfrm>
            <a:off x="5390975" y="3040300"/>
            <a:ext cx="290100" cy="290100"/>
          </a:xfrm>
          <a:prstGeom prst="rect">
            <a:avLst/>
          </a:prstGeom>
          <a:noFill/>
          <a:ln>
            <a:noFill/>
          </a:ln>
        </p:spPr>
      </p:pic>
      <p:pic>
        <p:nvPicPr>
          <p:cNvPr id="216" name="Google Shape;216;p5"/>
          <p:cNvPicPr preferRelativeResize="0"/>
          <p:nvPr/>
        </p:nvPicPr>
        <p:blipFill rotWithShape="1">
          <a:blip r:embed="rId6">
            <a:alphaModFix/>
          </a:blip>
          <a:srcRect/>
          <a:stretch/>
        </p:blipFill>
        <p:spPr>
          <a:xfrm>
            <a:off x="5390976" y="3779378"/>
            <a:ext cx="290100" cy="290100"/>
          </a:xfrm>
          <a:prstGeom prst="rect">
            <a:avLst/>
          </a:prstGeom>
          <a:noFill/>
          <a:ln>
            <a:noFill/>
          </a:ln>
        </p:spPr>
      </p:pic>
      <p:pic>
        <p:nvPicPr>
          <p:cNvPr id="217" name="Google Shape;217;p5"/>
          <p:cNvPicPr preferRelativeResize="0"/>
          <p:nvPr/>
        </p:nvPicPr>
        <p:blipFill rotWithShape="1">
          <a:blip r:embed="rId7">
            <a:alphaModFix/>
          </a:blip>
          <a:srcRect/>
          <a:stretch/>
        </p:blipFill>
        <p:spPr>
          <a:xfrm>
            <a:off x="2725620" y="2636100"/>
            <a:ext cx="974360" cy="974374"/>
          </a:xfrm>
          <a:prstGeom prst="rect">
            <a:avLst/>
          </a:prstGeom>
          <a:noFill/>
          <a:ln>
            <a:noFill/>
          </a:ln>
        </p:spPr>
      </p:pic>
      <p:pic>
        <p:nvPicPr>
          <p:cNvPr id="218" name="Google Shape;218;p5"/>
          <p:cNvPicPr preferRelativeResize="0"/>
          <p:nvPr/>
        </p:nvPicPr>
        <p:blipFill rotWithShape="1">
          <a:blip r:embed="rId8">
            <a:alphaModFix/>
          </a:blip>
          <a:srcRect/>
          <a:stretch/>
        </p:blipFill>
        <p:spPr>
          <a:xfrm>
            <a:off x="697925" y="2611275"/>
            <a:ext cx="1024026" cy="1024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311700" y="118825"/>
            <a:ext cx="8715900" cy="183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ПОКАЗНИКИ  СКАРГ ПО ДЕРЖАВНИМ РЕГУЛЯТОРАМ </a:t>
            </a:r>
            <a:endParaRPr sz="1800">
              <a:solidFill>
                <a:srgbClr val="FFFFFF"/>
              </a:solidFill>
              <a:latin typeface="Open Sans"/>
              <a:ea typeface="Open Sans"/>
              <a:cs typeface="Open Sans"/>
              <a:sym typeface="Open Sans"/>
            </a:endParaRPr>
          </a:p>
        </p:txBody>
      </p:sp>
      <p:graphicFrame>
        <p:nvGraphicFramePr>
          <p:cNvPr id="224" name="Google Shape;224;p9"/>
          <p:cNvGraphicFramePr/>
          <p:nvPr/>
        </p:nvGraphicFramePr>
        <p:xfrm>
          <a:off x="0" y="928150"/>
          <a:ext cx="9143999" cy="40013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title"/>
          </p:nvPr>
        </p:nvSpPr>
        <p:spPr>
          <a:xfrm>
            <a:off x="311700" y="2718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ДАБІ – чого очікувати?</a:t>
            </a:r>
            <a:endParaRPr sz="2400"/>
          </a:p>
        </p:txBody>
      </p:sp>
      <p:sp>
        <p:nvSpPr>
          <p:cNvPr id="230" name="Google Shape;230;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just" rtl="0">
              <a:lnSpc>
                <a:spcPct val="115000"/>
              </a:lnSpc>
              <a:spcBef>
                <a:spcPts val="0"/>
              </a:spcBef>
              <a:spcAft>
                <a:spcPts val="0"/>
              </a:spcAft>
              <a:buClr>
                <a:schemeClr val="dk1"/>
              </a:buClr>
              <a:buSzPts val="1800"/>
              <a:buNone/>
            </a:pPr>
            <a:r>
              <a:rPr lang="ru-RU" sz="1400"/>
              <a:t>У липні 2016 році вийшов системний звіт Ради </a:t>
            </a:r>
            <a:r>
              <a:rPr lang="ru-RU" sz="1400" b="1">
                <a:solidFill>
                  <a:schemeClr val="accent5"/>
                </a:solidFill>
              </a:rPr>
              <a:t>«Зменшення корупційних ризиків та створення умов для залучення інвестицій». </a:t>
            </a:r>
            <a:r>
              <a:rPr lang="ru-RU" sz="1400"/>
              <a:t>Динаміка виконання рекомендацій Ради підтверджує правильність кроків у системному реформуванні будівельної галузі.</a:t>
            </a:r>
            <a:endParaRPr/>
          </a:p>
          <a:p>
            <a:pPr marL="0" lvl="0" indent="0" algn="just" rtl="0">
              <a:lnSpc>
                <a:spcPct val="115000"/>
              </a:lnSpc>
              <a:spcBef>
                <a:spcPts val="0"/>
              </a:spcBef>
              <a:spcAft>
                <a:spcPts val="0"/>
              </a:spcAft>
              <a:buClr>
                <a:schemeClr val="dk1"/>
              </a:buClr>
              <a:buSzPts val="1800"/>
              <a:buNone/>
            </a:pPr>
            <a:endParaRPr sz="1400" b="1">
              <a:solidFill>
                <a:schemeClr val="accent5"/>
              </a:solidFill>
            </a:endParaRPr>
          </a:p>
          <a:p>
            <a:pPr marL="0" lvl="0" indent="0" algn="just" rtl="0">
              <a:lnSpc>
                <a:spcPct val="115000"/>
              </a:lnSpc>
              <a:spcBef>
                <a:spcPts val="0"/>
              </a:spcBef>
              <a:spcAft>
                <a:spcPts val="0"/>
              </a:spcAft>
              <a:buClr>
                <a:schemeClr val="accent5"/>
              </a:buClr>
              <a:buSzPts val="1800"/>
              <a:buNone/>
            </a:pPr>
            <a:r>
              <a:rPr lang="ru-RU" sz="1400" b="1">
                <a:solidFill>
                  <a:schemeClr val="accent5"/>
                </a:solidFill>
              </a:rPr>
              <a:t>З основних досягнень:</a:t>
            </a:r>
            <a:endParaRPr/>
          </a:p>
          <a:p>
            <a:pPr marL="0" lvl="0" indent="0" algn="just" rtl="0">
              <a:lnSpc>
                <a:spcPct val="115000"/>
              </a:lnSpc>
              <a:spcBef>
                <a:spcPts val="0"/>
              </a:spcBef>
              <a:spcAft>
                <a:spcPts val="0"/>
              </a:spcAft>
              <a:buClr>
                <a:schemeClr val="dk1"/>
              </a:buClr>
              <a:buSzPts val="1800"/>
              <a:buNone/>
            </a:pPr>
            <a:endParaRPr sz="1400" b="1"/>
          </a:p>
          <a:p>
            <a:pPr marL="285750" lvl="0" indent="-285750" algn="just" rtl="0">
              <a:lnSpc>
                <a:spcPct val="115000"/>
              </a:lnSpc>
              <a:spcBef>
                <a:spcPts val="0"/>
              </a:spcBef>
              <a:spcAft>
                <a:spcPts val="0"/>
              </a:spcAft>
              <a:buClr>
                <a:schemeClr val="dk1"/>
              </a:buClr>
              <a:buSzPts val="1800"/>
              <a:buFont typeface="Noto Sans Symbols"/>
              <a:buChar char="✔"/>
            </a:pPr>
            <a:r>
              <a:rPr lang="ru-RU" sz="1400"/>
              <a:t>запровадження «прозорої ДАБІ»</a:t>
            </a:r>
            <a:endParaRPr/>
          </a:p>
          <a:p>
            <a:pPr marL="285750" lvl="0" indent="-285750" algn="just" rtl="0">
              <a:lnSpc>
                <a:spcPct val="115000"/>
              </a:lnSpc>
              <a:spcBef>
                <a:spcPts val="0"/>
              </a:spcBef>
              <a:spcAft>
                <a:spcPts val="0"/>
              </a:spcAft>
              <a:buClr>
                <a:schemeClr val="dk1"/>
              </a:buClr>
              <a:buSzPts val="1800"/>
              <a:buFont typeface="Noto Sans Symbols"/>
              <a:buChar char="✔"/>
            </a:pPr>
            <a:r>
              <a:rPr lang="ru-RU" sz="1400"/>
              <a:t>децентралізація та передача функції архітектурно-будівельного контролю на місця</a:t>
            </a:r>
            <a:endParaRPr/>
          </a:p>
          <a:p>
            <a:pPr marL="285750" lvl="0" indent="-285750" algn="just" rtl="0">
              <a:lnSpc>
                <a:spcPct val="115000"/>
              </a:lnSpc>
              <a:spcBef>
                <a:spcPts val="0"/>
              </a:spcBef>
              <a:spcAft>
                <a:spcPts val="0"/>
              </a:spcAft>
              <a:buClr>
                <a:schemeClr val="dk1"/>
              </a:buClr>
              <a:buSzPts val="1800"/>
              <a:buFont typeface="Noto Sans Symbols"/>
              <a:buChar char="✔"/>
            </a:pPr>
            <a:r>
              <a:rPr lang="ru-RU" sz="1400"/>
              <a:t>автоматизація процесів та мінімізації контактів з співробітниками ДАБІ </a:t>
            </a:r>
            <a:endParaRPr/>
          </a:p>
          <a:p>
            <a:pPr marL="285750" lvl="0" indent="-285750" algn="just" rtl="0">
              <a:lnSpc>
                <a:spcPct val="115000"/>
              </a:lnSpc>
              <a:spcBef>
                <a:spcPts val="0"/>
              </a:spcBef>
              <a:spcAft>
                <a:spcPts val="0"/>
              </a:spcAft>
              <a:buClr>
                <a:schemeClr val="dk1"/>
              </a:buClr>
              <a:buSzPts val="1800"/>
              <a:buFont typeface="Noto Sans Symbols"/>
              <a:buChar char="✔"/>
            </a:pPr>
            <a:r>
              <a:rPr lang="ru-RU" sz="1400"/>
              <a:t>скасування пайового внеску </a:t>
            </a:r>
            <a:endParaRPr/>
          </a:p>
          <a:p>
            <a:pPr marL="285750" lvl="0" indent="-285750" algn="just" rtl="0">
              <a:lnSpc>
                <a:spcPct val="115000"/>
              </a:lnSpc>
              <a:spcBef>
                <a:spcPts val="0"/>
              </a:spcBef>
              <a:spcAft>
                <a:spcPts val="0"/>
              </a:spcAft>
              <a:buClr>
                <a:schemeClr val="dk1"/>
              </a:buClr>
              <a:buSzPts val="1800"/>
              <a:buFont typeface="Noto Sans Symbols"/>
              <a:buChar char="✔"/>
            </a:pPr>
            <a:r>
              <a:rPr lang="ru-RU" sz="1400"/>
              <a:t>автоматичне право на користування ділянкою під час переходу будівлі </a:t>
            </a:r>
            <a:endParaRPr sz="1400"/>
          </a:p>
          <a:p>
            <a:pPr marL="0" lvl="0" indent="0" algn="just" rtl="0">
              <a:lnSpc>
                <a:spcPct val="115000"/>
              </a:lnSpc>
              <a:spcBef>
                <a:spcPts val="0"/>
              </a:spcBef>
              <a:spcAft>
                <a:spcPts val="0"/>
              </a:spcAft>
              <a:buClr>
                <a:schemeClr val="dk1"/>
              </a:buClr>
              <a:buSzPts val="1800"/>
              <a:buNone/>
            </a:pPr>
            <a:endParaRPr sz="1400" b="1"/>
          </a:p>
          <a:p>
            <a:pPr marL="0" lvl="0" indent="0" algn="just" rtl="0">
              <a:lnSpc>
                <a:spcPct val="115000"/>
              </a:lnSpc>
              <a:spcBef>
                <a:spcPts val="0"/>
              </a:spcBef>
              <a:spcAft>
                <a:spcPts val="0"/>
              </a:spcAft>
              <a:buClr>
                <a:schemeClr val="dk1"/>
              </a:buClr>
              <a:buSzPts val="1800"/>
              <a:buNone/>
            </a:pPr>
            <a:endParaRPr sz="2000" b="1"/>
          </a:p>
          <a:p>
            <a:pPr marL="0" lvl="0" indent="0" algn="just" rtl="0">
              <a:lnSpc>
                <a:spcPct val="115000"/>
              </a:lnSpc>
              <a:spcBef>
                <a:spcPts val="0"/>
              </a:spcBef>
              <a:spcAft>
                <a:spcPts val="0"/>
              </a:spcAft>
              <a:buClr>
                <a:schemeClr val="dk1"/>
              </a:buClr>
              <a:buSzPts val="1800"/>
              <a:buNone/>
            </a:pPr>
            <a:endParaRPr sz="2000" b="1"/>
          </a:p>
          <a:p>
            <a:pPr marL="0" lvl="0" indent="0" algn="just" rtl="0">
              <a:lnSpc>
                <a:spcPct val="115000"/>
              </a:lnSpc>
              <a:spcBef>
                <a:spcPts val="0"/>
              </a:spcBef>
              <a:spcAft>
                <a:spcPts val="0"/>
              </a:spcAft>
              <a:buClr>
                <a:schemeClr val="dk1"/>
              </a:buClr>
              <a:buSzPts val="1800"/>
              <a:buNone/>
            </a:pPr>
            <a:endParaRPr sz="2000" b="1"/>
          </a:p>
          <a:p>
            <a:pPr marL="0" lvl="0" indent="0" algn="just" rtl="0">
              <a:lnSpc>
                <a:spcPct val="115000"/>
              </a:lnSpc>
              <a:spcBef>
                <a:spcPts val="0"/>
              </a:spcBef>
              <a:spcAft>
                <a:spcPts val="0"/>
              </a:spcAft>
              <a:buClr>
                <a:schemeClr val="dk1"/>
              </a:buClr>
              <a:buSzPts val="1800"/>
              <a:buNone/>
            </a:pPr>
            <a:endParaRPr sz="2000" b="1"/>
          </a:p>
          <a:p>
            <a:pPr marL="0" lvl="0" indent="0" algn="l" rtl="0">
              <a:lnSpc>
                <a:spcPct val="115000"/>
              </a:lnSpc>
              <a:spcBef>
                <a:spcPts val="0"/>
              </a:spcBef>
              <a:spcAft>
                <a:spcPts val="0"/>
              </a:spcAft>
              <a:buClr>
                <a:schemeClr val="dk1"/>
              </a:buClr>
              <a:buSzPts val="1800"/>
              <a:buNone/>
            </a:pPr>
            <a:endParaRPr/>
          </a:p>
          <a:p>
            <a:pPr marL="0" lvl="0" indent="0" algn="just" rtl="0">
              <a:lnSpc>
                <a:spcPct val="115000"/>
              </a:lnSpc>
              <a:spcBef>
                <a:spcPts val="0"/>
              </a:spcBef>
              <a:spcAft>
                <a:spcPts val="0"/>
              </a:spcAft>
              <a:buClr>
                <a:schemeClr val="dk1"/>
              </a:buClr>
              <a:buSzPts val="1800"/>
              <a:buNone/>
            </a:pPr>
            <a:endParaRPr sz="2000"/>
          </a:p>
          <a:p>
            <a:pPr marL="0" lvl="0" indent="0" algn="just" rtl="0">
              <a:lnSpc>
                <a:spcPct val="115000"/>
              </a:lnSpc>
              <a:spcBef>
                <a:spcPts val="0"/>
              </a:spcBef>
              <a:spcAft>
                <a:spcPts val="0"/>
              </a:spcAft>
              <a:buClr>
                <a:schemeClr val="dk1"/>
              </a:buClr>
              <a:buSzPts val="1800"/>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311700" y="2718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ДАБІ – чого очікувати?</a:t>
            </a:r>
            <a:endParaRPr sz="2400"/>
          </a:p>
        </p:txBody>
      </p:sp>
      <p:sp>
        <p:nvSpPr>
          <p:cNvPr id="236" name="Google Shape;236;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just" rtl="0">
              <a:lnSpc>
                <a:spcPct val="115000"/>
              </a:lnSpc>
              <a:spcBef>
                <a:spcPts val="0"/>
              </a:spcBef>
              <a:spcAft>
                <a:spcPts val="0"/>
              </a:spcAft>
              <a:buClr>
                <a:schemeClr val="dk1"/>
              </a:buClr>
              <a:buSzPts val="1800"/>
              <a:buNone/>
            </a:pPr>
            <a:r>
              <a:rPr lang="ru-RU" sz="1600" b="1" dirty="0" err="1">
                <a:solidFill>
                  <a:schemeClr val="dk1"/>
                </a:solidFill>
              </a:rPr>
              <a:t>Що</a:t>
            </a:r>
            <a:r>
              <a:rPr lang="ru-RU" sz="1600" b="1" dirty="0">
                <a:solidFill>
                  <a:schemeClr val="dk1"/>
                </a:solidFill>
              </a:rPr>
              <a:t> </a:t>
            </a:r>
            <a:r>
              <a:rPr lang="ru-RU" sz="1600" b="1" dirty="0" err="1">
                <a:solidFill>
                  <a:schemeClr val="dk1"/>
                </a:solidFill>
              </a:rPr>
              <a:t>найбільше</a:t>
            </a:r>
            <a:r>
              <a:rPr lang="ru-RU" sz="1600" b="1" dirty="0">
                <a:solidFill>
                  <a:schemeClr val="dk1"/>
                </a:solidFill>
              </a:rPr>
              <a:t> </a:t>
            </a:r>
            <a:r>
              <a:rPr lang="ru-RU" sz="1600" b="1" dirty="0" err="1">
                <a:solidFill>
                  <a:schemeClr val="dk1"/>
                </a:solidFill>
              </a:rPr>
              <a:t>турбує</a:t>
            </a:r>
            <a:r>
              <a:rPr lang="ru-RU" sz="1600" b="1" dirty="0">
                <a:solidFill>
                  <a:schemeClr val="dk1"/>
                </a:solidFill>
              </a:rPr>
              <a:t> </a:t>
            </a:r>
            <a:r>
              <a:rPr lang="ru-RU" sz="1600" b="1" dirty="0" err="1">
                <a:solidFill>
                  <a:schemeClr val="dk1"/>
                </a:solidFill>
              </a:rPr>
              <a:t>забудовників</a:t>
            </a:r>
            <a:r>
              <a:rPr lang="ru-RU" sz="1600" b="1" dirty="0">
                <a:solidFill>
                  <a:schemeClr val="dk1"/>
                </a:solidFill>
              </a:rPr>
              <a:t>? (</a:t>
            </a:r>
            <a:r>
              <a:rPr lang="ru-RU" sz="1600" b="1" dirty="0" err="1">
                <a:solidFill>
                  <a:schemeClr val="dk1"/>
                </a:solidFill>
              </a:rPr>
              <a:t>типологія</a:t>
            </a:r>
            <a:r>
              <a:rPr lang="ru-RU" sz="1600" b="1" dirty="0">
                <a:solidFill>
                  <a:schemeClr val="dk1"/>
                </a:solidFill>
              </a:rPr>
              <a:t> </a:t>
            </a:r>
            <a:r>
              <a:rPr lang="ru-RU" sz="1600" b="1" dirty="0" err="1">
                <a:solidFill>
                  <a:schemeClr val="dk1"/>
                </a:solidFill>
              </a:rPr>
              <a:t>скарг</a:t>
            </a:r>
            <a:r>
              <a:rPr lang="ru-RU" sz="1600" b="1" dirty="0">
                <a:solidFill>
                  <a:schemeClr val="dk1"/>
                </a:solidFill>
              </a:rPr>
              <a:t>)</a:t>
            </a:r>
            <a:endParaRPr dirty="0"/>
          </a:p>
          <a:p>
            <a:pPr marL="0" lvl="0" indent="0" algn="just" rtl="0">
              <a:lnSpc>
                <a:spcPct val="115000"/>
              </a:lnSpc>
              <a:spcBef>
                <a:spcPts val="0"/>
              </a:spcBef>
              <a:spcAft>
                <a:spcPts val="0"/>
              </a:spcAft>
              <a:buClr>
                <a:schemeClr val="dk1"/>
              </a:buClr>
              <a:buSzPts val="1800"/>
              <a:buNone/>
            </a:pPr>
            <a:endParaRPr b="1" dirty="0">
              <a:solidFill>
                <a:schemeClr val="dk1"/>
              </a:solidFill>
            </a:endParaRPr>
          </a:p>
          <a:p>
            <a:pPr marL="285750" lvl="0" indent="-285750" algn="just" rtl="0">
              <a:lnSpc>
                <a:spcPct val="115000"/>
              </a:lnSpc>
              <a:spcBef>
                <a:spcPts val="0"/>
              </a:spcBef>
              <a:spcAft>
                <a:spcPts val="0"/>
              </a:spcAft>
              <a:buClr>
                <a:schemeClr val="accent5"/>
              </a:buClr>
              <a:buSzPts val="1800"/>
              <a:buFont typeface="Noto Sans Symbols"/>
              <a:buChar char="✔"/>
            </a:pPr>
            <a:r>
              <a:rPr lang="ru-RU" sz="1400" b="1" u="sng" dirty="0" err="1">
                <a:solidFill>
                  <a:schemeClr val="accent5"/>
                </a:solidFill>
              </a:rPr>
              <a:t>Безпідставне</a:t>
            </a:r>
            <a:r>
              <a:rPr lang="ru-RU" sz="1400" b="1" u="sng" dirty="0">
                <a:solidFill>
                  <a:schemeClr val="accent5"/>
                </a:solidFill>
              </a:rPr>
              <a:t> </a:t>
            </a:r>
            <a:r>
              <a:rPr lang="ru-RU" sz="1400" b="1" u="sng" dirty="0" err="1">
                <a:solidFill>
                  <a:schemeClr val="accent5"/>
                </a:solidFill>
              </a:rPr>
              <a:t>затягування</a:t>
            </a:r>
            <a:r>
              <a:rPr lang="ru-RU" sz="1400" b="1" u="sng" dirty="0">
                <a:solidFill>
                  <a:schemeClr val="accent5"/>
                </a:solidFill>
              </a:rPr>
              <a:t> в </a:t>
            </a:r>
            <a:r>
              <a:rPr lang="ru-RU" sz="1400" b="1" u="sng" dirty="0" err="1">
                <a:solidFill>
                  <a:schemeClr val="accent5"/>
                </a:solidFill>
              </a:rPr>
              <a:t>видачі</a:t>
            </a:r>
            <a:r>
              <a:rPr lang="ru-RU" sz="1400" b="1" u="sng" dirty="0">
                <a:solidFill>
                  <a:schemeClr val="accent5"/>
                </a:solidFill>
              </a:rPr>
              <a:t> </a:t>
            </a:r>
            <a:r>
              <a:rPr lang="ru-RU" sz="1400" b="1" u="sng" dirty="0" err="1">
                <a:solidFill>
                  <a:schemeClr val="accent5"/>
                </a:solidFill>
              </a:rPr>
              <a:t>дозвільних</a:t>
            </a:r>
            <a:r>
              <a:rPr lang="ru-RU" sz="1400" b="1" u="sng" dirty="0">
                <a:solidFill>
                  <a:schemeClr val="accent5"/>
                </a:solidFill>
              </a:rPr>
              <a:t> </a:t>
            </a:r>
            <a:r>
              <a:rPr lang="ru-RU" sz="1400" b="1" u="sng" dirty="0" err="1">
                <a:solidFill>
                  <a:schemeClr val="accent5"/>
                </a:solidFill>
              </a:rPr>
              <a:t>документів</a:t>
            </a:r>
            <a:r>
              <a:rPr lang="ru-RU" sz="1400" dirty="0"/>
              <a:t>. </a:t>
            </a:r>
            <a:r>
              <a:rPr lang="ru-RU" sz="1400" dirty="0" err="1"/>
              <a:t>Забудовники</a:t>
            </a:r>
            <a:r>
              <a:rPr lang="ru-RU" sz="1400" dirty="0"/>
              <a:t> </a:t>
            </a:r>
            <a:r>
              <a:rPr lang="ru-RU" sz="1400" dirty="0" err="1"/>
              <a:t>скаржаться</a:t>
            </a:r>
            <a:r>
              <a:rPr lang="ru-RU" sz="1400" dirty="0"/>
              <a:t> на </a:t>
            </a:r>
            <a:r>
              <a:rPr lang="ru-RU" sz="1400" dirty="0" err="1"/>
              <a:t>значну</a:t>
            </a:r>
            <a:r>
              <a:rPr lang="ru-RU" sz="1400" dirty="0"/>
              <a:t> «</a:t>
            </a:r>
            <a:r>
              <a:rPr lang="ru-RU" sz="1400" dirty="0" err="1"/>
              <a:t>корупційну</a:t>
            </a:r>
            <a:r>
              <a:rPr lang="ru-RU" sz="1400" dirty="0"/>
              <a:t>» </a:t>
            </a:r>
            <a:r>
              <a:rPr lang="ru-RU" sz="1400" dirty="0" err="1"/>
              <a:t>складову</a:t>
            </a:r>
            <a:r>
              <a:rPr lang="ru-RU" sz="1400" dirty="0"/>
              <a:t>, яка </a:t>
            </a:r>
            <a:r>
              <a:rPr lang="ru-RU" sz="1400" dirty="0" err="1"/>
              <a:t>закладається</a:t>
            </a:r>
            <a:r>
              <a:rPr lang="ru-RU" sz="1400" dirty="0"/>
              <a:t> в </a:t>
            </a:r>
            <a:r>
              <a:rPr lang="ru-RU" sz="1400" dirty="0" err="1"/>
              <a:t>кошторис</a:t>
            </a:r>
            <a:r>
              <a:rPr lang="ru-RU" sz="1400" dirty="0"/>
              <a:t> </a:t>
            </a:r>
            <a:r>
              <a:rPr lang="ru-RU" sz="1400" dirty="0" err="1"/>
              <a:t>об'єкта</a:t>
            </a:r>
            <a:r>
              <a:rPr lang="ru-RU" sz="1400" dirty="0"/>
              <a:t> </a:t>
            </a:r>
            <a:r>
              <a:rPr lang="ru-RU" sz="1400" dirty="0" err="1"/>
              <a:t>будівництва</a:t>
            </a:r>
            <a:r>
              <a:rPr lang="ru-RU" sz="1400" dirty="0"/>
              <a:t> і </a:t>
            </a:r>
            <a:r>
              <a:rPr lang="ru-RU" sz="1400" dirty="0" err="1"/>
              <a:t>має</a:t>
            </a:r>
            <a:r>
              <a:rPr lang="ru-RU" sz="1400" dirty="0"/>
              <a:t> великий </a:t>
            </a:r>
            <a:r>
              <a:rPr lang="ru-RU" sz="1400" dirty="0" err="1"/>
              <a:t>вплив</a:t>
            </a:r>
            <a:r>
              <a:rPr lang="ru-RU" sz="1400" dirty="0"/>
              <a:t> на </a:t>
            </a:r>
            <a:r>
              <a:rPr lang="ru-RU" sz="1400" dirty="0" err="1"/>
              <a:t>його</a:t>
            </a:r>
            <a:r>
              <a:rPr lang="ru-RU" sz="1400" dirty="0"/>
              <a:t> </a:t>
            </a:r>
            <a:r>
              <a:rPr lang="ru-RU" sz="1400" dirty="0" err="1"/>
              <a:t>ціноутворення</a:t>
            </a:r>
            <a:r>
              <a:rPr lang="ru-RU" sz="1400" dirty="0"/>
              <a:t>, </a:t>
            </a:r>
            <a:r>
              <a:rPr lang="ru-RU" sz="1400" dirty="0" err="1"/>
              <a:t>від</a:t>
            </a:r>
            <a:r>
              <a:rPr lang="ru-RU" sz="1400" dirty="0"/>
              <a:t> </a:t>
            </a:r>
            <a:r>
              <a:rPr lang="ru-RU" sz="1400" dirty="0" err="1"/>
              <a:t>чого</a:t>
            </a:r>
            <a:r>
              <a:rPr lang="ru-RU" sz="1400" dirty="0"/>
              <a:t> в </a:t>
            </a:r>
            <a:r>
              <a:rPr lang="ru-RU" sz="1400" dirty="0" err="1"/>
              <a:t>підсумку</a:t>
            </a:r>
            <a:r>
              <a:rPr lang="ru-RU" sz="1400" dirty="0"/>
              <a:t> </a:t>
            </a:r>
            <a:r>
              <a:rPr lang="ru-RU" sz="1400" dirty="0" err="1"/>
              <a:t>страждають</a:t>
            </a:r>
            <a:r>
              <a:rPr lang="ru-RU" sz="1400" dirty="0"/>
              <a:t> </a:t>
            </a:r>
            <a:r>
              <a:rPr lang="ru-RU" sz="1400" dirty="0" err="1"/>
              <a:t>кінцеві</a:t>
            </a:r>
            <a:r>
              <a:rPr lang="ru-RU" sz="1400" dirty="0"/>
              <a:t> </a:t>
            </a:r>
            <a:r>
              <a:rPr lang="ru-RU" sz="1400" dirty="0" err="1"/>
              <a:t>споживачі</a:t>
            </a:r>
            <a:r>
              <a:rPr lang="ru-RU" sz="1400" dirty="0"/>
              <a:t>.</a:t>
            </a:r>
            <a:endParaRPr dirty="0"/>
          </a:p>
          <a:p>
            <a:pPr marL="285750" lvl="0" indent="-171450" algn="just" rtl="0">
              <a:lnSpc>
                <a:spcPct val="115000"/>
              </a:lnSpc>
              <a:spcBef>
                <a:spcPts val="0"/>
              </a:spcBef>
              <a:spcAft>
                <a:spcPts val="0"/>
              </a:spcAft>
              <a:buClr>
                <a:schemeClr val="dk1"/>
              </a:buClr>
              <a:buSzPts val="1800"/>
              <a:buFont typeface="Noto Sans Symbols"/>
              <a:buNone/>
            </a:pPr>
            <a:endParaRPr sz="1400" dirty="0"/>
          </a:p>
          <a:p>
            <a:pPr marL="0" lvl="0" indent="0" algn="just" rtl="0">
              <a:lnSpc>
                <a:spcPct val="115000"/>
              </a:lnSpc>
              <a:spcBef>
                <a:spcPts val="0"/>
              </a:spcBef>
              <a:spcAft>
                <a:spcPts val="0"/>
              </a:spcAft>
              <a:buClr>
                <a:schemeClr val="dk1"/>
              </a:buClr>
              <a:buSzPts val="1800"/>
              <a:buNone/>
            </a:pPr>
            <a:r>
              <a:rPr lang="ru-RU" sz="1400" dirty="0"/>
              <a:t>РБО </a:t>
            </a:r>
            <a:r>
              <a:rPr lang="ru-RU" sz="1400" dirty="0" err="1"/>
              <a:t>працює</a:t>
            </a:r>
            <a:r>
              <a:rPr lang="ru-RU" sz="1400" dirty="0"/>
              <a:t> з </a:t>
            </a:r>
            <a:r>
              <a:rPr lang="ru-RU" sz="1400" dirty="0" err="1"/>
              <a:t>випадками</a:t>
            </a:r>
            <a:r>
              <a:rPr lang="ru-RU" sz="1400" dirty="0"/>
              <a:t>, коли </a:t>
            </a:r>
            <a:r>
              <a:rPr lang="ru-RU" sz="1400" dirty="0" err="1"/>
              <a:t>спочатку</a:t>
            </a:r>
            <a:r>
              <a:rPr lang="ru-RU" sz="1400" dirty="0"/>
              <a:t> </a:t>
            </a:r>
            <a:r>
              <a:rPr lang="ru-RU" sz="1400" dirty="0" err="1"/>
              <a:t>вказуються</a:t>
            </a:r>
            <a:r>
              <a:rPr lang="ru-RU" sz="1400" dirty="0"/>
              <a:t> </a:t>
            </a:r>
            <a:r>
              <a:rPr lang="ru-RU" sz="1400" dirty="0" err="1"/>
              <a:t>одні</a:t>
            </a:r>
            <a:r>
              <a:rPr lang="ru-RU" sz="1400" dirty="0"/>
              <a:t> </a:t>
            </a:r>
            <a:r>
              <a:rPr lang="ru-RU" sz="1400" dirty="0" err="1"/>
              <a:t>підстави</a:t>
            </a:r>
            <a:r>
              <a:rPr lang="ru-RU" sz="1400" dirty="0"/>
              <a:t> для </a:t>
            </a:r>
            <a:r>
              <a:rPr lang="ru-RU" sz="1400" dirty="0" err="1"/>
              <a:t>відмови</a:t>
            </a:r>
            <a:r>
              <a:rPr lang="ru-RU" sz="1400" dirty="0"/>
              <a:t> (</a:t>
            </a:r>
            <a:r>
              <a:rPr lang="ru-RU" sz="1400" dirty="0" err="1"/>
              <a:t>наприклад</a:t>
            </a:r>
            <a:r>
              <a:rPr lang="ru-RU" sz="1400" dirty="0"/>
              <a:t>, </a:t>
            </a:r>
            <a:r>
              <a:rPr lang="ru-RU" sz="1400" dirty="0" err="1"/>
              <a:t>відсутність</a:t>
            </a:r>
            <a:r>
              <a:rPr lang="ru-RU" sz="1400" dirty="0"/>
              <a:t> тих </a:t>
            </a:r>
            <a:r>
              <a:rPr lang="ru-RU" sz="1400" dirty="0" err="1"/>
              <a:t>чи</a:t>
            </a:r>
            <a:r>
              <a:rPr lang="ru-RU" sz="1400" dirty="0"/>
              <a:t> </a:t>
            </a:r>
            <a:r>
              <a:rPr lang="ru-RU" sz="1400" dirty="0" err="1"/>
              <a:t>інших</a:t>
            </a:r>
            <a:r>
              <a:rPr lang="ru-RU" sz="1400" dirty="0"/>
              <a:t> </a:t>
            </a:r>
            <a:r>
              <a:rPr lang="ru-RU" sz="1400" dirty="0" err="1"/>
              <a:t>документів</a:t>
            </a:r>
            <a:r>
              <a:rPr lang="ru-RU" sz="1400" dirty="0"/>
              <a:t>), </a:t>
            </a:r>
            <a:r>
              <a:rPr lang="ru-RU" sz="1400" dirty="0" err="1"/>
              <a:t>згодом</a:t>
            </a:r>
            <a:r>
              <a:rPr lang="ru-RU" sz="1400" dirty="0"/>
              <a:t> </a:t>
            </a:r>
            <a:r>
              <a:rPr lang="ru-RU" sz="1400" dirty="0" err="1"/>
              <a:t>підставою</a:t>
            </a:r>
            <a:r>
              <a:rPr lang="ru-RU" sz="1400" dirty="0"/>
              <a:t> для </a:t>
            </a:r>
            <a:r>
              <a:rPr lang="ru-RU" sz="1400" dirty="0" err="1"/>
              <a:t>відмови</a:t>
            </a:r>
            <a:r>
              <a:rPr lang="ru-RU" sz="1400" dirty="0"/>
              <a:t> в </a:t>
            </a:r>
            <a:r>
              <a:rPr lang="ru-RU" sz="1400" dirty="0" err="1"/>
              <a:t>отримання</a:t>
            </a:r>
            <a:r>
              <a:rPr lang="ru-RU" sz="1400" dirty="0"/>
              <a:t> </a:t>
            </a:r>
            <a:r>
              <a:rPr lang="ru-RU" sz="1400" dirty="0" err="1"/>
              <a:t>дозволу</a:t>
            </a:r>
            <a:r>
              <a:rPr lang="ru-RU" sz="1400" dirty="0"/>
              <a:t> на </a:t>
            </a:r>
            <a:r>
              <a:rPr lang="ru-RU" sz="1400" dirty="0" err="1"/>
              <a:t>виконання</a:t>
            </a:r>
            <a:r>
              <a:rPr lang="ru-RU" sz="1400" dirty="0"/>
              <a:t> </a:t>
            </a:r>
            <a:r>
              <a:rPr lang="ru-RU" sz="1400" dirty="0" err="1"/>
              <a:t>будівельних</a:t>
            </a:r>
            <a:r>
              <a:rPr lang="ru-RU" sz="1400" dirty="0"/>
              <a:t> </a:t>
            </a:r>
            <a:r>
              <a:rPr lang="ru-RU" sz="1400" dirty="0" err="1"/>
              <a:t>робіт</a:t>
            </a:r>
            <a:r>
              <a:rPr lang="ru-RU" sz="1400" dirty="0"/>
              <a:t> є  те, </a:t>
            </a:r>
            <a:r>
              <a:rPr lang="ru-RU" sz="1400" dirty="0" err="1"/>
              <a:t>що</a:t>
            </a:r>
            <a:r>
              <a:rPr lang="ru-RU" sz="1400" dirty="0"/>
              <a:t> </a:t>
            </a:r>
            <a:r>
              <a:rPr lang="ru-RU" sz="1400" dirty="0" err="1"/>
              <a:t>намір</a:t>
            </a:r>
            <a:r>
              <a:rPr lang="ru-RU" sz="1400" dirty="0"/>
              <a:t> </a:t>
            </a:r>
            <a:r>
              <a:rPr lang="ru-RU" sz="1400" dirty="0" err="1"/>
              <a:t>забудови</a:t>
            </a:r>
            <a:r>
              <a:rPr lang="ru-RU" sz="1400" dirty="0"/>
              <a:t> не </a:t>
            </a:r>
            <a:r>
              <a:rPr lang="ru-RU" sz="1400" dirty="0" err="1"/>
              <a:t>відповідає</a:t>
            </a:r>
            <a:r>
              <a:rPr lang="ru-RU" sz="1400" dirty="0"/>
              <a:t> </a:t>
            </a:r>
            <a:r>
              <a:rPr lang="ru-RU" sz="1400" dirty="0" err="1"/>
              <a:t>цільовому</a:t>
            </a:r>
            <a:r>
              <a:rPr lang="ru-RU" sz="1400" dirty="0"/>
              <a:t> </a:t>
            </a:r>
            <a:r>
              <a:rPr lang="ru-RU" sz="1400" dirty="0" err="1"/>
              <a:t>призначенню</a:t>
            </a:r>
            <a:r>
              <a:rPr lang="ru-RU" sz="1400" dirty="0"/>
              <a:t> </a:t>
            </a:r>
            <a:r>
              <a:rPr lang="ru-RU" sz="1400" dirty="0" err="1"/>
              <a:t>земельної</a:t>
            </a:r>
            <a:r>
              <a:rPr lang="ru-RU" sz="1400" dirty="0"/>
              <a:t> </a:t>
            </a:r>
            <a:r>
              <a:rPr lang="ru-RU" sz="1400" dirty="0" err="1"/>
              <a:t>ділянки</a:t>
            </a:r>
            <a:r>
              <a:rPr lang="ru-RU" sz="1400" dirty="0"/>
              <a:t>). </a:t>
            </a:r>
            <a:r>
              <a:rPr lang="ru-RU" sz="1400" u="sng" dirty="0" err="1"/>
              <a:t>Тобто</a:t>
            </a:r>
            <a:r>
              <a:rPr lang="ru-RU" sz="1400" u="sng" dirty="0"/>
              <a:t> ДАБІ є </a:t>
            </a:r>
            <a:r>
              <a:rPr lang="ru-RU" sz="1400" u="sng" dirty="0" err="1"/>
              <a:t>непослідовною</a:t>
            </a:r>
            <a:r>
              <a:rPr lang="ru-RU" sz="1400" u="sng" dirty="0"/>
              <a:t> та </a:t>
            </a:r>
            <a:r>
              <a:rPr lang="ru-RU" sz="1400" u="sng" dirty="0" err="1"/>
              <a:t>непрогнозованою</a:t>
            </a:r>
            <a:r>
              <a:rPr lang="ru-RU" sz="1400" u="sng" dirty="0"/>
              <a:t>. </a:t>
            </a:r>
            <a:endParaRPr dirty="0"/>
          </a:p>
          <a:p>
            <a:pPr marL="0" lvl="0" indent="0" algn="just" rtl="0">
              <a:lnSpc>
                <a:spcPct val="115000"/>
              </a:lnSpc>
              <a:spcBef>
                <a:spcPts val="0"/>
              </a:spcBef>
              <a:spcAft>
                <a:spcPts val="0"/>
              </a:spcAft>
              <a:buClr>
                <a:schemeClr val="dk1"/>
              </a:buClr>
              <a:buSzPts val="1800"/>
              <a:buNone/>
            </a:pPr>
            <a:endParaRPr sz="1400" u="sng" dirty="0"/>
          </a:p>
          <a:p>
            <a:pPr marL="285750" lvl="0" indent="-285750" algn="just" rtl="0">
              <a:lnSpc>
                <a:spcPct val="115000"/>
              </a:lnSpc>
              <a:spcBef>
                <a:spcPts val="0"/>
              </a:spcBef>
              <a:spcAft>
                <a:spcPts val="0"/>
              </a:spcAft>
              <a:buClr>
                <a:schemeClr val="dk1"/>
              </a:buClr>
              <a:buSzPts val="1800"/>
              <a:buFont typeface="Noto Sans Symbols"/>
              <a:buChar char="✔"/>
            </a:pPr>
            <a:r>
              <a:rPr lang="ru-RU" sz="1400" u="sng" dirty="0"/>
              <a:t> </a:t>
            </a:r>
            <a:r>
              <a:rPr lang="ru-RU" sz="1400" b="1" u="sng" dirty="0">
                <a:solidFill>
                  <a:schemeClr val="accent5"/>
                </a:solidFill>
              </a:rPr>
              <a:t>Відсутність </a:t>
            </a:r>
            <a:r>
              <a:rPr lang="ru-RU" sz="1400" b="1" u="sng" dirty="0" err="1">
                <a:solidFill>
                  <a:schemeClr val="accent5"/>
                </a:solidFill>
              </a:rPr>
              <a:t>належного</a:t>
            </a:r>
            <a:r>
              <a:rPr lang="ru-RU" sz="1400" b="1" u="sng" dirty="0">
                <a:solidFill>
                  <a:schemeClr val="accent5"/>
                </a:solidFill>
              </a:rPr>
              <a:t> </a:t>
            </a:r>
            <a:r>
              <a:rPr lang="ru-RU" sz="1400" b="1" u="sng" dirty="0" err="1">
                <a:solidFill>
                  <a:schemeClr val="accent5"/>
                </a:solidFill>
              </a:rPr>
              <a:t>архітектурно-будівельно</a:t>
            </a:r>
            <a:r>
              <a:rPr lang="ru-RU" sz="1400" b="1" u="sng" dirty="0">
                <a:solidFill>
                  <a:schemeClr val="accent5"/>
                </a:solidFill>
              </a:rPr>
              <a:t> контролю</a:t>
            </a:r>
            <a:r>
              <a:rPr lang="ru-RU" sz="1400" u="sng" dirty="0"/>
              <a:t>.</a:t>
            </a:r>
            <a:r>
              <a:rPr lang="ru-RU" sz="1400" dirty="0"/>
              <a:t> </a:t>
            </a:r>
            <a:r>
              <a:rPr lang="ru-RU" sz="1400" dirty="0" err="1"/>
              <a:t>Наприклад</a:t>
            </a:r>
            <a:r>
              <a:rPr lang="ru-RU" sz="1400" dirty="0"/>
              <a:t>, </a:t>
            </a:r>
            <a:r>
              <a:rPr lang="ru-RU" sz="1400" dirty="0" err="1"/>
              <a:t>будівництво</a:t>
            </a:r>
            <a:r>
              <a:rPr lang="ru-RU" sz="1400" dirty="0"/>
              <a:t> </a:t>
            </a:r>
            <a:r>
              <a:rPr lang="ru-RU" sz="1400" dirty="0" err="1"/>
              <a:t>багатоповерхівок</a:t>
            </a:r>
            <a:r>
              <a:rPr lang="ru-RU" sz="1400" dirty="0"/>
              <a:t> в межах </a:t>
            </a:r>
            <a:r>
              <a:rPr lang="ru-RU" sz="1400" dirty="0" err="1"/>
              <a:t>санітарної</a:t>
            </a:r>
            <a:r>
              <a:rPr lang="ru-RU" sz="1400" dirty="0"/>
              <a:t> </a:t>
            </a:r>
            <a:r>
              <a:rPr lang="ru-RU" sz="1400" dirty="0" err="1"/>
              <a:t>зони</a:t>
            </a:r>
            <a:r>
              <a:rPr lang="ru-RU" sz="1400" dirty="0"/>
              <a:t> </a:t>
            </a:r>
            <a:r>
              <a:rPr lang="ru-RU" sz="1400" dirty="0" err="1"/>
              <a:t>діючого</a:t>
            </a:r>
            <a:r>
              <a:rPr lang="ru-RU" sz="1400" dirty="0"/>
              <a:t> </a:t>
            </a:r>
            <a:r>
              <a:rPr lang="ru-RU" sz="1400" dirty="0" err="1"/>
              <a:t>промислового</a:t>
            </a:r>
            <a:r>
              <a:rPr lang="ru-RU" sz="1400" dirty="0"/>
              <a:t> </a:t>
            </a:r>
            <a:r>
              <a:rPr lang="ru-RU" sz="1400" dirty="0" err="1"/>
              <a:t>підприємства</a:t>
            </a:r>
            <a:r>
              <a:rPr lang="ru-RU" sz="1400" dirty="0"/>
              <a:t>. </a:t>
            </a:r>
            <a:endParaRPr sz="1400" dirty="0"/>
          </a:p>
          <a:p>
            <a:pPr marL="0" lvl="0" indent="0" algn="just" rtl="0">
              <a:lnSpc>
                <a:spcPct val="115000"/>
              </a:lnSpc>
              <a:spcBef>
                <a:spcPts val="0"/>
              </a:spcBef>
              <a:spcAft>
                <a:spcPts val="0"/>
              </a:spcAft>
              <a:buClr>
                <a:schemeClr val="dk1"/>
              </a:buClr>
              <a:buSzPts val="1800"/>
              <a:buNone/>
            </a:pPr>
            <a:endParaRPr sz="1400" dirty="0"/>
          </a:p>
          <a:p>
            <a:pPr marL="0" lvl="0" indent="0" algn="just" rtl="0">
              <a:lnSpc>
                <a:spcPct val="115000"/>
              </a:lnSpc>
              <a:spcBef>
                <a:spcPts val="0"/>
              </a:spcBef>
              <a:spcAft>
                <a:spcPts val="0"/>
              </a:spcAft>
              <a:buClr>
                <a:schemeClr val="dk1"/>
              </a:buClr>
              <a:buSzPts val="1800"/>
              <a:buNone/>
            </a:pPr>
            <a:endParaRPr sz="1900" b="1" dirty="0"/>
          </a:p>
          <a:p>
            <a:pPr marL="0" lvl="0" indent="0" algn="just" rtl="0">
              <a:lnSpc>
                <a:spcPct val="115000"/>
              </a:lnSpc>
              <a:spcBef>
                <a:spcPts val="0"/>
              </a:spcBef>
              <a:spcAft>
                <a:spcPts val="0"/>
              </a:spcAft>
              <a:buClr>
                <a:schemeClr val="dk1"/>
              </a:buClr>
              <a:buSzPts val="1800"/>
              <a:buNone/>
            </a:pPr>
            <a:endParaRPr sz="2000" b="1" dirty="0"/>
          </a:p>
          <a:p>
            <a:pPr marL="0" lvl="0" indent="0" algn="just" rtl="0">
              <a:lnSpc>
                <a:spcPct val="115000"/>
              </a:lnSpc>
              <a:spcBef>
                <a:spcPts val="0"/>
              </a:spcBef>
              <a:spcAft>
                <a:spcPts val="0"/>
              </a:spcAft>
              <a:buClr>
                <a:schemeClr val="dk1"/>
              </a:buClr>
              <a:buSzPts val="1800"/>
              <a:buNone/>
            </a:pPr>
            <a:endParaRPr sz="2000" b="1" dirty="0"/>
          </a:p>
          <a:p>
            <a:pPr marL="0" lvl="0" indent="0" algn="just" rtl="0">
              <a:lnSpc>
                <a:spcPct val="115000"/>
              </a:lnSpc>
              <a:spcBef>
                <a:spcPts val="0"/>
              </a:spcBef>
              <a:spcAft>
                <a:spcPts val="0"/>
              </a:spcAft>
              <a:buClr>
                <a:schemeClr val="dk1"/>
              </a:buClr>
              <a:buSzPts val="1800"/>
              <a:buNone/>
            </a:pPr>
            <a:endParaRPr sz="2000" b="1" dirty="0"/>
          </a:p>
          <a:p>
            <a:pPr marL="0" lvl="0" indent="0" algn="just" rtl="0">
              <a:lnSpc>
                <a:spcPct val="115000"/>
              </a:lnSpc>
              <a:spcBef>
                <a:spcPts val="0"/>
              </a:spcBef>
              <a:spcAft>
                <a:spcPts val="0"/>
              </a:spcAft>
              <a:buClr>
                <a:schemeClr val="dk1"/>
              </a:buClr>
              <a:buSzPts val="1800"/>
              <a:buNone/>
            </a:pPr>
            <a:endParaRPr sz="2000" b="1" dirty="0"/>
          </a:p>
          <a:p>
            <a:pPr marL="0" lvl="0" indent="0" algn="l" rtl="0">
              <a:lnSpc>
                <a:spcPct val="115000"/>
              </a:lnSpc>
              <a:spcBef>
                <a:spcPts val="0"/>
              </a:spcBef>
              <a:spcAft>
                <a:spcPts val="0"/>
              </a:spcAft>
              <a:buClr>
                <a:schemeClr val="dk1"/>
              </a:buClr>
              <a:buSzPts val="1800"/>
              <a:buNone/>
            </a:pPr>
            <a:endParaRPr dirty="0"/>
          </a:p>
          <a:p>
            <a:pPr marL="0" lvl="0" indent="0" algn="just" rtl="0">
              <a:lnSpc>
                <a:spcPct val="115000"/>
              </a:lnSpc>
              <a:spcBef>
                <a:spcPts val="0"/>
              </a:spcBef>
              <a:spcAft>
                <a:spcPts val="0"/>
              </a:spcAft>
              <a:buClr>
                <a:schemeClr val="dk1"/>
              </a:buClr>
              <a:buSzPts val="1800"/>
              <a:buNone/>
            </a:pPr>
            <a:endParaRPr sz="2000" dirty="0"/>
          </a:p>
          <a:p>
            <a:pPr marL="0" lvl="0" indent="0" algn="just" rtl="0">
              <a:lnSpc>
                <a:spcPct val="115000"/>
              </a:lnSpc>
              <a:spcBef>
                <a:spcPts val="0"/>
              </a:spcBef>
              <a:spcAft>
                <a:spcPts val="0"/>
              </a:spcAft>
              <a:buClr>
                <a:schemeClr val="dk1"/>
              </a:buClr>
              <a:buSzPts val="1800"/>
              <a:buNone/>
            </a:pP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311700" y="2718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ДАБІ – чого очікувати?</a:t>
            </a:r>
            <a:endParaRPr sz="2400"/>
          </a:p>
        </p:txBody>
      </p:sp>
      <p:sp>
        <p:nvSpPr>
          <p:cNvPr id="242" name="Google Shape;242;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just" rtl="0">
              <a:lnSpc>
                <a:spcPct val="115000"/>
              </a:lnSpc>
              <a:spcBef>
                <a:spcPts val="0"/>
              </a:spcBef>
              <a:spcAft>
                <a:spcPts val="0"/>
              </a:spcAft>
              <a:buClr>
                <a:schemeClr val="dk1"/>
              </a:buClr>
              <a:buSzPts val="1800"/>
              <a:buNone/>
            </a:pPr>
            <a:r>
              <a:rPr lang="ru-RU" sz="1600" b="1" dirty="0" err="1">
                <a:solidFill>
                  <a:schemeClr val="dk1"/>
                </a:solidFill>
              </a:rPr>
              <a:t>Що</a:t>
            </a:r>
            <a:r>
              <a:rPr lang="ru-RU" sz="1600" b="1" dirty="0">
                <a:solidFill>
                  <a:schemeClr val="dk1"/>
                </a:solidFill>
              </a:rPr>
              <a:t> </a:t>
            </a:r>
            <a:r>
              <a:rPr lang="ru-RU" sz="1600" b="1" dirty="0" err="1">
                <a:solidFill>
                  <a:schemeClr val="dk1"/>
                </a:solidFill>
              </a:rPr>
              <a:t>найбільше</a:t>
            </a:r>
            <a:r>
              <a:rPr lang="ru-RU" sz="1600" b="1" dirty="0">
                <a:solidFill>
                  <a:schemeClr val="dk1"/>
                </a:solidFill>
              </a:rPr>
              <a:t> </a:t>
            </a:r>
            <a:r>
              <a:rPr lang="ru-RU" sz="1600" b="1" dirty="0" err="1">
                <a:solidFill>
                  <a:schemeClr val="dk1"/>
                </a:solidFill>
              </a:rPr>
              <a:t>турбує</a:t>
            </a:r>
            <a:r>
              <a:rPr lang="ru-RU" sz="1600" b="1" dirty="0">
                <a:solidFill>
                  <a:schemeClr val="dk1"/>
                </a:solidFill>
              </a:rPr>
              <a:t> </a:t>
            </a:r>
            <a:r>
              <a:rPr lang="ru-RU" sz="1600" b="1" dirty="0" err="1">
                <a:solidFill>
                  <a:schemeClr val="dk1"/>
                </a:solidFill>
              </a:rPr>
              <a:t>забудовників</a:t>
            </a:r>
            <a:r>
              <a:rPr lang="ru-RU" sz="1600" b="1" dirty="0">
                <a:solidFill>
                  <a:schemeClr val="dk1"/>
                </a:solidFill>
              </a:rPr>
              <a:t>? (</a:t>
            </a:r>
            <a:r>
              <a:rPr lang="ru-RU" sz="1600" b="1" dirty="0" err="1">
                <a:solidFill>
                  <a:schemeClr val="dk1"/>
                </a:solidFill>
              </a:rPr>
              <a:t>типологія</a:t>
            </a:r>
            <a:r>
              <a:rPr lang="ru-RU" sz="1600" b="1" dirty="0">
                <a:solidFill>
                  <a:schemeClr val="dk1"/>
                </a:solidFill>
              </a:rPr>
              <a:t> </a:t>
            </a:r>
            <a:r>
              <a:rPr lang="ru-RU" sz="1600" b="1" dirty="0" err="1">
                <a:solidFill>
                  <a:schemeClr val="dk1"/>
                </a:solidFill>
              </a:rPr>
              <a:t>скарг</a:t>
            </a:r>
            <a:r>
              <a:rPr lang="ru-RU" sz="1600" b="1" dirty="0">
                <a:solidFill>
                  <a:schemeClr val="dk1"/>
                </a:solidFill>
              </a:rPr>
              <a:t>)</a:t>
            </a:r>
            <a:endParaRPr dirty="0"/>
          </a:p>
          <a:p>
            <a:pPr marL="0" lvl="0" indent="0" algn="just" rtl="0">
              <a:lnSpc>
                <a:spcPct val="115000"/>
              </a:lnSpc>
              <a:spcBef>
                <a:spcPts val="0"/>
              </a:spcBef>
              <a:spcAft>
                <a:spcPts val="0"/>
              </a:spcAft>
              <a:buClr>
                <a:schemeClr val="dk1"/>
              </a:buClr>
              <a:buSzPts val="1800"/>
              <a:buNone/>
            </a:pPr>
            <a:endParaRPr b="1" dirty="0"/>
          </a:p>
          <a:p>
            <a:pPr marL="285750" lvl="0" indent="-285750" algn="just" rtl="0">
              <a:lnSpc>
                <a:spcPct val="115000"/>
              </a:lnSpc>
              <a:spcBef>
                <a:spcPts val="0"/>
              </a:spcBef>
              <a:spcAft>
                <a:spcPts val="0"/>
              </a:spcAft>
              <a:buClr>
                <a:schemeClr val="accent5"/>
              </a:buClr>
              <a:buSzPts val="1800"/>
              <a:buFont typeface="Noto Sans Symbols"/>
              <a:buChar char="✔"/>
            </a:pPr>
            <a:r>
              <a:rPr lang="ru-RU" sz="1400" b="1" u="sng" dirty="0" err="1">
                <a:solidFill>
                  <a:schemeClr val="accent5"/>
                </a:solidFill>
              </a:rPr>
              <a:t>Надмірний</a:t>
            </a:r>
            <a:r>
              <a:rPr lang="ru-RU" sz="1400" b="1" u="sng" dirty="0">
                <a:solidFill>
                  <a:schemeClr val="accent5"/>
                </a:solidFill>
              </a:rPr>
              <a:t> </a:t>
            </a:r>
            <a:r>
              <a:rPr lang="ru-RU" sz="1400" b="1" u="sng" dirty="0" err="1">
                <a:solidFill>
                  <a:schemeClr val="accent5"/>
                </a:solidFill>
              </a:rPr>
              <a:t>формалізм</a:t>
            </a:r>
            <a:r>
              <a:rPr lang="ru-RU" sz="1400" b="1" u="sng" dirty="0">
                <a:solidFill>
                  <a:schemeClr val="accent5"/>
                </a:solidFill>
              </a:rPr>
              <a:t> у </a:t>
            </a:r>
            <a:r>
              <a:rPr lang="ru-RU" sz="1400" b="1" u="sng" dirty="0" err="1">
                <a:solidFill>
                  <a:schemeClr val="accent5"/>
                </a:solidFill>
              </a:rPr>
              <a:t>розгляді</a:t>
            </a:r>
            <a:r>
              <a:rPr lang="ru-RU" sz="1400" b="1" u="sng" dirty="0">
                <a:solidFill>
                  <a:schemeClr val="accent5"/>
                </a:solidFill>
              </a:rPr>
              <a:t> </a:t>
            </a:r>
            <a:r>
              <a:rPr lang="ru-RU" sz="1400" b="1" u="sng" dirty="0" err="1">
                <a:solidFill>
                  <a:schemeClr val="accent5"/>
                </a:solidFill>
              </a:rPr>
              <a:t>документів</a:t>
            </a:r>
            <a:endParaRPr dirty="0"/>
          </a:p>
          <a:p>
            <a:pPr marL="0" lvl="0" indent="0" algn="just" rtl="0">
              <a:lnSpc>
                <a:spcPct val="115000"/>
              </a:lnSpc>
              <a:spcBef>
                <a:spcPts val="0"/>
              </a:spcBef>
              <a:spcAft>
                <a:spcPts val="0"/>
              </a:spcAft>
              <a:buClr>
                <a:schemeClr val="dk1"/>
              </a:buClr>
              <a:buSzPts val="1800"/>
              <a:buNone/>
            </a:pPr>
            <a:r>
              <a:rPr lang="ru-RU" sz="1400" dirty="0"/>
              <a:t>     </a:t>
            </a:r>
            <a:r>
              <a:rPr lang="ru-RU" sz="1400" dirty="0" err="1"/>
              <a:t>Технічні</a:t>
            </a:r>
            <a:r>
              <a:rPr lang="ru-RU" sz="1400" dirty="0"/>
              <a:t> </a:t>
            </a:r>
            <a:r>
              <a:rPr lang="ru-RU" sz="1400" dirty="0" err="1"/>
              <a:t>помилки</a:t>
            </a:r>
            <a:r>
              <a:rPr lang="ru-RU" sz="1400" dirty="0"/>
              <a:t> та описки не </a:t>
            </a:r>
            <a:r>
              <a:rPr lang="ru-RU" sz="1400" dirty="0" err="1"/>
              <a:t>мають</a:t>
            </a:r>
            <a:r>
              <a:rPr lang="ru-RU" sz="1400" dirty="0"/>
              <a:t> бути </a:t>
            </a:r>
            <a:r>
              <a:rPr lang="ru-RU" sz="1400" dirty="0" err="1"/>
              <a:t>підставою</a:t>
            </a:r>
            <a:r>
              <a:rPr lang="ru-RU" sz="1400" dirty="0"/>
              <a:t> для </a:t>
            </a:r>
            <a:r>
              <a:rPr lang="ru-RU" sz="1400" dirty="0" err="1"/>
              <a:t>відмов</a:t>
            </a:r>
            <a:r>
              <a:rPr lang="ru-RU" sz="1400" dirty="0"/>
              <a:t> у </a:t>
            </a:r>
            <a:r>
              <a:rPr lang="ru-RU" sz="1400" dirty="0" err="1"/>
              <a:t>реєстрації</a:t>
            </a:r>
            <a:r>
              <a:rPr lang="ru-RU" sz="1400" dirty="0"/>
              <a:t> (</a:t>
            </a:r>
            <a:r>
              <a:rPr lang="ru-RU" sz="1400" dirty="0" err="1"/>
              <a:t>видачі</a:t>
            </a:r>
            <a:r>
              <a:rPr lang="ru-RU" sz="1400" dirty="0"/>
              <a:t>) </a:t>
            </a:r>
            <a:r>
              <a:rPr lang="ru-RU" sz="1400" dirty="0" err="1"/>
              <a:t>документів</a:t>
            </a:r>
            <a:r>
              <a:rPr lang="ru-RU" sz="1400" dirty="0"/>
              <a:t>.                                                                                                             </a:t>
            </a:r>
            <a:r>
              <a:rPr lang="ru-RU" sz="1400" dirty="0" err="1"/>
              <a:t>Підстави</a:t>
            </a:r>
            <a:r>
              <a:rPr lang="ru-RU" sz="1400" dirty="0"/>
              <a:t> для </a:t>
            </a:r>
            <a:r>
              <a:rPr lang="ru-RU" sz="1400" dirty="0" err="1"/>
              <a:t>відмови</a:t>
            </a:r>
            <a:r>
              <a:rPr lang="ru-RU" sz="1400" dirty="0"/>
              <a:t> у </a:t>
            </a:r>
            <a:r>
              <a:rPr lang="ru-RU" sz="1400" dirty="0" err="1"/>
              <a:t>видачі</a:t>
            </a:r>
            <a:r>
              <a:rPr lang="ru-RU" sz="1400" dirty="0"/>
              <a:t> </a:t>
            </a:r>
            <a:r>
              <a:rPr lang="ru-RU" sz="1400" dirty="0" err="1"/>
              <a:t>дозволу</a:t>
            </a:r>
            <a:r>
              <a:rPr lang="ru-RU" sz="1400" dirty="0"/>
              <a:t> на </a:t>
            </a:r>
            <a:r>
              <a:rPr lang="ru-RU" sz="1400" dirty="0" err="1"/>
              <a:t>виконання</a:t>
            </a:r>
            <a:r>
              <a:rPr lang="ru-RU" sz="1400" dirty="0"/>
              <a:t> </a:t>
            </a:r>
            <a:r>
              <a:rPr lang="ru-RU" sz="1400" dirty="0" err="1"/>
              <a:t>будівельних</a:t>
            </a:r>
            <a:r>
              <a:rPr lang="ru-RU" sz="1400" dirty="0"/>
              <a:t> </a:t>
            </a:r>
            <a:r>
              <a:rPr lang="ru-RU" sz="1400" dirty="0" err="1"/>
              <a:t>робіт</a:t>
            </a:r>
            <a:r>
              <a:rPr lang="ru-RU" sz="1400" dirty="0"/>
              <a:t> </a:t>
            </a:r>
            <a:r>
              <a:rPr lang="ru-RU" sz="1400" dirty="0" err="1"/>
              <a:t>чітко</a:t>
            </a:r>
            <a:r>
              <a:rPr lang="ru-RU" sz="1400" dirty="0"/>
              <a:t> </a:t>
            </a:r>
            <a:r>
              <a:rPr lang="ru-RU" sz="1400" dirty="0" err="1"/>
              <a:t>прописані</a:t>
            </a:r>
            <a:r>
              <a:rPr lang="ru-RU" sz="1400" dirty="0"/>
              <a:t> в </a:t>
            </a:r>
            <a:endParaRPr sz="1400" dirty="0"/>
          </a:p>
          <a:p>
            <a:pPr marL="0" lvl="0" indent="0" algn="just" rtl="0">
              <a:lnSpc>
                <a:spcPct val="115000"/>
              </a:lnSpc>
              <a:spcBef>
                <a:spcPts val="0"/>
              </a:spcBef>
              <a:spcAft>
                <a:spcPts val="0"/>
              </a:spcAft>
              <a:buClr>
                <a:schemeClr val="dk1"/>
              </a:buClr>
              <a:buSzPts val="1800"/>
              <a:buNone/>
            </a:pPr>
            <a:r>
              <a:rPr lang="ru-RU" sz="1400" dirty="0" err="1"/>
              <a:t>Законі</a:t>
            </a:r>
            <a:r>
              <a:rPr lang="ru-RU" sz="1400" dirty="0"/>
              <a:t> України «Про </a:t>
            </a:r>
            <a:r>
              <a:rPr lang="ru-RU" sz="1400" dirty="0" err="1"/>
              <a:t>регулювання</a:t>
            </a:r>
            <a:r>
              <a:rPr lang="ru-RU" sz="1400" dirty="0"/>
              <a:t> </a:t>
            </a:r>
            <a:r>
              <a:rPr lang="ru-RU" sz="1400" dirty="0" err="1"/>
              <a:t>містобудівної</a:t>
            </a:r>
            <a:r>
              <a:rPr lang="ru-RU" sz="1400" dirty="0"/>
              <a:t> </a:t>
            </a:r>
            <a:r>
              <a:rPr lang="ru-RU" sz="1400" dirty="0" err="1"/>
              <a:t>діяльності</a:t>
            </a:r>
            <a:r>
              <a:rPr lang="ru-RU" sz="1400" dirty="0"/>
              <a:t>»</a:t>
            </a:r>
            <a:endParaRPr dirty="0"/>
          </a:p>
          <a:p>
            <a:pPr marL="0" lvl="0" indent="0" algn="just" rtl="0">
              <a:lnSpc>
                <a:spcPct val="115000"/>
              </a:lnSpc>
              <a:spcBef>
                <a:spcPts val="0"/>
              </a:spcBef>
              <a:spcAft>
                <a:spcPts val="0"/>
              </a:spcAft>
              <a:buClr>
                <a:schemeClr val="dk1"/>
              </a:buClr>
              <a:buSzPts val="1800"/>
              <a:buNone/>
            </a:pPr>
            <a:endParaRPr sz="1400" u="sng" dirty="0"/>
          </a:p>
          <a:p>
            <a:pPr marL="285750" lvl="0" indent="-285750" algn="just" rtl="0">
              <a:lnSpc>
                <a:spcPct val="115000"/>
              </a:lnSpc>
              <a:spcBef>
                <a:spcPts val="0"/>
              </a:spcBef>
              <a:spcAft>
                <a:spcPts val="0"/>
              </a:spcAft>
              <a:buClr>
                <a:schemeClr val="dk1"/>
              </a:buClr>
              <a:buSzPts val="1800"/>
              <a:buFont typeface="Noto Sans Symbols"/>
              <a:buChar char="✔"/>
            </a:pPr>
            <a:r>
              <a:rPr lang="ru-RU" sz="1400" dirty="0"/>
              <a:t> </a:t>
            </a:r>
            <a:r>
              <a:rPr lang="ru-RU" sz="1400" b="1" u="sng" dirty="0" err="1">
                <a:solidFill>
                  <a:schemeClr val="accent5"/>
                </a:solidFill>
              </a:rPr>
              <a:t>Зволікання</a:t>
            </a:r>
            <a:r>
              <a:rPr lang="ru-RU" sz="1400" b="1" u="sng" dirty="0">
                <a:solidFill>
                  <a:schemeClr val="accent5"/>
                </a:solidFill>
              </a:rPr>
              <a:t> </a:t>
            </a:r>
            <a:r>
              <a:rPr lang="ru-RU" sz="1400" b="1" u="sng" dirty="0" err="1">
                <a:solidFill>
                  <a:schemeClr val="accent5"/>
                </a:solidFill>
              </a:rPr>
              <a:t>із</a:t>
            </a:r>
            <a:r>
              <a:rPr lang="ru-RU" sz="1400" b="1" u="sng" dirty="0">
                <a:solidFill>
                  <a:schemeClr val="accent5"/>
                </a:solidFill>
              </a:rPr>
              <a:t> </a:t>
            </a:r>
            <a:r>
              <a:rPr lang="ru-RU" sz="1400" b="1" u="sng" dirty="0" err="1">
                <a:solidFill>
                  <a:schemeClr val="accent5"/>
                </a:solidFill>
              </a:rPr>
              <a:t>присвоєнням</a:t>
            </a:r>
            <a:r>
              <a:rPr lang="ru-RU" sz="1400" b="1" u="sng" dirty="0">
                <a:solidFill>
                  <a:schemeClr val="accent5"/>
                </a:solidFill>
              </a:rPr>
              <a:t> </a:t>
            </a:r>
            <a:r>
              <a:rPr lang="ru-RU" sz="1400" b="1" u="sng" dirty="0" err="1">
                <a:solidFill>
                  <a:schemeClr val="accent5"/>
                </a:solidFill>
              </a:rPr>
              <a:t>поштової</a:t>
            </a:r>
            <a:r>
              <a:rPr lang="ru-RU" sz="1400" b="1" u="sng" dirty="0">
                <a:solidFill>
                  <a:schemeClr val="accent5"/>
                </a:solidFill>
              </a:rPr>
              <a:t> </a:t>
            </a:r>
            <a:r>
              <a:rPr lang="ru-RU" sz="1400" b="1" u="sng" dirty="0" err="1">
                <a:solidFill>
                  <a:schemeClr val="accent5"/>
                </a:solidFill>
              </a:rPr>
              <a:t>адреси</a:t>
            </a:r>
            <a:r>
              <a:rPr lang="ru-RU" sz="1400" b="1" u="sng" dirty="0">
                <a:solidFill>
                  <a:schemeClr val="accent5"/>
                </a:solidFill>
              </a:rPr>
              <a:t> </a:t>
            </a:r>
            <a:r>
              <a:rPr lang="ru-RU" sz="1400" b="1" u="sng" dirty="0" err="1">
                <a:solidFill>
                  <a:schemeClr val="accent5"/>
                </a:solidFill>
              </a:rPr>
              <a:t>новозбудованому</a:t>
            </a:r>
            <a:r>
              <a:rPr lang="ru-RU" sz="1400" b="1" u="sng" dirty="0">
                <a:solidFill>
                  <a:schemeClr val="accent5"/>
                </a:solidFill>
              </a:rPr>
              <a:t> </a:t>
            </a:r>
            <a:r>
              <a:rPr lang="ru-RU" sz="1400" b="1" u="sng" dirty="0" err="1">
                <a:solidFill>
                  <a:schemeClr val="accent5"/>
                </a:solidFill>
              </a:rPr>
              <a:t>об’єкту</a:t>
            </a:r>
            <a:r>
              <a:rPr lang="ru-RU" sz="1400" b="1" u="sng" dirty="0">
                <a:solidFill>
                  <a:schemeClr val="accent5"/>
                </a:solidFill>
              </a:rPr>
              <a:t>. </a:t>
            </a:r>
            <a:r>
              <a:rPr lang="ru-RU" sz="1400" dirty="0"/>
              <a:t>Відсутність </a:t>
            </a:r>
            <a:r>
              <a:rPr lang="ru-RU" sz="1400" dirty="0" err="1"/>
              <a:t>відповіді</a:t>
            </a:r>
            <a:r>
              <a:rPr lang="ru-RU" sz="1400" dirty="0"/>
              <a:t> з боку </a:t>
            </a:r>
            <a:r>
              <a:rPr lang="ru-RU" sz="1400" dirty="0" err="1"/>
              <a:t>районної</a:t>
            </a:r>
            <a:r>
              <a:rPr lang="ru-RU" sz="1400" dirty="0"/>
              <a:t> в м. </a:t>
            </a:r>
            <a:r>
              <a:rPr lang="ru-RU" sz="1400" dirty="0" err="1"/>
              <a:t>Києві</a:t>
            </a:r>
            <a:r>
              <a:rPr lang="ru-RU" sz="1400" dirty="0"/>
              <a:t> </a:t>
            </a:r>
            <a:r>
              <a:rPr lang="ru-RU" sz="1400" dirty="0" err="1"/>
              <a:t>адміністрації</a:t>
            </a:r>
            <a:r>
              <a:rPr lang="ru-RU" sz="1400" dirty="0"/>
              <a:t> </a:t>
            </a:r>
            <a:r>
              <a:rPr lang="ru-RU" sz="1400" dirty="0" err="1"/>
              <a:t>протягом</a:t>
            </a:r>
            <a:r>
              <a:rPr lang="ru-RU" sz="1400" dirty="0"/>
              <a:t> 3-4 </a:t>
            </a:r>
            <a:r>
              <a:rPr lang="ru-RU" sz="1400" dirty="0" err="1"/>
              <a:t>місяців</a:t>
            </a:r>
            <a:r>
              <a:rPr lang="ru-RU" sz="1400" dirty="0"/>
              <a:t>.  </a:t>
            </a:r>
            <a:endParaRPr dirty="0"/>
          </a:p>
          <a:p>
            <a:pPr marL="0" lvl="0" indent="0" algn="just" rtl="0">
              <a:lnSpc>
                <a:spcPct val="115000"/>
              </a:lnSpc>
              <a:spcBef>
                <a:spcPts val="0"/>
              </a:spcBef>
              <a:spcAft>
                <a:spcPts val="0"/>
              </a:spcAft>
              <a:buClr>
                <a:schemeClr val="dk1"/>
              </a:buClr>
              <a:buSzPts val="1800"/>
              <a:buNone/>
            </a:pPr>
            <a:endParaRPr sz="1400" dirty="0"/>
          </a:p>
          <a:p>
            <a:pPr marL="285750" lvl="0" indent="-285750" algn="just" rtl="0">
              <a:lnSpc>
                <a:spcPct val="115000"/>
              </a:lnSpc>
              <a:spcBef>
                <a:spcPts val="0"/>
              </a:spcBef>
              <a:spcAft>
                <a:spcPts val="0"/>
              </a:spcAft>
              <a:buClr>
                <a:schemeClr val="accent5"/>
              </a:buClr>
              <a:buSzPts val="1800"/>
              <a:buFont typeface="Noto Sans Symbols"/>
              <a:buChar char="✔"/>
            </a:pPr>
            <a:r>
              <a:rPr lang="ru-RU" sz="1400" b="1" u="sng" dirty="0" err="1">
                <a:solidFill>
                  <a:schemeClr val="accent5"/>
                </a:solidFill>
              </a:rPr>
              <a:t>Затягування</a:t>
            </a:r>
            <a:r>
              <a:rPr lang="ru-RU" sz="1400" b="1" u="sng" dirty="0">
                <a:solidFill>
                  <a:schemeClr val="accent5"/>
                </a:solidFill>
              </a:rPr>
              <a:t> у </a:t>
            </a:r>
            <a:r>
              <a:rPr lang="ru-RU" sz="1400" b="1" u="sng" dirty="0" err="1">
                <a:solidFill>
                  <a:schemeClr val="accent5"/>
                </a:solidFill>
              </a:rPr>
              <a:t>розгляді</a:t>
            </a:r>
            <a:r>
              <a:rPr lang="ru-RU" sz="1400" b="1" u="sng" dirty="0">
                <a:solidFill>
                  <a:schemeClr val="accent5"/>
                </a:solidFill>
              </a:rPr>
              <a:t> </a:t>
            </a:r>
            <a:r>
              <a:rPr lang="ru-RU" sz="1400" b="1" u="sng" dirty="0" err="1">
                <a:solidFill>
                  <a:schemeClr val="accent5"/>
                </a:solidFill>
              </a:rPr>
              <a:t>заяв</a:t>
            </a:r>
            <a:r>
              <a:rPr lang="ru-RU" sz="1400" b="1" u="sng" dirty="0">
                <a:solidFill>
                  <a:schemeClr val="accent5"/>
                </a:solidFill>
              </a:rPr>
              <a:t> на </a:t>
            </a:r>
            <a:r>
              <a:rPr lang="ru-RU" sz="1400" b="1" u="sng" dirty="0" err="1">
                <a:solidFill>
                  <a:schemeClr val="accent5"/>
                </a:solidFill>
              </a:rPr>
              <a:t>отримання</a:t>
            </a:r>
            <a:r>
              <a:rPr lang="ru-RU" sz="1400" b="1" u="sng" dirty="0">
                <a:solidFill>
                  <a:schemeClr val="accent5"/>
                </a:solidFill>
              </a:rPr>
              <a:t> </a:t>
            </a:r>
            <a:r>
              <a:rPr lang="ru-RU" sz="1400" b="1" u="sng" dirty="0" err="1">
                <a:solidFill>
                  <a:schemeClr val="accent5"/>
                </a:solidFill>
              </a:rPr>
              <a:t>ліцензій</a:t>
            </a:r>
            <a:r>
              <a:rPr lang="ru-RU" sz="1400" b="1" u="sng" dirty="0">
                <a:solidFill>
                  <a:schemeClr val="accent5"/>
                </a:solidFill>
              </a:rPr>
              <a:t> з </a:t>
            </a:r>
            <a:r>
              <a:rPr lang="ru-RU" sz="1400" b="1" u="sng" dirty="0" err="1">
                <a:solidFill>
                  <a:schemeClr val="accent5"/>
                </a:solidFill>
              </a:rPr>
              <a:t>будівництва</a:t>
            </a:r>
            <a:r>
              <a:rPr lang="ru-RU" sz="1400" b="1" u="sng" dirty="0">
                <a:solidFill>
                  <a:schemeClr val="accent5"/>
                </a:solidFill>
              </a:rPr>
              <a:t> </a:t>
            </a:r>
            <a:r>
              <a:rPr lang="ru-RU" sz="1400" b="1" u="sng" dirty="0" err="1">
                <a:solidFill>
                  <a:schemeClr val="accent5"/>
                </a:solidFill>
              </a:rPr>
              <a:t>об’єктів</a:t>
            </a:r>
            <a:r>
              <a:rPr lang="ru-RU" sz="1400" b="1" u="sng" dirty="0">
                <a:solidFill>
                  <a:schemeClr val="accent5"/>
                </a:solidFill>
              </a:rPr>
              <a:t> </a:t>
            </a:r>
            <a:r>
              <a:rPr lang="ru-RU" sz="1400" b="1" u="sng" dirty="0" err="1">
                <a:solidFill>
                  <a:schemeClr val="accent5"/>
                </a:solidFill>
              </a:rPr>
              <a:t>із</a:t>
            </a:r>
            <a:r>
              <a:rPr lang="ru-RU" sz="1400" b="1" u="sng" dirty="0">
                <a:solidFill>
                  <a:schemeClr val="accent5"/>
                </a:solidFill>
              </a:rPr>
              <a:t> </a:t>
            </a:r>
            <a:r>
              <a:rPr lang="ru-RU" sz="1400" b="1" u="sng" dirty="0" err="1">
                <a:solidFill>
                  <a:schemeClr val="accent5"/>
                </a:solidFill>
              </a:rPr>
              <a:t>певним</a:t>
            </a:r>
            <a:r>
              <a:rPr lang="ru-RU" sz="1400" b="1" u="sng" dirty="0">
                <a:solidFill>
                  <a:schemeClr val="accent5"/>
                </a:solidFill>
              </a:rPr>
              <a:t> </a:t>
            </a:r>
            <a:r>
              <a:rPr lang="ru-RU" sz="1400" b="1" u="sng" dirty="0" err="1">
                <a:solidFill>
                  <a:schemeClr val="accent5"/>
                </a:solidFill>
              </a:rPr>
              <a:t>наслідком</a:t>
            </a:r>
            <a:r>
              <a:rPr lang="ru-RU" sz="1400" b="1" u="sng" dirty="0">
                <a:solidFill>
                  <a:schemeClr val="accent5"/>
                </a:solidFill>
              </a:rPr>
              <a:t>. </a:t>
            </a:r>
            <a:r>
              <a:rPr lang="ru-RU" sz="1400" dirty="0"/>
              <a:t>Заяви </a:t>
            </a:r>
            <a:r>
              <a:rPr lang="ru-RU" sz="1400" dirty="0" err="1"/>
              <a:t>лишаються</a:t>
            </a:r>
            <a:r>
              <a:rPr lang="ru-RU" sz="1400" dirty="0"/>
              <a:t> без </a:t>
            </a:r>
            <a:r>
              <a:rPr lang="ru-RU" sz="1400" dirty="0" err="1"/>
              <a:t>розгляду</a:t>
            </a:r>
            <a:r>
              <a:rPr lang="ru-RU" sz="1400" dirty="0"/>
              <a:t> з </a:t>
            </a:r>
            <a:r>
              <a:rPr lang="ru-RU" sz="1400" dirty="0" err="1"/>
              <a:t>суто</a:t>
            </a:r>
            <a:r>
              <a:rPr lang="ru-RU" sz="1400" dirty="0"/>
              <a:t> </a:t>
            </a:r>
            <a:r>
              <a:rPr lang="ru-RU" sz="1400" dirty="0" err="1"/>
              <a:t>формальних</a:t>
            </a:r>
            <a:r>
              <a:rPr lang="ru-RU" sz="1400" dirty="0"/>
              <a:t> </a:t>
            </a:r>
            <a:r>
              <a:rPr lang="ru-RU" sz="1400" dirty="0" err="1"/>
              <a:t>підстав</a:t>
            </a:r>
            <a:r>
              <a:rPr lang="ru-RU" sz="1400" dirty="0"/>
              <a:t>  (неправильна </a:t>
            </a:r>
            <a:r>
              <a:rPr lang="ru-RU" sz="1400" dirty="0" err="1"/>
              <a:t>нумерація</a:t>
            </a:r>
            <a:r>
              <a:rPr lang="ru-RU" sz="1400" dirty="0"/>
              <a:t> </a:t>
            </a:r>
            <a:r>
              <a:rPr lang="ru-RU" sz="1400" dirty="0" err="1"/>
              <a:t>сторінок</a:t>
            </a:r>
            <a:r>
              <a:rPr lang="ru-RU" sz="1400" dirty="0"/>
              <a:t> і т.д.; </a:t>
            </a:r>
            <a:r>
              <a:rPr lang="ru-RU" sz="1400" dirty="0" err="1"/>
              <a:t>розгляд</a:t>
            </a:r>
            <a:r>
              <a:rPr lang="ru-RU" sz="1400" dirty="0"/>
              <a:t>  </a:t>
            </a:r>
            <a:r>
              <a:rPr lang="ru-RU" sz="1400" dirty="0" err="1"/>
              <a:t>триває</a:t>
            </a:r>
            <a:r>
              <a:rPr lang="ru-RU" sz="1400" dirty="0"/>
              <a:t> </a:t>
            </a:r>
            <a:r>
              <a:rPr lang="ru-RU" sz="1400" dirty="0" err="1"/>
              <a:t>подекуди</a:t>
            </a:r>
            <a:r>
              <a:rPr lang="ru-RU" sz="1400" dirty="0"/>
              <a:t> </a:t>
            </a:r>
            <a:r>
              <a:rPr lang="ru-RU" sz="1400" dirty="0" err="1"/>
              <a:t>півтора</a:t>
            </a:r>
            <a:r>
              <a:rPr lang="ru-RU" sz="1400" dirty="0"/>
              <a:t> року). </a:t>
            </a:r>
            <a:endParaRPr sz="1400" dirty="0"/>
          </a:p>
          <a:p>
            <a:pPr marL="285750" lvl="0" indent="-171450" algn="just" rtl="0">
              <a:lnSpc>
                <a:spcPct val="115000"/>
              </a:lnSpc>
              <a:spcBef>
                <a:spcPts val="0"/>
              </a:spcBef>
              <a:spcAft>
                <a:spcPts val="0"/>
              </a:spcAft>
              <a:buClr>
                <a:schemeClr val="dk1"/>
              </a:buClr>
              <a:buSzPts val="1800"/>
              <a:buFont typeface="Noto Sans Symbols"/>
              <a:buNone/>
            </a:pPr>
            <a:endParaRPr sz="1400" dirty="0"/>
          </a:p>
          <a:p>
            <a:pPr marL="0" lvl="0" indent="0" algn="just" rtl="0">
              <a:lnSpc>
                <a:spcPct val="115000"/>
              </a:lnSpc>
              <a:spcBef>
                <a:spcPts val="0"/>
              </a:spcBef>
              <a:spcAft>
                <a:spcPts val="0"/>
              </a:spcAft>
              <a:buClr>
                <a:schemeClr val="dk1"/>
              </a:buClr>
              <a:buSzPts val="1800"/>
              <a:buNone/>
            </a:pPr>
            <a:endParaRPr sz="1400" dirty="0"/>
          </a:p>
          <a:p>
            <a:pPr marL="0" lvl="0" indent="0" algn="just" rtl="0">
              <a:lnSpc>
                <a:spcPct val="115000"/>
              </a:lnSpc>
              <a:spcBef>
                <a:spcPts val="0"/>
              </a:spcBef>
              <a:spcAft>
                <a:spcPts val="0"/>
              </a:spcAft>
              <a:buClr>
                <a:schemeClr val="dk1"/>
              </a:buClr>
              <a:buSzPts val="1800"/>
              <a:buNone/>
            </a:pPr>
            <a:endParaRPr sz="1900" b="1" dirty="0"/>
          </a:p>
          <a:p>
            <a:pPr marL="0" lvl="0" indent="0" algn="just" rtl="0">
              <a:lnSpc>
                <a:spcPct val="115000"/>
              </a:lnSpc>
              <a:spcBef>
                <a:spcPts val="0"/>
              </a:spcBef>
              <a:spcAft>
                <a:spcPts val="0"/>
              </a:spcAft>
              <a:buClr>
                <a:schemeClr val="dk1"/>
              </a:buClr>
              <a:buSzPts val="1800"/>
              <a:buNone/>
            </a:pPr>
            <a:endParaRPr sz="2000" b="1" dirty="0"/>
          </a:p>
          <a:p>
            <a:pPr marL="0" lvl="0" indent="0" algn="just" rtl="0">
              <a:lnSpc>
                <a:spcPct val="115000"/>
              </a:lnSpc>
              <a:spcBef>
                <a:spcPts val="0"/>
              </a:spcBef>
              <a:spcAft>
                <a:spcPts val="0"/>
              </a:spcAft>
              <a:buClr>
                <a:schemeClr val="dk1"/>
              </a:buClr>
              <a:buSzPts val="1800"/>
              <a:buNone/>
            </a:pPr>
            <a:endParaRPr sz="2000" b="1" dirty="0"/>
          </a:p>
          <a:p>
            <a:pPr marL="0" lvl="0" indent="0" algn="just" rtl="0">
              <a:lnSpc>
                <a:spcPct val="115000"/>
              </a:lnSpc>
              <a:spcBef>
                <a:spcPts val="0"/>
              </a:spcBef>
              <a:spcAft>
                <a:spcPts val="0"/>
              </a:spcAft>
              <a:buClr>
                <a:schemeClr val="dk1"/>
              </a:buClr>
              <a:buSzPts val="1800"/>
              <a:buNone/>
            </a:pPr>
            <a:endParaRPr sz="2000" b="1" dirty="0"/>
          </a:p>
          <a:p>
            <a:pPr marL="0" lvl="0" indent="0" algn="just" rtl="0">
              <a:lnSpc>
                <a:spcPct val="115000"/>
              </a:lnSpc>
              <a:spcBef>
                <a:spcPts val="0"/>
              </a:spcBef>
              <a:spcAft>
                <a:spcPts val="0"/>
              </a:spcAft>
              <a:buClr>
                <a:schemeClr val="dk1"/>
              </a:buClr>
              <a:buSzPts val="1800"/>
              <a:buNone/>
            </a:pPr>
            <a:endParaRPr sz="2000" b="1" dirty="0"/>
          </a:p>
          <a:p>
            <a:pPr marL="0" lvl="0" indent="0" algn="l" rtl="0">
              <a:lnSpc>
                <a:spcPct val="115000"/>
              </a:lnSpc>
              <a:spcBef>
                <a:spcPts val="0"/>
              </a:spcBef>
              <a:spcAft>
                <a:spcPts val="0"/>
              </a:spcAft>
              <a:buClr>
                <a:schemeClr val="dk1"/>
              </a:buClr>
              <a:buSzPts val="1800"/>
              <a:buNone/>
            </a:pPr>
            <a:endParaRPr dirty="0"/>
          </a:p>
          <a:p>
            <a:pPr marL="0" lvl="0" indent="0" algn="just" rtl="0">
              <a:lnSpc>
                <a:spcPct val="115000"/>
              </a:lnSpc>
              <a:spcBef>
                <a:spcPts val="0"/>
              </a:spcBef>
              <a:spcAft>
                <a:spcPts val="0"/>
              </a:spcAft>
              <a:buClr>
                <a:schemeClr val="dk1"/>
              </a:buClr>
              <a:buSzPts val="1800"/>
              <a:buNone/>
            </a:pPr>
            <a:endParaRPr sz="2000" dirty="0"/>
          </a:p>
          <a:p>
            <a:pPr marL="0" lvl="0" indent="0" algn="just" rtl="0">
              <a:lnSpc>
                <a:spcPct val="115000"/>
              </a:lnSpc>
              <a:spcBef>
                <a:spcPts val="0"/>
              </a:spcBef>
              <a:spcAft>
                <a:spcPts val="0"/>
              </a:spcAft>
              <a:buClr>
                <a:schemeClr val="dk1"/>
              </a:buClr>
              <a:buSzPts val="1800"/>
              <a:buNone/>
            </a:pP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title"/>
          </p:nvPr>
        </p:nvSpPr>
        <p:spPr>
          <a:xfrm>
            <a:off x="311700" y="2718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Font typeface="Proxima Nova"/>
              <a:buNone/>
            </a:pPr>
            <a:r>
              <a:rPr lang="ru-RU" sz="2400" b="1">
                <a:solidFill>
                  <a:srgbClr val="FFFFFF"/>
                </a:solidFill>
                <a:latin typeface="Proxima Nova"/>
                <a:ea typeface="Proxima Nova"/>
                <a:cs typeface="Proxima Nova"/>
                <a:sym typeface="Proxima Nova"/>
              </a:rPr>
              <a:t>ДАБІ – чого очікувати?</a:t>
            </a:r>
            <a:endParaRPr sz="2400"/>
          </a:p>
        </p:txBody>
      </p:sp>
      <p:sp>
        <p:nvSpPr>
          <p:cNvPr id="248" name="Google Shape;248;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just" rtl="0">
              <a:lnSpc>
                <a:spcPct val="115000"/>
              </a:lnSpc>
              <a:spcBef>
                <a:spcPts val="0"/>
              </a:spcBef>
              <a:spcAft>
                <a:spcPts val="0"/>
              </a:spcAft>
              <a:buClr>
                <a:schemeClr val="dk1"/>
              </a:buClr>
              <a:buSzPts val="1800"/>
              <a:buNone/>
            </a:pPr>
            <a:r>
              <a:rPr lang="ru-RU" sz="1600" b="1" dirty="0" err="1">
                <a:solidFill>
                  <a:schemeClr val="dk1"/>
                </a:solidFill>
              </a:rPr>
              <a:t>Що</a:t>
            </a:r>
            <a:r>
              <a:rPr lang="ru-RU" sz="1600" b="1" dirty="0">
                <a:solidFill>
                  <a:schemeClr val="dk1"/>
                </a:solidFill>
              </a:rPr>
              <a:t> </a:t>
            </a:r>
            <a:r>
              <a:rPr lang="ru-RU" sz="1600" b="1" dirty="0" err="1">
                <a:solidFill>
                  <a:schemeClr val="dk1"/>
                </a:solidFill>
              </a:rPr>
              <a:t>найбільше</a:t>
            </a:r>
            <a:r>
              <a:rPr lang="ru-RU" sz="1600" b="1" dirty="0">
                <a:solidFill>
                  <a:schemeClr val="dk1"/>
                </a:solidFill>
              </a:rPr>
              <a:t> </a:t>
            </a:r>
            <a:r>
              <a:rPr lang="ru-RU" sz="1600" b="1" dirty="0" err="1">
                <a:solidFill>
                  <a:schemeClr val="dk1"/>
                </a:solidFill>
              </a:rPr>
              <a:t>турбує</a:t>
            </a:r>
            <a:r>
              <a:rPr lang="ru-RU" sz="1600" b="1" dirty="0">
                <a:solidFill>
                  <a:schemeClr val="dk1"/>
                </a:solidFill>
              </a:rPr>
              <a:t> </a:t>
            </a:r>
            <a:r>
              <a:rPr lang="ru-RU" sz="1600" b="1" dirty="0" err="1">
                <a:solidFill>
                  <a:schemeClr val="dk1"/>
                </a:solidFill>
              </a:rPr>
              <a:t>забудовників</a:t>
            </a:r>
            <a:r>
              <a:rPr lang="ru-RU" sz="1600" b="1" dirty="0">
                <a:solidFill>
                  <a:schemeClr val="dk1"/>
                </a:solidFill>
              </a:rPr>
              <a:t>? (</a:t>
            </a:r>
            <a:r>
              <a:rPr lang="ru-RU" sz="1600" b="1" dirty="0" err="1">
                <a:solidFill>
                  <a:schemeClr val="dk1"/>
                </a:solidFill>
              </a:rPr>
              <a:t>типологія</a:t>
            </a:r>
            <a:r>
              <a:rPr lang="ru-RU" sz="1600" b="1" dirty="0">
                <a:solidFill>
                  <a:schemeClr val="dk1"/>
                </a:solidFill>
              </a:rPr>
              <a:t> </a:t>
            </a:r>
            <a:r>
              <a:rPr lang="ru-RU" sz="1600" b="1" dirty="0" err="1">
                <a:solidFill>
                  <a:schemeClr val="dk1"/>
                </a:solidFill>
              </a:rPr>
              <a:t>скарг</a:t>
            </a:r>
            <a:r>
              <a:rPr lang="ru-RU" sz="1600" b="1" dirty="0">
                <a:solidFill>
                  <a:schemeClr val="dk1"/>
                </a:solidFill>
              </a:rPr>
              <a:t>)</a:t>
            </a:r>
            <a:endParaRPr dirty="0"/>
          </a:p>
          <a:p>
            <a:pPr marL="0" lvl="0" indent="0" algn="just" rtl="0">
              <a:lnSpc>
                <a:spcPct val="115000"/>
              </a:lnSpc>
              <a:spcBef>
                <a:spcPts val="0"/>
              </a:spcBef>
              <a:spcAft>
                <a:spcPts val="0"/>
              </a:spcAft>
              <a:buClr>
                <a:schemeClr val="dk1"/>
              </a:buClr>
              <a:buSzPts val="1800"/>
              <a:buNone/>
            </a:pPr>
            <a:endParaRPr b="1" dirty="0"/>
          </a:p>
          <a:p>
            <a:pPr marL="285750" lvl="0" indent="-285750" algn="just" rtl="0">
              <a:lnSpc>
                <a:spcPct val="115000"/>
              </a:lnSpc>
              <a:spcBef>
                <a:spcPts val="0"/>
              </a:spcBef>
              <a:spcAft>
                <a:spcPts val="0"/>
              </a:spcAft>
              <a:buClr>
                <a:schemeClr val="accent5"/>
              </a:buClr>
              <a:buSzPts val="1800"/>
              <a:buFont typeface="Noto Sans Symbols"/>
              <a:buChar char="✔"/>
            </a:pPr>
            <a:r>
              <a:rPr lang="ru-RU" sz="1400" b="1" u="sng" dirty="0" err="1">
                <a:solidFill>
                  <a:schemeClr val="accent5"/>
                </a:solidFill>
              </a:rPr>
              <a:t>Затримки</a:t>
            </a:r>
            <a:r>
              <a:rPr lang="ru-RU" sz="1400" b="1" u="sng" dirty="0">
                <a:solidFill>
                  <a:schemeClr val="accent5"/>
                </a:solidFill>
              </a:rPr>
              <a:t> </a:t>
            </a:r>
            <a:r>
              <a:rPr lang="ru-RU" sz="1400" b="1" u="sng" dirty="0" err="1">
                <a:solidFill>
                  <a:schemeClr val="accent5"/>
                </a:solidFill>
              </a:rPr>
              <a:t>із</a:t>
            </a:r>
            <a:r>
              <a:rPr lang="ru-RU" sz="1400" b="1" u="sng" dirty="0">
                <a:solidFill>
                  <a:schemeClr val="accent5"/>
                </a:solidFill>
              </a:rPr>
              <a:t> </a:t>
            </a:r>
            <a:r>
              <a:rPr lang="ru-RU" sz="1400" b="1" u="sng" dirty="0" err="1">
                <a:solidFill>
                  <a:schemeClr val="accent5"/>
                </a:solidFill>
              </a:rPr>
              <a:t>оновлення</a:t>
            </a:r>
            <a:r>
              <a:rPr lang="ru-RU" sz="1400" b="1" u="sng" dirty="0">
                <a:solidFill>
                  <a:schemeClr val="accent5"/>
                </a:solidFill>
              </a:rPr>
              <a:t> </a:t>
            </a:r>
            <a:r>
              <a:rPr lang="ru-RU" sz="1400" b="1" u="sng" dirty="0" err="1">
                <a:solidFill>
                  <a:schemeClr val="accent5"/>
                </a:solidFill>
              </a:rPr>
              <a:t>інформації</a:t>
            </a:r>
            <a:r>
              <a:rPr lang="ru-RU" sz="1400" b="1" u="sng" dirty="0">
                <a:solidFill>
                  <a:schemeClr val="accent5"/>
                </a:solidFill>
              </a:rPr>
              <a:t> на </a:t>
            </a:r>
            <a:r>
              <a:rPr lang="ru-RU" sz="1400" b="1" u="sng" dirty="0" err="1">
                <a:solidFill>
                  <a:schemeClr val="accent5"/>
                </a:solidFill>
              </a:rPr>
              <a:t>порталі</a:t>
            </a:r>
            <a:r>
              <a:rPr lang="ru-RU" sz="1400" b="1" u="sng" dirty="0">
                <a:solidFill>
                  <a:schemeClr val="accent5"/>
                </a:solidFill>
              </a:rPr>
              <a:t> «</a:t>
            </a:r>
            <a:r>
              <a:rPr lang="ru-RU" sz="1400" b="1" u="sng" dirty="0" err="1">
                <a:solidFill>
                  <a:schemeClr val="accent5"/>
                </a:solidFill>
              </a:rPr>
              <a:t>прозора</a:t>
            </a:r>
            <a:r>
              <a:rPr lang="ru-RU" sz="1400" b="1" u="sng" dirty="0">
                <a:solidFill>
                  <a:schemeClr val="accent5"/>
                </a:solidFill>
              </a:rPr>
              <a:t> ДАБІ»; </a:t>
            </a:r>
            <a:r>
              <a:rPr lang="ru-RU" sz="1400" b="1" u="sng" dirty="0" err="1">
                <a:solidFill>
                  <a:schemeClr val="accent5"/>
                </a:solidFill>
              </a:rPr>
              <a:t>затримка</a:t>
            </a:r>
            <a:r>
              <a:rPr lang="ru-RU" sz="1400" b="1" u="sng" dirty="0">
                <a:solidFill>
                  <a:schemeClr val="accent5"/>
                </a:solidFill>
              </a:rPr>
              <a:t> </a:t>
            </a:r>
            <a:r>
              <a:rPr lang="ru-RU" sz="1400" b="1" u="sng" dirty="0" err="1">
                <a:solidFill>
                  <a:schemeClr val="accent5"/>
                </a:solidFill>
              </a:rPr>
              <a:t>із</a:t>
            </a:r>
            <a:r>
              <a:rPr lang="ru-RU" sz="1400" b="1" u="sng" dirty="0">
                <a:solidFill>
                  <a:schemeClr val="accent5"/>
                </a:solidFill>
              </a:rPr>
              <a:t> </a:t>
            </a:r>
            <a:r>
              <a:rPr lang="ru-RU" sz="1400" b="1" u="sng" dirty="0" err="1">
                <a:solidFill>
                  <a:schemeClr val="accent5"/>
                </a:solidFill>
              </a:rPr>
              <a:t>видачою</a:t>
            </a:r>
            <a:r>
              <a:rPr lang="ru-RU" sz="1400" b="1" u="sng" dirty="0">
                <a:solidFill>
                  <a:schemeClr val="accent5"/>
                </a:solidFill>
              </a:rPr>
              <a:t> </a:t>
            </a:r>
            <a:r>
              <a:rPr lang="ru-RU" sz="1400" b="1" u="sng" dirty="0" err="1">
                <a:solidFill>
                  <a:schemeClr val="accent5"/>
                </a:solidFill>
              </a:rPr>
              <a:t>сертифікату</a:t>
            </a:r>
            <a:r>
              <a:rPr lang="ru-RU" sz="1400" b="1" u="sng" dirty="0">
                <a:solidFill>
                  <a:schemeClr val="accent5"/>
                </a:solidFill>
              </a:rPr>
              <a:t> </a:t>
            </a:r>
            <a:r>
              <a:rPr lang="ru-RU" sz="1400" b="1" u="sng" dirty="0" err="1">
                <a:solidFill>
                  <a:schemeClr val="accent5"/>
                </a:solidFill>
              </a:rPr>
              <a:t>готовності</a:t>
            </a:r>
            <a:r>
              <a:rPr lang="ru-RU" sz="1400" b="1" u="sng" dirty="0">
                <a:solidFill>
                  <a:schemeClr val="accent5"/>
                </a:solidFill>
              </a:rPr>
              <a:t>, </a:t>
            </a:r>
            <a:r>
              <a:rPr lang="ru-RU" sz="1400" b="1" u="sng" dirty="0" err="1">
                <a:solidFill>
                  <a:schemeClr val="accent5"/>
                </a:solidFill>
              </a:rPr>
              <a:t>реєстрацією</a:t>
            </a:r>
            <a:r>
              <a:rPr lang="ru-RU" sz="1400" b="1" u="sng" dirty="0">
                <a:solidFill>
                  <a:schemeClr val="accent5"/>
                </a:solidFill>
              </a:rPr>
              <a:t> </a:t>
            </a:r>
            <a:r>
              <a:rPr lang="ru-RU" sz="1400" b="1" u="sng" dirty="0" err="1">
                <a:solidFill>
                  <a:schemeClr val="accent5"/>
                </a:solidFill>
              </a:rPr>
              <a:t>повідомлення</a:t>
            </a:r>
            <a:r>
              <a:rPr lang="ru-RU" sz="1400" b="1" u="sng" dirty="0">
                <a:solidFill>
                  <a:schemeClr val="accent5"/>
                </a:solidFill>
              </a:rPr>
              <a:t> про початок </a:t>
            </a:r>
            <a:r>
              <a:rPr lang="ru-RU" sz="1400" b="1" u="sng" dirty="0" err="1">
                <a:solidFill>
                  <a:schemeClr val="accent5"/>
                </a:solidFill>
              </a:rPr>
              <a:t>виконання</a:t>
            </a:r>
            <a:r>
              <a:rPr lang="ru-RU" sz="1400" b="1" u="sng" dirty="0">
                <a:solidFill>
                  <a:schemeClr val="accent5"/>
                </a:solidFill>
              </a:rPr>
              <a:t> </a:t>
            </a:r>
            <a:r>
              <a:rPr lang="ru-RU" sz="1400" b="1" u="sng" dirty="0" err="1">
                <a:solidFill>
                  <a:schemeClr val="accent5"/>
                </a:solidFill>
              </a:rPr>
              <a:t>будівельних</a:t>
            </a:r>
            <a:r>
              <a:rPr lang="ru-RU" sz="1400" b="1" u="sng" dirty="0">
                <a:solidFill>
                  <a:schemeClr val="accent5"/>
                </a:solidFill>
              </a:rPr>
              <a:t> </a:t>
            </a:r>
            <a:r>
              <a:rPr lang="ru-RU" sz="1400" b="1" u="sng" dirty="0" err="1">
                <a:solidFill>
                  <a:schemeClr val="accent5"/>
                </a:solidFill>
              </a:rPr>
              <a:t>робіт</a:t>
            </a:r>
            <a:r>
              <a:rPr lang="ru-RU" sz="1400" b="1" u="sng" dirty="0">
                <a:solidFill>
                  <a:schemeClr val="accent5"/>
                </a:solidFill>
              </a:rPr>
              <a:t> </a:t>
            </a:r>
            <a:r>
              <a:rPr lang="ru-RU" sz="1400" b="1" u="sng" dirty="0" err="1">
                <a:solidFill>
                  <a:schemeClr val="accent5"/>
                </a:solidFill>
              </a:rPr>
              <a:t>або</a:t>
            </a:r>
            <a:r>
              <a:rPr lang="ru-RU" sz="1400" b="1" u="sng" dirty="0">
                <a:solidFill>
                  <a:schemeClr val="accent5"/>
                </a:solidFill>
              </a:rPr>
              <a:t> </a:t>
            </a:r>
            <a:r>
              <a:rPr lang="ru-RU" sz="1400" b="1" u="sng" dirty="0" err="1">
                <a:solidFill>
                  <a:schemeClr val="accent5"/>
                </a:solidFill>
              </a:rPr>
              <a:t>внесення</a:t>
            </a:r>
            <a:r>
              <a:rPr lang="ru-RU" sz="1400" b="1" u="sng" dirty="0">
                <a:solidFill>
                  <a:schemeClr val="accent5"/>
                </a:solidFill>
              </a:rPr>
              <a:t> </a:t>
            </a:r>
            <a:r>
              <a:rPr lang="ru-RU" sz="1400" b="1" u="sng" dirty="0" err="1">
                <a:solidFill>
                  <a:schemeClr val="accent5"/>
                </a:solidFill>
              </a:rPr>
              <a:t>змін</a:t>
            </a:r>
            <a:r>
              <a:rPr lang="ru-RU" sz="1400" b="1" u="sng" dirty="0">
                <a:solidFill>
                  <a:schemeClr val="accent5"/>
                </a:solidFill>
              </a:rPr>
              <a:t>. </a:t>
            </a:r>
            <a:r>
              <a:rPr lang="ru-RU" sz="1400" dirty="0" err="1"/>
              <a:t>Тобто</a:t>
            </a:r>
            <a:r>
              <a:rPr lang="ru-RU" sz="1400" dirty="0"/>
              <a:t>, </a:t>
            </a:r>
            <a:r>
              <a:rPr lang="ru-RU" sz="1400" dirty="0" err="1"/>
              <a:t>забудовники</a:t>
            </a:r>
            <a:r>
              <a:rPr lang="ru-RU" sz="1400" dirty="0"/>
              <a:t> </a:t>
            </a:r>
            <a:r>
              <a:rPr lang="ru-RU" sz="1400" dirty="0" err="1"/>
              <a:t>скаржаться</a:t>
            </a:r>
            <a:r>
              <a:rPr lang="ru-RU" sz="1400" dirty="0"/>
              <a:t> на </a:t>
            </a:r>
            <a:r>
              <a:rPr lang="uk-UA" sz="1400" dirty="0" smtClean="0"/>
              <a:t>часовий проміжок </a:t>
            </a:r>
            <a:r>
              <a:rPr lang="ru-RU" sz="1400" dirty="0" err="1" smtClean="0"/>
              <a:t>прийняття</a:t>
            </a:r>
            <a:r>
              <a:rPr lang="ru-RU" sz="1400" dirty="0" smtClean="0"/>
              <a:t> </a:t>
            </a:r>
            <a:r>
              <a:rPr lang="ru-RU" sz="1400" dirty="0" err="1"/>
              <a:t>рішень</a:t>
            </a:r>
            <a:r>
              <a:rPr lang="ru-RU" sz="1400" dirty="0"/>
              <a:t> ДАБІ та </a:t>
            </a:r>
            <a:r>
              <a:rPr lang="ru-RU" sz="1400" dirty="0" err="1"/>
              <a:t>фінансові</a:t>
            </a:r>
            <a:r>
              <a:rPr lang="ru-RU" sz="1400" dirty="0"/>
              <a:t> і </a:t>
            </a:r>
            <a:r>
              <a:rPr lang="ru-RU" sz="1400" dirty="0" err="1"/>
              <a:t>репутаційні</a:t>
            </a:r>
            <a:r>
              <a:rPr lang="ru-RU" sz="1400" dirty="0"/>
              <a:t> </a:t>
            </a:r>
            <a:r>
              <a:rPr lang="ru-RU" sz="1400" dirty="0" err="1"/>
              <a:t>ризики</a:t>
            </a:r>
            <a:r>
              <a:rPr lang="ru-RU" sz="1400" dirty="0"/>
              <a:t>, </a:t>
            </a:r>
            <a:r>
              <a:rPr lang="ru-RU" sz="1400" dirty="0" err="1"/>
              <a:t>які</a:t>
            </a:r>
            <a:r>
              <a:rPr lang="ru-RU" sz="1400" dirty="0"/>
              <a:t> з ними </a:t>
            </a:r>
            <a:r>
              <a:rPr lang="ru-RU" sz="1400" dirty="0" err="1"/>
              <a:t>пов'язані</a:t>
            </a:r>
            <a:r>
              <a:rPr lang="ru-RU" sz="1400" dirty="0"/>
              <a:t>.  </a:t>
            </a:r>
            <a:endParaRPr sz="1400" dirty="0"/>
          </a:p>
          <a:p>
            <a:pPr marL="0" lvl="0" indent="0" algn="just" rtl="0">
              <a:lnSpc>
                <a:spcPct val="115000"/>
              </a:lnSpc>
              <a:spcBef>
                <a:spcPts val="0"/>
              </a:spcBef>
              <a:spcAft>
                <a:spcPts val="0"/>
              </a:spcAft>
              <a:buClr>
                <a:schemeClr val="dk1"/>
              </a:buClr>
              <a:buSzPts val="1800"/>
              <a:buNone/>
            </a:pPr>
            <a:endParaRPr sz="1400" dirty="0"/>
          </a:p>
          <a:p>
            <a:pPr marL="285750" lvl="0" indent="-285750" algn="just" rtl="0">
              <a:lnSpc>
                <a:spcPct val="115000"/>
              </a:lnSpc>
              <a:spcBef>
                <a:spcPts val="0"/>
              </a:spcBef>
              <a:spcAft>
                <a:spcPts val="0"/>
              </a:spcAft>
              <a:buClr>
                <a:schemeClr val="accent5"/>
              </a:buClr>
              <a:buSzPts val="1800"/>
              <a:buFont typeface="Noto Sans Symbols"/>
              <a:buChar char="✔"/>
            </a:pPr>
            <a:r>
              <a:rPr lang="ru-RU" sz="1400" b="1" u="sng" dirty="0" err="1">
                <a:solidFill>
                  <a:schemeClr val="accent5"/>
                </a:solidFill>
              </a:rPr>
              <a:t>Проведення</a:t>
            </a:r>
            <a:r>
              <a:rPr lang="ru-RU" sz="1400" b="1" u="sng" dirty="0">
                <a:solidFill>
                  <a:schemeClr val="accent5"/>
                </a:solidFill>
              </a:rPr>
              <a:t> </a:t>
            </a:r>
            <a:r>
              <a:rPr lang="ru-RU" sz="1400" b="1" u="sng" dirty="0" err="1">
                <a:solidFill>
                  <a:schemeClr val="accent5"/>
                </a:solidFill>
              </a:rPr>
              <a:t>позапланових</a:t>
            </a:r>
            <a:r>
              <a:rPr lang="ru-RU" sz="1400" b="1" u="sng" dirty="0">
                <a:solidFill>
                  <a:schemeClr val="accent5"/>
                </a:solidFill>
              </a:rPr>
              <a:t> </a:t>
            </a:r>
            <a:r>
              <a:rPr lang="ru-RU" sz="1400" b="1" u="sng" dirty="0" err="1">
                <a:solidFill>
                  <a:schemeClr val="accent5"/>
                </a:solidFill>
              </a:rPr>
              <a:t>перевірок</a:t>
            </a:r>
            <a:r>
              <a:rPr lang="ru-RU" sz="1400" b="1" u="sng" dirty="0">
                <a:solidFill>
                  <a:schemeClr val="accent5"/>
                </a:solidFill>
              </a:rPr>
              <a:t> ДАБІ. </a:t>
            </a:r>
            <a:r>
              <a:rPr lang="ru-RU" sz="1400" dirty="0"/>
              <a:t>Є </a:t>
            </a:r>
            <a:r>
              <a:rPr lang="ru-RU" sz="1400" dirty="0" err="1"/>
              <a:t>приклади</a:t>
            </a:r>
            <a:r>
              <a:rPr lang="ru-RU" sz="1400" dirty="0"/>
              <a:t> </a:t>
            </a:r>
            <a:r>
              <a:rPr lang="ru-RU" sz="1400" dirty="0" err="1"/>
              <a:t>проведення</a:t>
            </a:r>
            <a:r>
              <a:rPr lang="ru-RU" sz="1400" dirty="0"/>
              <a:t> </a:t>
            </a:r>
            <a:r>
              <a:rPr lang="ru-RU" sz="1400" dirty="0" err="1"/>
              <a:t>перевірок</a:t>
            </a:r>
            <a:r>
              <a:rPr lang="ru-RU" sz="1400" dirty="0"/>
              <a:t>  на </a:t>
            </a:r>
            <a:r>
              <a:rPr lang="ru-RU" sz="1400" dirty="0" err="1"/>
              <a:t>підставі</a:t>
            </a:r>
            <a:r>
              <a:rPr lang="ru-RU" sz="1400" dirty="0"/>
              <a:t> звернень </a:t>
            </a:r>
            <a:r>
              <a:rPr lang="ru-RU" sz="1400" dirty="0" err="1"/>
              <a:t>сумнівних</a:t>
            </a:r>
            <a:r>
              <a:rPr lang="ru-RU" sz="1400" dirty="0"/>
              <a:t> </a:t>
            </a:r>
            <a:r>
              <a:rPr lang="ru-RU" sz="1400" dirty="0" err="1"/>
              <a:t>громадських</a:t>
            </a:r>
            <a:r>
              <a:rPr lang="ru-RU" sz="1400" dirty="0"/>
              <a:t> </a:t>
            </a:r>
            <a:r>
              <a:rPr lang="ru-RU" sz="1400" dirty="0" err="1"/>
              <a:t>організацій</a:t>
            </a:r>
            <a:r>
              <a:rPr lang="ru-RU" sz="1400" dirty="0"/>
              <a:t>  та як </a:t>
            </a:r>
            <a:r>
              <a:rPr lang="ru-RU" sz="1400" dirty="0" err="1"/>
              <a:t>наслідок</a:t>
            </a:r>
            <a:r>
              <a:rPr lang="ru-RU" sz="1400" dirty="0"/>
              <a:t> </a:t>
            </a:r>
            <a:r>
              <a:rPr lang="ru-RU" sz="1400" dirty="0" err="1"/>
              <a:t>скасування</a:t>
            </a:r>
            <a:r>
              <a:rPr lang="ru-RU" sz="1400" dirty="0"/>
              <a:t> </a:t>
            </a:r>
            <a:r>
              <a:rPr lang="ru-RU" sz="1400" dirty="0" err="1"/>
              <a:t>дозвільних</a:t>
            </a:r>
            <a:r>
              <a:rPr lang="ru-RU" sz="1400" dirty="0"/>
              <a:t> </a:t>
            </a:r>
            <a:r>
              <a:rPr lang="ru-RU" sz="1400" dirty="0" err="1"/>
              <a:t>документів</a:t>
            </a:r>
            <a:r>
              <a:rPr lang="ru-RU" sz="1400" dirty="0"/>
              <a:t>.</a:t>
            </a:r>
            <a:endParaRPr dirty="0"/>
          </a:p>
          <a:p>
            <a:pPr marL="285750" lvl="0" indent="-171450" algn="just" rtl="0">
              <a:lnSpc>
                <a:spcPct val="115000"/>
              </a:lnSpc>
              <a:spcBef>
                <a:spcPts val="0"/>
              </a:spcBef>
              <a:spcAft>
                <a:spcPts val="0"/>
              </a:spcAft>
              <a:buClr>
                <a:schemeClr val="dk1"/>
              </a:buClr>
              <a:buSzPts val="1800"/>
              <a:buFont typeface="Noto Sans Symbols"/>
              <a:buNone/>
            </a:pPr>
            <a:endParaRPr sz="1400" dirty="0"/>
          </a:p>
          <a:p>
            <a:pPr marL="285750" lvl="0" indent="-171450" algn="just" rtl="0">
              <a:lnSpc>
                <a:spcPct val="115000"/>
              </a:lnSpc>
              <a:spcBef>
                <a:spcPts val="0"/>
              </a:spcBef>
              <a:spcAft>
                <a:spcPts val="0"/>
              </a:spcAft>
              <a:buClr>
                <a:schemeClr val="dk1"/>
              </a:buClr>
              <a:buSzPts val="1800"/>
              <a:buFont typeface="Noto Sans Symbols"/>
              <a:buNone/>
            </a:pPr>
            <a:endParaRPr sz="1400" dirty="0"/>
          </a:p>
          <a:p>
            <a:pPr marL="0" lvl="0" indent="0" algn="just" rtl="0">
              <a:lnSpc>
                <a:spcPct val="115000"/>
              </a:lnSpc>
              <a:spcBef>
                <a:spcPts val="0"/>
              </a:spcBef>
              <a:spcAft>
                <a:spcPts val="0"/>
              </a:spcAft>
              <a:buClr>
                <a:schemeClr val="dk1"/>
              </a:buClr>
              <a:buSzPts val="1800"/>
              <a:buNone/>
            </a:pPr>
            <a:endParaRPr sz="1400" dirty="0"/>
          </a:p>
          <a:p>
            <a:pPr marL="0" lvl="0" indent="0" algn="just" rtl="0">
              <a:lnSpc>
                <a:spcPct val="115000"/>
              </a:lnSpc>
              <a:spcBef>
                <a:spcPts val="0"/>
              </a:spcBef>
              <a:spcAft>
                <a:spcPts val="0"/>
              </a:spcAft>
              <a:buClr>
                <a:schemeClr val="dk1"/>
              </a:buClr>
              <a:buSzPts val="1800"/>
              <a:buNone/>
            </a:pPr>
            <a:endParaRPr sz="1900" b="1" dirty="0"/>
          </a:p>
          <a:p>
            <a:pPr marL="0" lvl="0" indent="0" algn="just" rtl="0">
              <a:lnSpc>
                <a:spcPct val="115000"/>
              </a:lnSpc>
              <a:spcBef>
                <a:spcPts val="0"/>
              </a:spcBef>
              <a:spcAft>
                <a:spcPts val="0"/>
              </a:spcAft>
              <a:buClr>
                <a:schemeClr val="dk1"/>
              </a:buClr>
              <a:buSzPts val="1800"/>
              <a:buNone/>
            </a:pPr>
            <a:endParaRPr sz="2000" b="1" dirty="0"/>
          </a:p>
          <a:p>
            <a:pPr marL="0" lvl="0" indent="0" algn="just" rtl="0">
              <a:lnSpc>
                <a:spcPct val="115000"/>
              </a:lnSpc>
              <a:spcBef>
                <a:spcPts val="0"/>
              </a:spcBef>
              <a:spcAft>
                <a:spcPts val="0"/>
              </a:spcAft>
              <a:buClr>
                <a:schemeClr val="dk1"/>
              </a:buClr>
              <a:buSzPts val="1800"/>
              <a:buNone/>
            </a:pPr>
            <a:endParaRPr sz="2000" b="1" dirty="0"/>
          </a:p>
          <a:p>
            <a:pPr marL="0" lvl="0" indent="0" algn="just" rtl="0">
              <a:lnSpc>
                <a:spcPct val="115000"/>
              </a:lnSpc>
              <a:spcBef>
                <a:spcPts val="0"/>
              </a:spcBef>
              <a:spcAft>
                <a:spcPts val="0"/>
              </a:spcAft>
              <a:buClr>
                <a:schemeClr val="dk1"/>
              </a:buClr>
              <a:buSzPts val="1800"/>
              <a:buNone/>
            </a:pPr>
            <a:endParaRPr sz="2000" b="1" dirty="0"/>
          </a:p>
          <a:p>
            <a:pPr marL="0" lvl="0" indent="0" algn="just" rtl="0">
              <a:lnSpc>
                <a:spcPct val="115000"/>
              </a:lnSpc>
              <a:spcBef>
                <a:spcPts val="0"/>
              </a:spcBef>
              <a:spcAft>
                <a:spcPts val="0"/>
              </a:spcAft>
              <a:buClr>
                <a:schemeClr val="dk1"/>
              </a:buClr>
              <a:buSzPts val="1800"/>
              <a:buNone/>
            </a:pPr>
            <a:endParaRPr sz="2000" b="1" dirty="0"/>
          </a:p>
          <a:p>
            <a:pPr marL="0" lvl="0" indent="0" algn="l" rtl="0">
              <a:lnSpc>
                <a:spcPct val="115000"/>
              </a:lnSpc>
              <a:spcBef>
                <a:spcPts val="0"/>
              </a:spcBef>
              <a:spcAft>
                <a:spcPts val="0"/>
              </a:spcAft>
              <a:buClr>
                <a:schemeClr val="dk1"/>
              </a:buClr>
              <a:buSzPts val="1800"/>
              <a:buNone/>
            </a:pPr>
            <a:endParaRPr dirty="0"/>
          </a:p>
          <a:p>
            <a:pPr marL="0" lvl="0" indent="0" algn="just" rtl="0">
              <a:lnSpc>
                <a:spcPct val="115000"/>
              </a:lnSpc>
              <a:spcBef>
                <a:spcPts val="0"/>
              </a:spcBef>
              <a:spcAft>
                <a:spcPts val="0"/>
              </a:spcAft>
              <a:buClr>
                <a:schemeClr val="dk1"/>
              </a:buClr>
              <a:buSzPts val="1800"/>
              <a:buNone/>
            </a:pPr>
            <a:endParaRPr sz="2000" dirty="0"/>
          </a:p>
          <a:p>
            <a:pPr marL="0" lvl="0" indent="0" algn="just" rtl="0">
              <a:lnSpc>
                <a:spcPct val="115000"/>
              </a:lnSpc>
              <a:spcBef>
                <a:spcPts val="0"/>
              </a:spcBef>
              <a:spcAft>
                <a:spcPts val="0"/>
              </a:spcAft>
              <a:buClr>
                <a:schemeClr val="dk1"/>
              </a:buClr>
              <a:buSzPts val="1800"/>
              <a:buNone/>
            </a:pPr>
            <a:endParaRPr sz="20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1992</Words>
  <Application>Microsoft Office PowerPoint</Application>
  <PresentationFormat>On-screen Show (16:9)</PresentationFormat>
  <Paragraphs>295</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Impact</vt:lpstr>
      <vt:lpstr>Arial</vt:lpstr>
      <vt:lpstr>Proxima Nova</vt:lpstr>
      <vt:lpstr>Calibri</vt:lpstr>
      <vt:lpstr>Noto Sans Symbols</vt:lpstr>
      <vt:lpstr>Proxima Nova Extrabold</vt:lpstr>
      <vt:lpstr>Open Sans</vt:lpstr>
      <vt:lpstr>Office Theme</vt:lpstr>
      <vt:lpstr>РАДА  БІЗНЕС-ОМБУДСМЕНА</vt:lpstr>
      <vt:lpstr>РАДА БІЗНЕС-ОМБУДСМЕНА –</vt:lpstr>
      <vt:lpstr>PowerPoint Presentation</vt:lpstr>
      <vt:lpstr>PowerPoint Presentation</vt:lpstr>
      <vt:lpstr>ПОКАЗНИКИ  СКАРГ ПО ДЕРЖАВНИМ РЕГУЛЯТОРАМ </vt:lpstr>
      <vt:lpstr>ДАБІ – чого очікувати?</vt:lpstr>
      <vt:lpstr>ДАБІ – чого очікувати?</vt:lpstr>
      <vt:lpstr>ДАБІ – чого очікувати?</vt:lpstr>
      <vt:lpstr>ДАБІ – чого очікувати?</vt:lpstr>
      <vt:lpstr>Приклади кейсів: </vt:lpstr>
      <vt:lpstr>Приклади кейсів: </vt:lpstr>
      <vt:lpstr>Приклади кейсів: </vt:lpstr>
      <vt:lpstr>Приклади кейсів: </vt:lpstr>
      <vt:lpstr>Приклади кейсів: </vt:lpstr>
      <vt:lpstr>Реформа ДАБІ </vt:lpstr>
      <vt:lpstr>Реформа ДАБІ </vt:lpstr>
      <vt:lpstr>Реформа ДАБІ </vt:lpstr>
      <vt:lpstr>Підвищення ефективності діалогу Бізнес vs ДАБІ</vt:lpstr>
      <vt:lpstr>Підвищення ефективності діалогу Бізнес vs ДАБІ</vt:lpstr>
      <vt:lpstr>Підвищення ефективності діалогу Бізнес vs ДАБІ</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РАДА  БІЗНЕС-ОМБУДСМЕНА</dc:title>
  <dc:creator>Olena Kutsay</dc:creator>
  <cp:lastModifiedBy>Olena Kutsay</cp:lastModifiedBy>
  <cp:revision>8</cp:revision>
  <dcterms:modified xsi:type="dcterms:W3CDTF">2021-05-28T09:32:21Z</dcterms:modified>
</cp:coreProperties>
</file>