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embeddedFontLst>
    <p:embeddedFont>
      <p:font typeface="Tahoma"/>
      <p:regular r:id="rId22"/>
      <p:bold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24" roundtripDataSignature="AMtx7mi8GbqFPRJXJkcnPKblw9bmzjqm8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Tahoma-regular.fntdata"/><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font" Target="fonts/Tahoma-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8" name="Google Shape;58;p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9" name="Google Shape;59;p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4" name="Google Shape;134;p2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5" name="Google Shape;135;p2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0dd46e6227_0_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4" name="Google Shape;144;g20dd46e6227_0_2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5" name="Google Shape;145;g20dd46e6227_0_2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0dbf9155ba_0_6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4" name="Google Shape;154;g20dbf9155ba_0_6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g20dbf9155ba_0_6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0dbf9155ba_0_1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3" name="Google Shape;163;g20dbf9155ba_0_1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4" name="Google Shape;164;g20dbf9155ba_0_11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0dbf9155ba_0_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3" name="Google Shape;173;g20dbf9155ba_0_3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4" name="Google Shape;174;g20dbf9155ba_0_3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20dd46e6227_0_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2" name="Google Shape;182;g20dd46e6227_0_3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3" name="Google Shape;183;g20dd46e6227_0_3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0dbf9155ba_0_16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1" name="Google Shape;191;g20dbf9155ba_0_16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2" name="Google Shape;192;g20dbf9155ba_0_16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5" name="Google Shape;65;p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6" name="Google Shape;66;p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4" name="Google Shape;74;p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5" name="Google Shape;75;p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2" name="Google Shape;82;p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3" name="Google Shape;83;p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0" name="Google Shape;90;p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1" name="Google Shape;91;p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0dd46e6227_0_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9" name="Google Shape;99;g20dd46e6227_0_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0" name="Google Shape;100;g20dd46e6227_0_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8" name="Google Shape;108;p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9" name="Google Shape;109;p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0dd46e6227_0_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g20dd46e6227_0_1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8" name="Google Shape;118;g20dd46e6227_0_1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0dbf9155ba_0_8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6" name="Google Shape;126;g20dbf9155ba_0_8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7" name="Google Shape;127;g20dbf9155ba_0_8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объект" type="obj">
  <p:cSld name="OBJECT">
    <p:spTree>
      <p:nvGrpSpPr>
        <p:cNvPr id="9" name="Shape 9"/>
        <p:cNvGrpSpPr/>
        <p:nvPr/>
      </p:nvGrpSpPr>
      <p:grpSpPr>
        <a:xfrm>
          <a:off x="0" y="0"/>
          <a:ext cx="0" cy="0"/>
          <a:chOff x="0" y="0"/>
          <a:chExt cx="0" cy="0"/>
        </a:xfrm>
      </p:grpSpPr>
      <p:sp>
        <p:nvSpPr>
          <p:cNvPr id="10" name="Google Shape;10;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1" name="Google Shape;11;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2" name="Google Shape;12;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13" name="Google Shape;13;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100" u="none" cap="none" strike="noStrike">
                <a:solidFill>
                  <a:srgbClr val="000000"/>
                </a:solidFill>
                <a:latin typeface="Arial"/>
                <a:ea typeface="Arial"/>
                <a:cs typeface="Arial"/>
                <a:sym typeface="Arial"/>
              </a:defRPr>
            </a:lvl9pPr>
          </a:lstStyle>
          <a:p/>
        </p:txBody>
      </p:sp>
      <p:sp>
        <p:nvSpPr>
          <p:cNvPr id="14" name="Google Shape;14;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7" name="Shape 47"/>
        <p:cNvGrpSpPr/>
        <p:nvPr/>
      </p:nvGrpSpPr>
      <p:grpSpPr>
        <a:xfrm>
          <a:off x="0" y="0"/>
          <a:ext cx="0" cy="0"/>
          <a:chOff x="0" y="0"/>
          <a:chExt cx="0" cy="0"/>
        </a:xfrm>
      </p:grpSpPr>
      <p:sp>
        <p:nvSpPr>
          <p:cNvPr id="48" name="Google Shape;48;p22"/>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9" name="Google Shape;49;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0" name="Shape 50"/>
        <p:cNvGrpSpPr/>
        <p:nvPr/>
      </p:nvGrpSpPr>
      <p:grpSpPr>
        <a:xfrm>
          <a:off x="0" y="0"/>
          <a:ext cx="0" cy="0"/>
          <a:chOff x="0" y="0"/>
          <a:chExt cx="0" cy="0"/>
        </a:xfrm>
      </p:grpSpPr>
      <p:sp>
        <p:nvSpPr>
          <p:cNvPr id="51" name="Google Shape;51;p23"/>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2" name="Google Shape;52;p23"/>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53" name="Google Shape;53;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4"/>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7" name="Google Shape;17;p14"/>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8" name="Google Shape;18;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sp>
        <p:nvSpPr>
          <p:cNvPr id="20" name="Google Shape;20;p15"/>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1" name="Google Shape;21;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2" name="Shape 22"/>
        <p:cNvGrpSpPr/>
        <p:nvPr/>
      </p:nvGrpSpPr>
      <p:grpSpPr>
        <a:xfrm>
          <a:off x="0" y="0"/>
          <a:ext cx="0" cy="0"/>
          <a:chOff x="0" y="0"/>
          <a:chExt cx="0" cy="0"/>
        </a:xfrm>
      </p:grpSpPr>
      <p:sp>
        <p:nvSpPr>
          <p:cNvPr id="23" name="Google Shape;23;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4" name="Google Shape;24;p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25" name="Google Shape;25;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8" name="Google Shape;28;p17"/>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9" name="Google Shape;29;p17"/>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0" name="Google Shape;30;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3" name="Google Shape;33;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sp>
        <p:nvSpPr>
          <p:cNvPr id="35" name="Google Shape;35;p19"/>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6" name="Google Shape;36;p19"/>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7" name="Google Shape;37;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8" name="Shape 38"/>
        <p:cNvGrpSpPr/>
        <p:nvPr/>
      </p:nvGrpSpPr>
      <p:grpSpPr>
        <a:xfrm>
          <a:off x="0" y="0"/>
          <a:ext cx="0" cy="0"/>
          <a:chOff x="0" y="0"/>
          <a:chExt cx="0" cy="0"/>
        </a:xfrm>
      </p:grpSpPr>
      <p:sp>
        <p:nvSpPr>
          <p:cNvPr id="39" name="Google Shape;39;p20"/>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40" name="Google Shape;40;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21"/>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21"/>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4" name="Google Shape;44;p21"/>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5" name="Google Shape;45;p21"/>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6" name="Google Shape;46;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6.png"/><Relationship Id="rId4" Type="http://schemas.openxmlformats.org/officeDocument/2006/relationships/hyperlink" Target="https://reyestr.court.gov.ua/Review/103223291#"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5.png"/><Relationship Id="rId4" Type="http://schemas.openxmlformats.org/officeDocument/2006/relationships/hyperlink" Target="https://reyestr.court.gov.ua/Review/113379188"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5.png"/><Relationship Id="rId4" Type="http://schemas.openxmlformats.org/officeDocument/2006/relationships/hyperlink" Target="https://reyestr.court.gov.ua/Review/114175793" TargetMode="External"/><Relationship Id="rId5" Type="http://schemas.openxmlformats.org/officeDocument/2006/relationships/hyperlink" Target="https://reyestr.court.gov.ua/Review/114175812"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7.png"/><Relationship Id="rId4" Type="http://schemas.openxmlformats.org/officeDocument/2006/relationships/hyperlink" Target="https://cutt.ly/RwewOXCk" TargetMode="External"/><Relationship Id="rId5" Type="http://schemas.openxmlformats.org/officeDocument/2006/relationships/hyperlink" Target="https://cutt.ly/SwewO2vz"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pic>
        <p:nvPicPr>
          <p:cNvPr id="61" name="Google Shape;61;p1"/>
          <p:cNvPicPr preferRelativeResize="0"/>
          <p:nvPr/>
        </p:nvPicPr>
        <p:blipFill rotWithShape="1">
          <a:blip r:embed="rId3">
            <a:alphaModFix/>
          </a:blip>
          <a:srcRect b="0" l="43266" r="2385" t="22154"/>
          <a:stretch/>
        </p:blipFill>
        <p:spPr>
          <a:xfrm>
            <a:off x="4572000" y="918178"/>
            <a:ext cx="4572001" cy="3683598"/>
          </a:xfrm>
          <a:prstGeom prst="rect">
            <a:avLst/>
          </a:prstGeom>
          <a:noFill/>
          <a:ln>
            <a:noFill/>
          </a:ln>
        </p:spPr>
      </p:pic>
      <p:sp>
        <p:nvSpPr>
          <p:cNvPr id="62" name="Google Shape;62;p1"/>
          <p:cNvSpPr txBox="1"/>
          <p:nvPr/>
        </p:nvSpPr>
        <p:spPr>
          <a:xfrm>
            <a:off x="252375" y="1015575"/>
            <a:ext cx="7167300" cy="4002900"/>
          </a:xfrm>
          <a:prstGeom prst="rect">
            <a:avLst/>
          </a:prstGeom>
          <a:noFill/>
          <a:ln>
            <a:noFill/>
          </a:ln>
        </p:spPr>
        <p:txBody>
          <a:bodyPr anchorCtr="0" anchor="t" bIns="34275" lIns="68575" spcFirstLastPara="1" rIns="68575" wrap="square" tIns="34275">
            <a:spAutoFit/>
          </a:bodyPr>
          <a:lstStyle/>
          <a:p>
            <a:pPr indent="0" lvl="0" marL="0" marR="0" rtl="0" algn="l">
              <a:lnSpc>
                <a:spcPct val="115000"/>
              </a:lnSpc>
              <a:spcBef>
                <a:spcPts val="0"/>
              </a:spcBef>
              <a:spcAft>
                <a:spcPts val="0"/>
              </a:spcAft>
              <a:buClr>
                <a:srgbClr val="000000"/>
              </a:buClr>
              <a:buSzPts val="2000"/>
              <a:buFont typeface="Arial"/>
              <a:buNone/>
            </a:pPr>
            <a:r>
              <a:t/>
            </a:r>
            <a:endParaRPr b="1" sz="2000">
              <a:solidFill>
                <a:srgbClr val="DF9663"/>
              </a:solidFill>
              <a:latin typeface="Tahoma"/>
              <a:ea typeface="Tahoma"/>
              <a:cs typeface="Tahoma"/>
              <a:sym typeface="Tahoma"/>
            </a:endParaRPr>
          </a:p>
          <a:p>
            <a:pPr indent="0" lvl="0" marL="0" marR="0" rtl="0" algn="l">
              <a:lnSpc>
                <a:spcPct val="115000"/>
              </a:lnSpc>
              <a:spcBef>
                <a:spcPts val="0"/>
              </a:spcBef>
              <a:spcAft>
                <a:spcPts val="0"/>
              </a:spcAft>
              <a:buClr>
                <a:srgbClr val="000000"/>
              </a:buClr>
              <a:buSzPts val="2000"/>
              <a:buFont typeface="Arial"/>
              <a:buNone/>
            </a:pPr>
            <a:r>
              <a:rPr b="1" lang="en" sz="2000">
                <a:solidFill>
                  <a:srgbClr val="DF9663"/>
                </a:solidFill>
                <a:latin typeface="Tahoma"/>
                <a:ea typeface="Tahoma"/>
                <a:cs typeface="Tahoma"/>
                <a:sym typeface="Tahoma"/>
              </a:rPr>
              <a:t>Реалізація повноважень у сфері захисту прав дітей: заходи реагування на виявлені порушення </a:t>
            </a:r>
            <a:endParaRPr b="1" sz="2000">
              <a:solidFill>
                <a:srgbClr val="DF9663"/>
              </a:solidFill>
              <a:latin typeface="Tahoma"/>
              <a:ea typeface="Tahoma"/>
              <a:cs typeface="Tahoma"/>
              <a:sym typeface="Tahoma"/>
            </a:endParaRPr>
          </a:p>
          <a:p>
            <a:pPr indent="0" lvl="0" marL="0" marR="0" rtl="0" algn="l">
              <a:lnSpc>
                <a:spcPct val="115000"/>
              </a:lnSpc>
              <a:spcBef>
                <a:spcPts val="0"/>
              </a:spcBef>
              <a:spcAft>
                <a:spcPts val="0"/>
              </a:spcAft>
              <a:buClr>
                <a:srgbClr val="000000"/>
              </a:buClr>
              <a:buSzPts val="2000"/>
              <a:buFont typeface="Arial"/>
              <a:buNone/>
            </a:pPr>
            <a:r>
              <a:rPr b="1" lang="en" sz="2000">
                <a:solidFill>
                  <a:srgbClr val="DF9663"/>
                </a:solidFill>
                <a:latin typeface="Tahoma"/>
                <a:ea typeface="Tahoma"/>
                <a:cs typeface="Tahoma"/>
                <a:sym typeface="Tahoma"/>
              </a:rPr>
              <a:t>в діяльності органів влади та </a:t>
            </a:r>
            <a:endParaRPr b="1" sz="2000">
              <a:solidFill>
                <a:srgbClr val="DF9663"/>
              </a:solidFill>
              <a:latin typeface="Tahoma"/>
              <a:ea typeface="Tahoma"/>
              <a:cs typeface="Tahoma"/>
              <a:sym typeface="Tahoma"/>
            </a:endParaRPr>
          </a:p>
          <a:p>
            <a:pPr indent="0" lvl="0" marL="0" marR="0" rtl="0" algn="l">
              <a:lnSpc>
                <a:spcPct val="115000"/>
              </a:lnSpc>
              <a:spcBef>
                <a:spcPts val="0"/>
              </a:spcBef>
              <a:spcAft>
                <a:spcPts val="0"/>
              </a:spcAft>
              <a:buClr>
                <a:srgbClr val="000000"/>
              </a:buClr>
              <a:buSzPts val="2000"/>
              <a:buFont typeface="Arial"/>
              <a:buNone/>
            </a:pPr>
            <a:r>
              <a:rPr b="1" lang="en" sz="2000">
                <a:solidFill>
                  <a:srgbClr val="DF9663"/>
                </a:solidFill>
                <a:latin typeface="Tahoma"/>
                <a:ea typeface="Tahoma"/>
                <a:cs typeface="Tahoma"/>
                <a:sym typeface="Tahoma"/>
              </a:rPr>
              <a:t>місцевого самоврядування</a:t>
            </a:r>
            <a:endParaRPr b="1" i="0" sz="2000" u="none" cap="none" strike="noStrike">
              <a:solidFill>
                <a:schemeClr val="dk2"/>
              </a:solidFill>
              <a:latin typeface="Tahoma"/>
              <a:ea typeface="Tahoma"/>
              <a:cs typeface="Tahoma"/>
              <a:sym typeface="Tahoma"/>
            </a:endParaRPr>
          </a:p>
          <a:p>
            <a:pPr indent="0" lvl="0" marL="0" marR="592931" rtl="0" algn="l">
              <a:lnSpc>
                <a:spcPct val="115000"/>
              </a:lnSpc>
              <a:spcBef>
                <a:spcPts val="0"/>
              </a:spcBef>
              <a:spcAft>
                <a:spcPts val="0"/>
              </a:spcAft>
              <a:buClr>
                <a:schemeClr val="dk1"/>
              </a:buClr>
              <a:buSzPts val="3300"/>
              <a:buFont typeface="Arial"/>
              <a:buNone/>
            </a:pPr>
            <a:r>
              <a:t/>
            </a:r>
            <a:endParaRPr b="1" sz="1200">
              <a:solidFill>
                <a:srgbClr val="0070C0"/>
              </a:solidFill>
              <a:latin typeface="Tahoma"/>
              <a:ea typeface="Tahoma"/>
              <a:cs typeface="Tahoma"/>
              <a:sym typeface="Tahoma"/>
            </a:endParaRPr>
          </a:p>
          <a:p>
            <a:pPr indent="0" lvl="0" marL="0" marR="592931" rtl="0" algn="l">
              <a:lnSpc>
                <a:spcPct val="115000"/>
              </a:lnSpc>
              <a:spcBef>
                <a:spcPts val="0"/>
              </a:spcBef>
              <a:spcAft>
                <a:spcPts val="0"/>
              </a:spcAft>
              <a:buClr>
                <a:schemeClr val="dk1"/>
              </a:buClr>
              <a:buSzPts val="3300"/>
              <a:buFont typeface="Arial"/>
              <a:buNone/>
            </a:pPr>
            <a:r>
              <a:rPr b="1" i="0" lang="en" sz="1400" u="none" cap="none" strike="noStrike">
                <a:solidFill>
                  <a:schemeClr val="dk2"/>
                </a:solidFill>
                <a:latin typeface="Tahoma"/>
                <a:ea typeface="Tahoma"/>
                <a:cs typeface="Tahoma"/>
                <a:sym typeface="Tahoma"/>
              </a:rPr>
              <a:t> </a:t>
            </a:r>
            <a:r>
              <a:rPr b="1" i="0" lang="en" sz="2500" u="none" cap="none" strike="noStrike">
                <a:solidFill>
                  <a:srgbClr val="3D85C6"/>
                </a:solidFill>
                <a:latin typeface="Tahoma"/>
                <a:ea typeface="Tahoma"/>
                <a:cs typeface="Tahoma"/>
                <a:sym typeface="Tahoma"/>
              </a:rPr>
              <a:t>_____________________</a:t>
            </a:r>
            <a:endParaRPr b="1" i="0" sz="2500" u="none" cap="none" strike="noStrike">
              <a:solidFill>
                <a:srgbClr val="3D85C6"/>
              </a:solidFill>
              <a:latin typeface="Tahoma"/>
              <a:ea typeface="Tahoma"/>
              <a:cs typeface="Tahoma"/>
              <a:sym typeface="Tahoma"/>
            </a:endParaRPr>
          </a:p>
          <a:p>
            <a:pPr indent="0" lvl="0" marL="0" marR="0" rtl="0" algn="l">
              <a:lnSpc>
                <a:spcPct val="100000"/>
              </a:lnSpc>
              <a:spcBef>
                <a:spcPts val="0"/>
              </a:spcBef>
              <a:spcAft>
                <a:spcPts val="0"/>
              </a:spcAft>
              <a:buClr>
                <a:schemeClr val="dk1"/>
              </a:buClr>
              <a:buSzPts val="3300"/>
              <a:buFont typeface="Arial"/>
              <a:buNone/>
            </a:pPr>
            <a:r>
              <a:rPr b="1" lang="en" sz="1500">
                <a:solidFill>
                  <a:srgbClr val="3D85C6"/>
                </a:solidFill>
                <a:latin typeface="Tahoma"/>
                <a:ea typeface="Tahoma"/>
                <a:cs typeface="Tahoma"/>
                <a:sym typeface="Tahoma"/>
              </a:rPr>
              <a:t>Лариса Гретченко</a:t>
            </a:r>
            <a:endParaRPr b="1" sz="1500">
              <a:solidFill>
                <a:srgbClr val="3D85C6"/>
              </a:solidFill>
              <a:latin typeface="Tahoma"/>
              <a:ea typeface="Tahoma"/>
              <a:cs typeface="Tahoma"/>
              <a:sym typeface="Tahoma"/>
            </a:endParaRPr>
          </a:p>
          <a:p>
            <a:pPr indent="0" lvl="0" marL="0" marR="0" rtl="0" algn="l">
              <a:lnSpc>
                <a:spcPct val="100000"/>
              </a:lnSpc>
              <a:spcBef>
                <a:spcPts val="0"/>
              </a:spcBef>
              <a:spcAft>
                <a:spcPts val="0"/>
              </a:spcAft>
              <a:buClr>
                <a:schemeClr val="dk1"/>
              </a:buClr>
              <a:buSzPts val="3300"/>
              <a:buFont typeface="Arial"/>
              <a:buNone/>
            </a:pPr>
            <a:r>
              <a:rPr b="1" lang="en" sz="1500">
                <a:solidFill>
                  <a:srgbClr val="3D85C6"/>
                </a:solidFill>
                <a:latin typeface="Tahoma"/>
                <a:ea typeface="Tahoma"/>
                <a:cs typeface="Tahoma"/>
                <a:sym typeface="Tahoma"/>
              </a:rPr>
              <a:t>адвокат, Голова Комітету НААУ з питань сімейного права</a:t>
            </a:r>
            <a:endParaRPr b="1" sz="1500">
              <a:solidFill>
                <a:srgbClr val="3D85C6"/>
              </a:solidFill>
              <a:latin typeface="Tahoma"/>
              <a:ea typeface="Tahoma"/>
              <a:cs typeface="Tahoma"/>
              <a:sym typeface="Tahoma"/>
            </a:endParaRPr>
          </a:p>
          <a:p>
            <a:pPr indent="0" lvl="0" marL="0" marR="0" rtl="0" algn="l">
              <a:lnSpc>
                <a:spcPct val="100000"/>
              </a:lnSpc>
              <a:spcBef>
                <a:spcPts val="0"/>
              </a:spcBef>
              <a:spcAft>
                <a:spcPts val="0"/>
              </a:spcAft>
              <a:buClr>
                <a:schemeClr val="dk1"/>
              </a:buClr>
              <a:buSzPts val="3300"/>
              <a:buFont typeface="Arial"/>
              <a:buNone/>
            </a:pPr>
            <a:r>
              <a:t/>
            </a:r>
            <a:endParaRPr b="1" sz="1500">
              <a:solidFill>
                <a:srgbClr val="3D85C6"/>
              </a:solidFill>
              <a:latin typeface="Tahoma"/>
              <a:ea typeface="Tahoma"/>
              <a:cs typeface="Tahoma"/>
              <a:sym typeface="Tahoma"/>
            </a:endParaRPr>
          </a:p>
          <a:p>
            <a:pPr indent="0" lvl="0" marL="0" marR="0" rtl="0" algn="l">
              <a:lnSpc>
                <a:spcPct val="100000"/>
              </a:lnSpc>
              <a:spcBef>
                <a:spcPts val="0"/>
              </a:spcBef>
              <a:spcAft>
                <a:spcPts val="0"/>
              </a:spcAft>
              <a:buClr>
                <a:schemeClr val="dk1"/>
              </a:buClr>
              <a:buSzPts val="3300"/>
              <a:buFont typeface="Arial"/>
              <a:buNone/>
            </a:pPr>
            <a:r>
              <a:t/>
            </a:r>
            <a:endParaRPr b="1" sz="1500">
              <a:solidFill>
                <a:srgbClr val="3D85C6"/>
              </a:solidFill>
              <a:latin typeface="Tahoma"/>
              <a:ea typeface="Tahoma"/>
              <a:cs typeface="Tahoma"/>
              <a:sym typeface="Tahoma"/>
            </a:endParaRPr>
          </a:p>
          <a:p>
            <a:pPr indent="0" lvl="0" marL="0" marR="0" rtl="0" algn="l">
              <a:lnSpc>
                <a:spcPct val="100000"/>
              </a:lnSpc>
              <a:spcBef>
                <a:spcPts val="0"/>
              </a:spcBef>
              <a:spcAft>
                <a:spcPts val="0"/>
              </a:spcAft>
              <a:buClr>
                <a:schemeClr val="dk1"/>
              </a:buClr>
              <a:buSzPts val="3300"/>
              <a:buFont typeface="Arial"/>
              <a:buNone/>
            </a:pPr>
            <a:r>
              <a:rPr b="1" lang="en" sz="1200">
                <a:solidFill>
                  <a:srgbClr val="3D85C6"/>
                </a:solidFill>
                <a:latin typeface="Tahoma"/>
                <a:ea typeface="Tahoma"/>
                <a:cs typeface="Tahoma"/>
                <a:sym typeface="Tahoma"/>
              </a:rPr>
              <a:t>29 травня 2024 р.</a:t>
            </a:r>
            <a:endParaRPr b="1" sz="1200">
              <a:solidFill>
                <a:srgbClr val="3D85C6"/>
              </a:solidFill>
              <a:latin typeface="Tahoma"/>
              <a:ea typeface="Tahoma"/>
              <a:cs typeface="Tahoma"/>
              <a:sym typeface="Tahoma"/>
            </a:endParaRPr>
          </a:p>
          <a:p>
            <a:pPr indent="0" lvl="0" marL="0" marR="0" rtl="0" algn="l">
              <a:lnSpc>
                <a:spcPct val="100000"/>
              </a:lnSpc>
              <a:spcBef>
                <a:spcPts val="0"/>
              </a:spcBef>
              <a:spcAft>
                <a:spcPts val="0"/>
              </a:spcAft>
              <a:buClr>
                <a:schemeClr val="dk1"/>
              </a:buClr>
              <a:buSzPts val="3300"/>
              <a:buFont typeface="Arial"/>
              <a:buNone/>
            </a:pPr>
            <a:r>
              <a:rPr b="1" lang="en" sz="1200">
                <a:solidFill>
                  <a:srgbClr val="3D85C6"/>
                </a:solidFill>
                <a:latin typeface="Tahoma"/>
                <a:ea typeface="Tahoma"/>
                <a:cs typeface="Tahoma"/>
                <a:sym typeface="Tahoma"/>
              </a:rPr>
              <a:t>м. Кропивницький</a:t>
            </a:r>
            <a:endParaRPr b="1" sz="1200">
              <a:solidFill>
                <a:srgbClr val="3D85C6"/>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pic>
        <p:nvPicPr>
          <p:cNvPr id="137" name="Google Shape;137;p26"/>
          <p:cNvPicPr preferRelativeResize="0"/>
          <p:nvPr/>
        </p:nvPicPr>
        <p:blipFill rotWithShape="1">
          <a:blip r:embed="rId3">
            <a:alphaModFix/>
          </a:blip>
          <a:srcRect b="0" l="53062" r="0" t="0"/>
          <a:stretch/>
        </p:blipFill>
        <p:spPr>
          <a:xfrm>
            <a:off x="6861902" y="1745712"/>
            <a:ext cx="2358298" cy="2826138"/>
          </a:xfrm>
          <a:prstGeom prst="rect">
            <a:avLst/>
          </a:prstGeom>
          <a:noFill/>
          <a:ln>
            <a:noFill/>
          </a:ln>
        </p:spPr>
      </p:pic>
      <p:sp>
        <p:nvSpPr>
          <p:cNvPr id="138" name="Google Shape;138;p26"/>
          <p:cNvSpPr/>
          <p:nvPr/>
        </p:nvSpPr>
        <p:spPr>
          <a:xfrm>
            <a:off x="0" y="0"/>
            <a:ext cx="9144000" cy="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Google Shape;139;p26"/>
          <p:cNvSpPr/>
          <p:nvPr/>
        </p:nvSpPr>
        <p:spPr>
          <a:xfrm>
            <a:off x="116958" y="254924"/>
            <a:ext cx="9144000" cy="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26"/>
          <p:cNvSpPr/>
          <p:nvPr/>
        </p:nvSpPr>
        <p:spPr>
          <a:xfrm>
            <a:off x="564650" y="1427125"/>
            <a:ext cx="7869600" cy="3496800"/>
          </a:xfrm>
          <a:prstGeom prst="rect">
            <a:avLst/>
          </a:prstGeom>
          <a:noFill/>
          <a:ln>
            <a:noFill/>
          </a:ln>
        </p:spPr>
        <p:txBody>
          <a:bodyPr anchorCtr="0" anchor="t" bIns="45700" lIns="91425" spcFirstLastPara="1" rIns="91425" wrap="square" tIns="45700">
            <a:noAutofit/>
          </a:bodyPr>
          <a:lstStyle/>
          <a:p>
            <a:pPr indent="-317500" lvl="0" marL="457200" marR="0" rtl="0" algn="l">
              <a:lnSpc>
                <a:spcPct val="100000"/>
              </a:lnSpc>
              <a:spcBef>
                <a:spcPts val="0"/>
              </a:spcBef>
              <a:spcAft>
                <a:spcPts val="0"/>
              </a:spcAft>
              <a:buClr>
                <a:srgbClr val="0070C0"/>
              </a:buClr>
              <a:buSzPts val="1400"/>
              <a:buFont typeface="Tahoma"/>
              <a:buChar char="❏"/>
            </a:pPr>
            <a:r>
              <a:rPr lang="en">
                <a:solidFill>
                  <a:srgbClr val="0070C0"/>
                </a:solidFill>
                <a:latin typeface="Tahoma"/>
                <a:ea typeface="Tahoma"/>
                <a:cs typeface="Tahoma"/>
                <a:sym typeface="Tahoma"/>
              </a:rPr>
              <a:t>Приватний виконавець під час вчинення виконавчих дій в межах виконавчого провадження №__ ініціював продаж (звернення стягнення) на належну боржнику - військовослужбовцю квартиру, в якій зареєстрована малолітня дитина боржника.</a:t>
            </a:r>
            <a:endParaRPr>
              <a:solidFill>
                <a:srgbClr val="0070C0"/>
              </a:solidFill>
              <a:latin typeface="Tahoma"/>
              <a:ea typeface="Tahoma"/>
              <a:cs typeface="Tahoma"/>
              <a:sym typeface="Tahoma"/>
            </a:endParaRPr>
          </a:p>
          <a:p>
            <a:pPr indent="0" lvl="0" marL="457200" marR="0" rtl="0" algn="l">
              <a:lnSpc>
                <a:spcPct val="100000"/>
              </a:lnSpc>
              <a:spcBef>
                <a:spcPts val="0"/>
              </a:spcBef>
              <a:spcAft>
                <a:spcPts val="0"/>
              </a:spcAft>
              <a:buNone/>
            </a:pPr>
            <a:r>
              <a:t/>
            </a:r>
            <a:endParaRPr>
              <a:solidFill>
                <a:srgbClr val="0070C0"/>
              </a:solidFill>
              <a:latin typeface="Tahoma"/>
              <a:ea typeface="Tahoma"/>
              <a:cs typeface="Tahoma"/>
              <a:sym typeface="Tahoma"/>
            </a:endParaRPr>
          </a:p>
          <a:p>
            <a:pPr indent="-317500" lvl="0" marL="457200" marR="0" rtl="0" algn="l">
              <a:lnSpc>
                <a:spcPct val="100000"/>
              </a:lnSpc>
              <a:spcBef>
                <a:spcPts val="0"/>
              </a:spcBef>
              <a:spcAft>
                <a:spcPts val="0"/>
              </a:spcAft>
              <a:buClr>
                <a:srgbClr val="0070C0"/>
              </a:buClr>
              <a:buSzPts val="1400"/>
              <a:buFont typeface="Tahoma"/>
              <a:buChar char="❏"/>
            </a:pPr>
            <a:r>
              <a:rPr lang="en">
                <a:solidFill>
                  <a:srgbClr val="0070C0"/>
                </a:solidFill>
                <a:latin typeface="Tahoma"/>
                <a:ea typeface="Tahoma"/>
                <a:cs typeface="Tahoma"/>
                <a:sym typeface="Tahoma"/>
              </a:rPr>
              <a:t>Комісія з питань захисту прав дитини райдержадміністрації відмовила виконавцю в наданні дозволу на такий продаж, оскільки це призведе до звуження існуючих майнових прав малолітньої.</a:t>
            </a:r>
            <a:endParaRPr>
              <a:solidFill>
                <a:srgbClr val="0070C0"/>
              </a:solidFill>
              <a:latin typeface="Tahoma"/>
              <a:ea typeface="Tahoma"/>
              <a:cs typeface="Tahoma"/>
              <a:sym typeface="Tahoma"/>
            </a:endParaRPr>
          </a:p>
          <a:p>
            <a:pPr indent="0" lvl="0" marL="457200" marR="0" rtl="0" algn="l">
              <a:lnSpc>
                <a:spcPct val="100000"/>
              </a:lnSpc>
              <a:spcBef>
                <a:spcPts val="0"/>
              </a:spcBef>
              <a:spcAft>
                <a:spcPts val="0"/>
              </a:spcAft>
              <a:buNone/>
            </a:pPr>
            <a:r>
              <a:t/>
            </a:r>
            <a:endParaRPr>
              <a:solidFill>
                <a:srgbClr val="0070C0"/>
              </a:solidFill>
              <a:latin typeface="Tahoma"/>
              <a:ea typeface="Tahoma"/>
              <a:cs typeface="Tahoma"/>
              <a:sym typeface="Tahoma"/>
            </a:endParaRPr>
          </a:p>
          <a:p>
            <a:pPr indent="-317500" lvl="0" marL="457200" marR="0" rtl="0" algn="l">
              <a:lnSpc>
                <a:spcPct val="100000"/>
              </a:lnSpc>
              <a:spcBef>
                <a:spcPts val="0"/>
              </a:spcBef>
              <a:spcAft>
                <a:spcPts val="0"/>
              </a:spcAft>
              <a:buClr>
                <a:srgbClr val="0070C0"/>
              </a:buClr>
              <a:buSzPts val="1400"/>
              <a:buFont typeface="Tahoma"/>
              <a:buChar char="❏"/>
            </a:pPr>
            <a:r>
              <a:rPr lang="en">
                <a:solidFill>
                  <a:srgbClr val="0070C0"/>
                </a:solidFill>
                <a:latin typeface="Tahoma"/>
                <a:ea typeface="Tahoma"/>
                <a:cs typeface="Tahoma"/>
                <a:sym typeface="Tahoma"/>
              </a:rPr>
              <a:t>Суду складно уявити, що ЗУ "Про виконавче провадження" допускає можливість того, що поки військовослужбовець захищає територіальну цілісність держави Україна під час повномасштабної військової агресії, держава Україна в особі своїх органів (органу опіки та піклування чи суду) надала б дозвіл на звернення стягнення (продаж) його квартири, в якій зареєстрована малолітня донька цього військовослужбовця. </a:t>
            </a:r>
            <a:endParaRPr>
              <a:solidFill>
                <a:srgbClr val="0070C0"/>
              </a:solidFill>
              <a:latin typeface="Tahoma"/>
              <a:ea typeface="Tahoma"/>
              <a:cs typeface="Tahoma"/>
              <a:sym typeface="Tahoma"/>
            </a:endParaRPr>
          </a:p>
          <a:p>
            <a:pPr indent="0" lvl="0" marL="0" marR="0" rtl="0" algn="l">
              <a:lnSpc>
                <a:spcPct val="100000"/>
              </a:lnSpc>
              <a:spcBef>
                <a:spcPts val="0"/>
              </a:spcBef>
              <a:spcAft>
                <a:spcPts val="0"/>
              </a:spcAft>
              <a:buNone/>
            </a:pPr>
            <a:r>
              <a:t/>
            </a:r>
            <a:endParaRPr>
              <a:solidFill>
                <a:srgbClr val="0070C0"/>
              </a:solidFill>
              <a:latin typeface="Tahoma"/>
              <a:ea typeface="Tahoma"/>
              <a:cs typeface="Tahoma"/>
              <a:sym typeface="Tahoma"/>
            </a:endParaRPr>
          </a:p>
          <a:p>
            <a:pPr indent="0" lvl="0" marL="0" marR="0" rtl="0" algn="l">
              <a:lnSpc>
                <a:spcPct val="100000"/>
              </a:lnSpc>
              <a:spcBef>
                <a:spcPts val="0"/>
              </a:spcBef>
              <a:spcAft>
                <a:spcPts val="0"/>
              </a:spcAft>
              <a:buNone/>
            </a:pPr>
            <a:r>
              <a:rPr lang="en" sz="1100">
                <a:solidFill>
                  <a:srgbClr val="0070C0"/>
                </a:solidFill>
                <a:latin typeface="Tahoma"/>
                <a:ea typeface="Tahoma"/>
                <a:cs typeface="Tahoma"/>
                <a:sym typeface="Tahoma"/>
              </a:rPr>
              <a:t>Джерело: Окрема ухвала судді Господарського суду міста Києва Бойко Р.В. від 26.09.2023 Справа № 910/20689/21 https://reyestr.court.gov.ua/Review/113750456#</a:t>
            </a:r>
            <a:endParaRPr sz="1100">
              <a:solidFill>
                <a:srgbClr val="0070C0"/>
              </a:solidFill>
              <a:latin typeface="Tahoma"/>
              <a:ea typeface="Tahoma"/>
              <a:cs typeface="Tahoma"/>
              <a:sym typeface="Tahoma"/>
            </a:endParaRPr>
          </a:p>
          <a:p>
            <a:pPr indent="0" lvl="0" marL="457200" marR="0" rtl="0" algn="l">
              <a:lnSpc>
                <a:spcPct val="100000"/>
              </a:lnSpc>
              <a:spcBef>
                <a:spcPts val="0"/>
              </a:spcBef>
              <a:spcAft>
                <a:spcPts val="0"/>
              </a:spcAft>
              <a:buNone/>
            </a:pPr>
            <a:r>
              <a:t/>
            </a:r>
            <a:endParaRPr sz="1500">
              <a:solidFill>
                <a:srgbClr val="0070C0"/>
              </a:solidFill>
              <a:latin typeface="Tahoma"/>
              <a:ea typeface="Tahoma"/>
              <a:cs typeface="Tahoma"/>
              <a:sym typeface="Tahoma"/>
            </a:endParaRPr>
          </a:p>
          <a:p>
            <a:pPr indent="0" lvl="0" marL="457200" marR="0" rtl="0" algn="l">
              <a:lnSpc>
                <a:spcPct val="100000"/>
              </a:lnSpc>
              <a:spcBef>
                <a:spcPts val="0"/>
              </a:spcBef>
              <a:spcAft>
                <a:spcPts val="0"/>
              </a:spcAft>
              <a:buNone/>
            </a:pPr>
            <a:r>
              <a:t/>
            </a:r>
            <a:endParaRPr>
              <a:solidFill>
                <a:srgbClr val="0070C0"/>
              </a:solidFill>
              <a:latin typeface="Tahoma"/>
              <a:ea typeface="Tahoma"/>
              <a:cs typeface="Tahoma"/>
              <a:sym typeface="Tahoma"/>
            </a:endParaRPr>
          </a:p>
        </p:txBody>
      </p:sp>
      <p:sp>
        <p:nvSpPr>
          <p:cNvPr id="141" name="Google Shape;141;p26"/>
          <p:cNvSpPr txBox="1"/>
          <p:nvPr/>
        </p:nvSpPr>
        <p:spPr>
          <a:xfrm>
            <a:off x="430311" y="344678"/>
            <a:ext cx="6671700" cy="9927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2000"/>
              <a:buFont typeface="Arial"/>
              <a:buNone/>
            </a:pPr>
            <a:r>
              <a:rPr b="1" lang="en" sz="2000">
                <a:solidFill>
                  <a:srgbClr val="DF9663"/>
                </a:solidFill>
                <a:latin typeface="Tahoma"/>
                <a:ea typeface="Tahoma"/>
                <a:cs typeface="Tahoma"/>
                <a:sym typeface="Tahoma"/>
              </a:rPr>
              <a:t>Справа про надання дозволу на звернення стягнення на житлову нерухомість, право на користування якою має дитина</a:t>
            </a:r>
            <a:endParaRPr b="1" i="0" sz="2000" u="none" cap="none" strike="noStrike">
              <a:solidFill>
                <a:srgbClr val="DF9663"/>
              </a:solidFill>
              <a:latin typeface="Tahoma"/>
              <a:ea typeface="Tahoma"/>
              <a:cs typeface="Tahoma"/>
              <a:sym typeface="Tahom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pic>
        <p:nvPicPr>
          <p:cNvPr id="147" name="Google Shape;147;g20dd46e6227_0_26"/>
          <p:cNvPicPr preferRelativeResize="0"/>
          <p:nvPr/>
        </p:nvPicPr>
        <p:blipFill rotWithShape="1">
          <a:blip r:embed="rId3">
            <a:alphaModFix/>
          </a:blip>
          <a:srcRect b="0" l="53062" r="0" t="0"/>
          <a:stretch/>
        </p:blipFill>
        <p:spPr>
          <a:xfrm>
            <a:off x="6861902" y="1745712"/>
            <a:ext cx="2358298" cy="2826138"/>
          </a:xfrm>
          <a:prstGeom prst="rect">
            <a:avLst/>
          </a:prstGeom>
          <a:noFill/>
          <a:ln>
            <a:noFill/>
          </a:ln>
        </p:spPr>
      </p:pic>
      <p:sp>
        <p:nvSpPr>
          <p:cNvPr id="148" name="Google Shape;148;g20dd46e6227_0_26"/>
          <p:cNvSpPr/>
          <p:nvPr/>
        </p:nvSpPr>
        <p:spPr>
          <a:xfrm>
            <a:off x="0" y="0"/>
            <a:ext cx="9144000" cy="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g20dd46e6227_0_26"/>
          <p:cNvSpPr/>
          <p:nvPr/>
        </p:nvSpPr>
        <p:spPr>
          <a:xfrm>
            <a:off x="116958" y="254924"/>
            <a:ext cx="9144000" cy="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0" name="Google Shape;150;g20dd46e6227_0_26"/>
          <p:cNvSpPr/>
          <p:nvPr/>
        </p:nvSpPr>
        <p:spPr>
          <a:xfrm>
            <a:off x="564650" y="1427125"/>
            <a:ext cx="7957800" cy="3532200"/>
          </a:xfrm>
          <a:prstGeom prst="rect">
            <a:avLst/>
          </a:prstGeom>
          <a:noFill/>
          <a:ln>
            <a:noFill/>
          </a:ln>
        </p:spPr>
        <p:txBody>
          <a:bodyPr anchorCtr="0" anchor="t" bIns="45700" lIns="91425" spcFirstLastPara="1" rIns="91425" wrap="square" tIns="45700">
            <a:noAutofit/>
          </a:bodyPr>
          <a:lstStyle/>
          <a:p>
            <a:pPr indent="-317500" lvl="0" marL="457200" marR="0" rtl="0" algn="l">
              <a:lnSpc>
                <a:spcPct val="100000"/>
              </a:lnSpc>
              <a:spcBef>
                <a:spcPts val="0"/>
              </a:spcBef>
              <a:spcAft>
                <a:spcPts val="0"/>
              </a:spcAft>
              <a:buClr>
                <a:srgbClr val="0070C0"/>
              </a:buClr>
              <a:buSzPts val="1400"/>
              <a:buFont typeface="Tahoma"/>
              <a:buChar char="❏"/>
            </a:pPr>
            <a:r>
              <a:rPr b="1" lang="en">
                <a:solidFill>
                  <a:srgbClr val="0070C0"/>
                </a:solidFill>
                <a:latin typeface="Tahoma"/>
                <a:ea typeface="Tahoma"/>
                <a:cs typeface="Tahoma"/>
                <a:sym typeface="Tahoma"/>
              </a:rPr>
              <a:t>Ситуація з можливістю проведення виконавчих дій та примусового продажу житла (в т.ч. житла в якому зареєстровані неповнолітні діти) захисника України в той час, як така особа боронить територіальну цілісність держави від агресора, є несправедливою.</a:t>
            </a:r>
            <a:endParaRPr b="1">
              <a:solidFill>
                <a:srgbClr val="0070C0"/>
              </a:solidFill>
              <a:latin typeface="Tahoma"/>
              <a:ea typeface="Tahoma"/>
              <a:cs typeface="Tahoma"/>
              <a:sym typeface="Tahoma"/>
            </a:endParaRPr>
          </a:p>
          <a:p>
            <a:pPr indent="0" lvl="0" marL="457200" marR="0" rtl="0" algn="l">
              <a:lnSpc>
                <a:spcPct val="100000"/>
              </a:lnSpc>
              <a:spcBef>
                <a:spcPts val="0"/>
              </a:spcBef>
              <a:spcAft>
                <a:spcPts val="0"/>
              </a:spcAft>
              <a:buNone/>
            </a:pPr>
            <a:r>
              <a:t/>
            </a:r>
            <a:endParaRPr sz="800">
              <a:solidFill>
                <a:srgbClr val="0070C0"/>
              </a:solidFill>
              <a:latin typeface="Tahoma"/>
              <a:ea typeface="Tahoma"/>
              <a:cs typeface="Tahoma"/>
              <a:sym typeface="Tahoma"/>
            </a:endParaRPr>
          </a:p>
          <a:p>
            <a:pPr indent="-317500" lvl="0" marL="457200" marR="0" rtl="0" algn="l">
              <a:lnSpc>
                <a:spcPct val="100000"/>
              </a:lnSpc>
              <a:spcBef>
                <a:spcPts val="0"/>
              </a:spcBef>
              <a:spcAft>
                <a:spcPts val="0"/>
              </a:spcAft>
              <a:buClr>
                <a:srgbClr val="0070C0"/>
              </a:buClr>
              <a:buSzPts val="1400"/>
              <a:buFont typeface="Tahoma"/>
              <a:buChar char="❏"/>
            </a:pPr>
            <a:r>
              <a:rPr lang="en">
                <a:solidFill>
                  <a:srgbClr val="0070C0"/>
                </a:solidFill>
                <a:latin typeface="Tahoma"/>
                <a:ea typeface="Tahoma"/>
                <a:cs typeface="Tahoma"/>
                <a:sym typeface="Tahoma"/>
              </a:rPr>
              <a:t>Суд, виявивши проблему правозастосування, інформує про неї органи виконавчої влади та не буде визначати конкретний спосіб її вирішення, залишивши це питання в межах дискреційних повноважень органів.</a:t>
            </a:r>
            <a:endParaRPr>
              <a:solidFill>
                <a:srgbClr val="0070C0"/>
              </a:solidFill>
              <a:latin typeface="Tahoma"/>
              <a:ea typeface="Tahoma"/>
              <a:cs typeface="Tahoma"/>
              <a:sym typeface="Tahoma"/>
            </a:endParaRPr>
          </a:p>
          <a:p>
            <a:pPr indent="0" lvl="0" marL="914400" marR="0" rtl="0" algn="l">
              <a:lnSpc>
                <a:spcPct val="100000"/>
              </a:lnSpc>
              <a:spcBef>
                <a:spcPts val="0"/>
              </a:spcBef>
              <a:spcAft>
                <a:spcPts val="0"/>
              </a:spcAft>
              <a:buNone/>
            </a:pPr>
            <a:r>
              <a:t/>
            </a:r>
            <a:endParaRPr sz="800">
              <a:solidFill>
                <a:srgbClr val="0070C0"/>
              </a:solidFill>
              <a:latin typeface="Tahoma"/>
              <a:ea typeface="Tahoma"/>
              <a:cs typeface="Tahoma"/>
              <a:sym typeface="Tahoma"/>
            </a:endParaRPr>
          </a:p>
          <a:p>
            <a:pPr indent="-317500" lvl="0" marL="457200" marR="0" rtl="0" algn="l">
              <a:lnSpc>
                <a:spcPct val="100000"/>
              </a:lnSpc>
              <a:spcBef>
                <a:spcPts val="0"/>
              </a:spcBef>
              <a:spcAft>
                <a:spcPts val="0"/>
              </a:spcAft>
              <a:buClr>
                <a:srgbClr val="0070C0"/>
              </a:buClr>
              <a:buSzPts val="1400"/>
              <a:buFont typeface="Tahoma"/>
              <a:buChar char="❏"/>
            </a:pPr>
            <a:r>
              <a:rPr lang="en">
                <a:solidFill>
                  <a:srgbClr val="0070C0"/>
                </a:solidFill>
                <a:latin typeface="Tahoma"/>
                <a:ea typeface="Tahoma"/>
                <a:cs typeface="Tahoma"/>
                <a:sym typeface="Tahoma"/>
              </a:rPr>
              <a:t>На думку суду, держава (в особі відповідних міністерств) має створити такі умови, які б унеможливили існування помилок виконавців, у вигляді відсутності у них інформації, що боржник перебуває у лавах Збройних Сил України та невірному тлумаченні норми п. 1) ч. 1 ст. 34 Закону. </a:t>
            </a:r>
            <a:endParaRPr>
              <a:solidFill>
                <a:srgbClr val="0070C0"/>
              </a:solidFill>
              <a:latin typeface="Tahoma"/>
              <a:ea typeface="Tahoma"/>
              <a:cs typeface="Tahoma"/>
              <a:sym typeface="Tahoma"/>
            </a:endParaRPr>
          </a:p>
          <a:p>
            <a:pPr indent="-317500" lvl="0" marL="457200" marR="0" rtl="0" algn="l">
              <a:lnSpc>
                <a:spcPct val="100000"/>
              </a:lnSpc>
              <a:spcBef>
                <a:spcPts val="0"/>
              </a:spcBef>
              <a:spcAft>
                <a:spcPts val="0"/>
              </a:spcAft>
              <a:buClr>
                <a:srgbClr val="0070C0"/>
              </a:buClr>
              <a:buSzPts val="1400"/>
              <a:buFont typeface="Tahoma"/>
              <a:buChar char="❏"/>
            </a:pPr>
            <a:r>
              <a:rPr lang="en">
                <a:solidFill>
                  <a:srgbClr val="0070C0"/>
                </a:solidFill>
                <a:latin typeface="Tahoma"/>
                <a:ea typeface="Tahoma"/>
                <a:cs typeface="Tahoma"/>
                <a:sym typeface="Tahoma"/>
              </a:rPr>
              <a:t>Направити окрему ухвалу Міністерству юстиції України та Міністерству оборони України з метою усунення порушень і недоліків в сфері примусового виконання судових рішень.</a:t>
            </a:r>
            <a:endParaRPr>
              <a:solidFill>
                <a:srgbClr val="0070C0"/>
              </a:solidFill>
              <a:latin typeface="Tahoma"/>
              <a:ea typeface="Tahoma"/>
              <a:cs typeface="Tahoma"/>
              <a:sym typeface="Tahoma"/>
            </a:endParaRPr>
          </a:p>
          <a:p>
            <a:pPr indent="0" lvl="0" marL="457200" marR="0" rtl="0" algn="l">
              <a:lnSpc>
                <a:spcPct val="100000"/>
              </a:lnSpc>
              <a:spcBef>
                <a:spcPts val="0"/>
              </a:spcBef>
              <a:spcAft>
                <a:spcPts val="0"/>
              </a:spcAft>
              <a:buNone/>
            </a:pPr>
            <a:r>
              <a:t/>
            </a:r>
            <a:endParaRPr sz="900">
              <a:solidFill>
                <a:srgbClr val="0070C0"/>
              </a:solidFill>
              <a:latin typeface="Tahoma"/>
              <a:ea typeface="Tahoma"/>
              <a:cs typeface="Tahoma"/>
              <a:sym typeface="Tahoma"/>
            </a:endParaRPr>
          </a:p>
          <a:p>
            <a:pPr indent="0" lvl="0" marL="457200" marR="0" rtl="0" algn="l">
              <a:lnSpc>
                <a:spcPct val="100000"/>
              </a:lnSpc>
              <a:spcBef>
                <a:spcPts val="0"/>
              </a:spcBef>
              <a:spcAft>
                <a:spcPts val="0"/>
              </a:spcAft>
              <a:buNone/>
            </a:pPr>
            <a:r>
              <a:rPr lang="en" sz="900">
                <a:solidFill>
                  <a:srgbClr val="0070C0"/>
                </a:solidFill>
                <a:latin typeface="Tahoma"/>
                <a:ea typeface="Tahoma"/>
                <a:cs typeface="Tahoma"/>
                <a:sym typeface="Tahoma"/>
              </a:rPr>
              <a:t>Джерело: Окрема ухвала судді Господарського суду міста Києва Бойко Р.В. від 26.09.2023 Справа № 910/20689/21 https://reyestr.court.gov.ua/Review/113750456#</a:t>
            </a:r>
            <a:endParaRPr sz="900">
              <a:solidFill>
                <a:srgbClr val="0070C0"/>
              </a:solidFill>
              <a:latin typeface="Tahoma"/>
              <a:ea typeface="Tahoma"/>
              <a:cs typeface="Tahoma"/>
              <a:sym typeface="Tahoma"/>
            </a:endParaRPr>
          </a:p>
          <a:p>
            <a:pPr indent="0" lvl="0" marL="457200" marR="0" rtl="0" algn="l">
              <a:lnSpc>
                <a:spcPct val="100000"/>
              </a:lnSpc>
              <a:spcBef>
                <a:spcPts val="0"/>
              </a:spcBef>
              <a:spcAft>
                <a:spcPts val="0"/>
              </a:spcAft>
              <a:buNone/>
            </a:pPr>
            <a:r>
              <a:t/>
            </a:r>
            <a:endParaRPr>
              <a:solidFill>
                <a:srgbClr val="0070C0"/>
              </a:solidFill>
              <a:latin typeface="Tahoma"/>
              <a:ea typeface="Tahoma"/>
              <a:cs typeface="Tahoma"/>
              <a:sym typeface="Tahoma"/>
            </a:endParaRPr>
          </a:p>
          <a:p>
            <a:pPr indent="0" lvl="0" marL="457200" marR="0" rtl="0" algn="l">
              <a:lnSpc>
                <a:spcPct val="100000"/>
              </a:lnSpc>
              <a:spcBef>
                <a:spcPts val="0"/>
              </a:spcBef>
              <a:spcAft>
                <a:spcPts val="0"/>
              </a:spcAft>
              <a:buNone/>
            </a:pPr>
            <a:r>
              <a:t/>
            </a:r>
            <a:endParaRPr>
              <a:solidFill>
                <a:srgbClr val="0070C0"/>
              </a:solidFill>
              <a:latin typeface="Tahoma"/>
              <a:ea typeface="Tahoma"/>
              <a:cs typeface="Tahoma"/>
              <a:sym typeface="Tahoma"/>
            </a:endParaRPr>
          </a:p>
        </p:txBody>
      </p:sp>
      <p:sp>
        <p:nvSpPr>
          <p:cNvPr id="151" name="Google Shape;151;g20dd46e6227_0_26"/>
          <p:cNvSpPr txBox="1"/>
          <p:nvPr/>
        </p:nvSpPr>
        <p:spPr>
          <a:xfrm>
            <a:off x="430311" y="344678"/>
            <a:ext cx="6671700" cy="9927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2000"/>
              <a:buFont typeface="Arial"/>
              <a:buNone/>
            </a:pPr>
            <a:r>
              <a:rPr b="1" lang="en" sz="2000">
                <a:solidFill>
                  <a:srgbClr val="DF9663"/>
                </a:solidFill>
                <a:latin typeface="Tahoma"/>
                <a:ea typeface="Tahoma"/>
                <a:cs typeface="Tahoma"/>
                <a:sym typeface="Tahoma"/>
              </a:rPr>
              <a:t>Справа про надання дозволу на звернення стягнення на житлову нерухомість, право на користування якою має дитина</a:t>
            </a:r>
            <a:endParaRPr b="1" i="0" sz="2000" u="none" cap="none" strike="noStrike">
              <a:solidFill>
                <a:srgbClr val="DF9663"/>
              </a:solidFill>
              <a:latin typeface="Tahoma"/>
              <a:ea typeface="Tahoma"/>
              <a:cs typeface="Tahoma"/>
              <a:sym typeface="Tahom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pic>
        <p:nvPicPr>
          <p:cNvPr id="157" name="Google Shape;157;g20dbf9155ba_0_64"/>
          <p:cNvPicPr preferRelativeResize="0"/>
          <p:nvPr/>
        </p:nvPicPr>
        <p:blipFill rotWithShape="1">
          <a:blip r:embed="rId3">
            <a:alphaModFix/>
          </a:blip>
          <a:srcRect b="0" l="62883" r="0" t="42199"/>
          <a:stretch/>
        </p:blipFill>
        <p:spPr>
          <a:xfrm>
            <a:off x="7017124" y="0"/>
            <a:ext cx="2126874" cy="1863026"/>
          </a:xfrm>
          <a:prstGeom prst="rect">
            <a:avLst/>
          </a:prstGeom>
          <a:noFill/>
          <a:ln>
            <a:noFill/>
          </a:ln>
        </p:spPr>
      </p:pic>
      <p:sp>
        <p:nvSpPr>
          <p:cNvPr id="158" name="Google Shape;158;g20dbf9155ba_0_64"/>
          <p:cNvSpPr txBox="1"/>
          <p:nvPr/>
        </p:nvSpPr>
        <p:spPr>
          <a:xfrm>
            <a:off x="78800" y="801100"/>
            <a:ext cx="8347500" cy="431100"/>
          </a:xfrm>
          <a:prstGeom prst="rect">
            <a:avLst/>
          </a:prstGeom>
          <a:noFill/>
          <a:ln>
            <a:noFill/>
          </a:ln>
        </p:spPr>
        <p:txBody>
          <a:bodyPr anchorCtr="0" anchor="t" bIns="91425" lIns="91425" spcFirstLastPara="1" rIns="91425" wrap="square" tIns="91425">
            <a:spAutoFit/>
          </a:bodyPr>
          <a:lstStyle/>
          <a:p>
            <a:pPr indent="449580" lvl="0" marL="0" marR="0" rtl="0" algn="just">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Times New Roman"/>
              <a:ea typeface="Times New Roman"/>
              <a:cs typeface="Times New Roman"/>
              <a:sym typeface="Times New Roman"/>
            </a:endParaRPr>
          </a:p>
        </p:txBody>
      </p:sp>
      <p:sp>
        <p:nvSpPr>
          <p:cNvPr id="159" name="Google Shape;159;g20dbf9155ba_0_64"/>
          <p:cNvSpPr/>
          <p:nvPr/>
        </p:nvSpPr>
        <p:spPr>
          <a:xfrm>
            <a:off x="483225" y="801100"/>
            <a:ext cx="8100900" cy="43425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lang="en">
                <a:solidFill>
                  <a:srgbClr val="0070C0"/>
                </a:solidFill>
                <a:latin typeface="Tahoma"/>
                <a:ea typeface="Tahoma"/>
                <a:cs typeface="Tahoma"/>
                <a:sym typeface="Tahoma"/>
              </a:rPr>
              <a:t>Під час апеляційного розгляду, колегією суддів було встановлено:</a:t>
            </a:r>
            <a:endParaRPr>
              <a:solidFill>
                <a:srgbClr val="0070C0"/>
              </a:solidFill>
              <a:latin typeface="Tahoma"/>
              <a:ea typeface="Tahoma"/>
              <a:cs typeface="Tahoma"/>
              <a:sym typeface="Tahoma"/>
            </a:endParaRPr>
          </a:p>
          <a:p>
            <a:pPr indent="-317500" lvl="0" marL="457200" marR="0" rtl="0" algn="l">
              <a:lnSpc>
                <a:spcPct val="100000"/>
              </a:lnSpc>
              <a:spcBef>
                <a:spcPts val="0"/>
              </a:spcBef>
              <a:spcAft>
                <a:spcPts val="0"/>
              </a:spcAft>
              <a:buClr>
                <a:srgbClr val="0070C0"/>
              </a:buClr>
              <a:buSzPts val="1400"/>
              <a:buFont typeface="Tahoma"/>
              <a:buChar char="❏"/>
            </a:pPr>
            <a:r>
              <a:rPr lang="en">
                <a:solidFill>
                  <a:srgbClr val="0070C0"/>
                </a:solidFill>
                <a:latin typeface="Tahoma"/>
                <a:ea typeface="Tahoma"/>
                <a:cs typeface="Tahoma"/>
                <a:sym typeface="Tahoma"/>
              </a:rPr>
              <a:t>що спірні правовідносини (спір) у даній справі виник внаслідок непослідовної політики суб`єкта владних повноважень, а також непослідовних дій відносно позивачів в даній ситуації, адже з одного боку заявники (позивачі) виявили бажання здійснити процедуру міжнародного усиновлення, в чому було сприяння з боку Міністерства, що виражалось у…</a:t>
            </a:r>
            <a:endParaRPr>
              <a:solidFill>
                <a:srgbClr val="0070C0"/>
              </a:solidFill>
              <a:latin typeface="Tahoma"/>
              <a:ea typeface="Tahoma"/>
              <a:cs typeface="Tahoma"/>
              <a:sym typeface="Tahoma"/>
            </a:endParaRPr>
          </a:p>
          <a:p>
            <a:pPr indent="-317500" lvl="0" marL="457200" marR="0" rtl="0" algn="l">
              <a:lnSpc>
                <a:spcPct val="100000"/>
              </a:lnSpc>
              <a:spcBef>
                <a:spcPts val="0"/>
              </a:spcBef>
              <a:spcAft>
                <a:spcPts val="0"/>
              </a:spcAft>
              <a:buClr>
                <a:srgbClr val="0070C0"/>
              </a:buClr>
              <a:buSzPts val="1400"/>
              <a:buFont typeface="Tahoma"/>
              <a:buChar char="❏"/>
            </a:pPr>
            <a:r>
              <a:rPr lang="en">
                <a:solidFill>
                  <a:srgbClr val="0070C0"/>
                </a:solidFill>
                <a:latin typeface="Tahoma"/>
                <a:ea typeface="Tahoma"/>
                <a:cs typeface="Tahoma"/>
                <a:sym typeface="Tahoma"/>
              </a:rPr>
              <a:t>однією з найвагоміших підстав для відмови у наданні Міністерством письмової згоди стало те, що не можна допустити роз`єднання 5 дітей однієї сім`ї (братів і сестер), а також, що в Україні не було вичерпано всіх можливих заходів для усиновлення громадянами України, а міжнародне усиновлення є альтернативним.</a:t>
            </a:r>
            <a:endParaRPr>
              <a:solidFill>
                <a:srgbClr val="0070C0"/>
              </a:solidFill>
              <a:latin typeface="Tahoma"/>
              <a:ea typeface="Tahoma"/>
              <a:cs typeface="Tahoma"/>
              <a:sym typeface="Tahoma"/>
            </a:endParaRPr>
          </a:p>
          <a:p>
            <a:pPr indent="-317500" lvl="0" marL="457200" marR="0" rtl="0" algn="l">
              <a:lnSpc>
                <a:spcPct val="100000"/>
              </a:lnSpc>
              <a:spcBef>
                <a:spcPts val="0"/>
              </a:spcBef>
              <a:spcAft>
                <a:spcPts val="0"/>
              </a:spcAft>
              <a:buClr>
                <a:srgbClr val="0070C0"/>
              </a:buClr>
              <a:buSzPts val="1400"/>
              <a:buFont typeface="Tahoma"/>
              <a:buChar char="❏"/>
            </a:pPr>
            <a:r>
              <a:rPr lang="en">
                <a:solidFill>
                  <a:srgbClr val="0070C0"/>
                </a:solidFill>
                <a:latin typeface="Tahoma"/>
                <a:ea typeface="Tahoma"/>
                <a:cs typeface="Tahoma"/>
                <a:sym typeface="Tahoma"/>
              </a:rPr>
              <a:t>тобто, </a:t>
            </a:r>
            <a:r>
              <a:rPr b="1" lang="en">
                <a:solidFill>
                  <a:srgbClr val="0070C0"/>
                </a:solidFill>
                <a:latin typeface="Tahoma"/>
                <a:ea typeface="Tahoma"/>
                <a:cs typeface="Tahoma"/>
                <a:sym typeface="Tahoma"/>
              </a:rPr>
              <a:t>паралельно було запроваджено/ініційовано два взаємовиключних процеси, які і призвели до виникнення даного спору, а також, мають явно негативні наслідки для дітей, позивачів, які декілька років проходять процедуру усиновлення, а також, для Держави Україна, державний орган якої не дотримується загальновизнаного в світі принципу «державний орган має діяти у як найпослідовніший спосіб», у такому важкому питанні, як міжнародне усиновлення, створюючи несприятливі для всіх сторін наслідки.</a:t>
            </a:r>
            <a:endParaRPr b="1">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400"/>
              <a:buFont typeface="Arial"/>
              <a:buNone/>
            </a:pPr>
            <a:r>
              <a:t/>
            </a:r>
            <a:endParaRPr b="1">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400"/>
              <a:buFont typeface="Arial"/>
              <a:buNone/>
            </a:pPr>
            <a:r>
              <a:rPr lang="en" sz="1100">
                <a:solidFill>
                  <a:srgbClr val="0070C0"/>
                </a:solidFill>
                <a:latin typeface="Tahoma"/>
                <a:ea typeface="Tahoma"/>
                <a:cs typeface="Tahoma"/>
                <a:sym typeface="Tahoma"/>
              </a:rPr>
              <a:t>Джерело: Окрема ухвала Шостий апеляційний адміністративний суд  від 02.02.2022  у справі № 640/3347/21 </a:t>
            </a:r>
            <a:r>
              <a:rPr lang="en" sz="1100" u="sng">
                <a:solidFill>
                  <a:schemeClr val="hlink"/>
                </a:solidFill>
                <a:latin typeface="Tahoma"/>
                <a:ea typeface="Tahoma"/>
                <a:cs typeface="Tahoma"/>
                <a:sym typeface="Tahoma"/>
                <a:hlinkClick r:id="rId4"/>
              </a:rPr>
              <a:t>https://reyestr.court.gov.ua/Review/103223291#</a:t>
            </a:r>
            <a:r>
              <a:rPr lang="en" sz="1100">
                <a:solidFill>
                  <a:srgbClr val="0070C0"/>
                </a:solidFill>
                <a:latin typeface="Tahoma"/>
                <a:ea typeface="Tahoma"/>
                <a:cs typeface="Tahoma"/>
                <a:sym typeface="Tahoma"/>
              </a:rPr>
              <a:t> </a:t>
            </a:r>
            <a:r>
              <a:rPr lang="en" sz="1000">
                <a:solidFill>
                  <a:srgbClr val="0070C0"/>
                </a:solidFill>
                <a:latin typeface="Tahoma"/>
                <a:ea typeface="Tahoma"/>
                <a:cs typeface="Tahoma"/>
                <a:sym typeface="Tahoma"/>
              </a:rPr>
              <a:t>доведено до відома Міністерства соціальної політики України для реагування</a:t>
            </a:r>
            <a:endParaRPr sz="1000">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rgbClr val="0070C0"/>
              </a:solidFill>
              <a:latin typeface="Tahoma"/>
              <a:ea typeface="Tahoma"/>
              <a:cs typeface="Tahoma"/>
              <a:sym typeface="Tahoma"/>
            </a:endParaRPr>
          </a:p>
          <a:p>
            <a:pPr indent="0" lvl="0" marL="0" marR="0" rtl="0" algn="r">
              <a:lnSpc>
                <a:spcPct val="100000"/>
              </a:lnSpc>
              <a:spcBef>
                <a:spcPts val="0"/>
              </a:spcBef>
              <a:spcAft>
                <a:spcPts val="0"/>
              </a:spcAft>
              <a:buClr>
                <a:srgbClr val="000000"/>
              </a:buClr>
              <a:buSzPts val="1200"/>
              <a:buFont typeface="Arial"/>
              <a:buNone/>
            </a:pPr>
            <a:r>
              <a:t/>
            </a:r>
            <a:endParaRPr b="0" i="0" sz="1200" u="none" cap="none" strike="noStrike">
              <a:solidFill>
                <a:srgbClr val="0070C0"/>
              </a:solidFill>
              <a:latin typeface="Tahoma"/>
              <a:ea typeface="Tahoma"/>
              <a:cs typeface="Tahoma"/>
              <a:sym typeface="Tahoma"/>
            </a:endParaRPr>
          </a:p>
        </p:txBody>
      </p:sp>
      <p:sp>
        <p:nvSpPr>
          <p:cNvPr id="160" name="Google Shape;160;g20dbf9155ba_0_64"/>
          <p:cNvSpPr txBox="1"/>
          <p:nvPr/>
        </p:nvSpPr>
        <p:spPr>
          <a:xfrm>
            <a:off x="483236" y="301803"/>
            <a:ext cx="6671700" cy="3771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2000"/>
              <a:buFont typeface="Arial"/>
              <a:buNone/>
            </a:pPr>
            <a:r>
              <a:rPr b="1" lang="en" sz="2000">
                <a:solidFill>
                  <a:srgbClr val="DF9663"/>
                </a:solidFill>
                <a:latin typeface="Tahoma"/>
                <a:ea typeface="Tahoma"/>
                <a:cs typeface="Tahoma"/>
                <a:sym typeface="Tahoma"/>
              </a:rPr>
              <a:t>Справа про міжнародне усиновлення дітей</a:t>
            </a:r>
            <a:endParaRPr b="1" i="0" sz="2000" u="none" cap="none" strike="noStrike">
              <a:solidFill>
                <a:srgbClr val="DF9663"/>
              </a:solidFill>
              <a:latin typeface="Tahoma"/>
              <a:ea typeface="Tahoma"/>
              <a:cs typeface="Tahoma"/>
              <a:sym typeface="Tahom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pic>
        <p:nvPicPr>
          <p:cNvPr id="166" name="Google Shape;166;g20dbf9155ba_0_110"/>
          <p:cNvPicPr preferRelativeResize="0"/>
          <p:nvPr/>
        </p:nvPicPr>
        <p:blipFill rotWithShape="1">
          <a:blip r:embed="rId3">
            <a:alphaModFix/>
          </a:blip>
          <a:srcRect b="0" l="53062" r="0" t="0"/>
          <a:stretch/>
        </p:blipFill>
        <p:spPr>
          <a:xfrm>
            <a:off x="6861902" y="1745712"/>
            <a:ext cx="2358298" cy="2826138"/>
          </a:xfrm>
          <a:prstGeom prst="rect">
            <a:avLst/>
          </a:prstGeom>
          <a:noFill/>
          <a:ln>
            <a:noFill/>
          </a:ln>
        </p:spPr>
      </p:pic>
      <p:sp>
        <p:nvSpPr>
          <p:cNvPr id="167" name="Google Shape;167;g20dbf9155ba_0_110"/>
          <p:cNvSpPr/>
          <p:nvPr/>
        </p:nvSpPr>
        <p:spPr>
          <a:xfrm>
            <a:off x="0" y="0"/>
            <a:ext cx="9144000" cy="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8" name="Google Shape;168;g20dbf9155ba_0_110"/>
          <p:cNvSpPr/>
          <p:nvPr/>
        </p:nvSpPr>
        <p:spPr>
          <a:xfrm>
            <a:off x="116958" y="254924"/>
            <a:ext cx="9144000" cy="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9" name="Google Shape;169;g20dbf9155ba_0_110"/>
          <p:cNvSpPr/>
          <p:nvPr/>
        </p:nvSpPr>
        <p:spPr>
          <a:xfrm>
            <a:off x="576850" y="1452650"/>
            <a:ext cx="7160400" cy="3224100"/>
          </a:xfrm>
          <a:prstGeom prst="rect">
            <a:avLst/>
          </a:prstGeom>
          <a:noFill/>
          <a:ln>
            <a:noFill/>
          </a:ln>
        </p:spPr>
        <p:txBody>
          <a:bodyPr anchorCtr="0" anchor="t" bIns="45700" lIns="91425" spcFirstLastPara="1" rIns="91425" wrap="square" tIns="45700">
            <a:noAutofit/>
          </a:bodyPr>
          <a:lstStyle/>
          <a:p>
            <a:pPr indent="-330200" lvl="0" marL="457200" marR="0" rtl="0" algn="l">
              <a:lnSpc>
                <a:spcPct val="100000"/>
              </a:lnSpc>
              <a:spcBef>
                <a:spcPts val="0"/>
              </a:spcBef>
              <a:spcAft>
                <a:spcPts val="0"/>
              </a:spcAft>
              <a:buClr>
                <a:srgbClr val="0070C0"/>
              </a:buClr>
              <a:buSzPts val="1600"/>
              <a:buFont typeface="Tahoma"/>
              <a:buChar char="➔"/>
            </a:pPr>
            <a:r>
              <a:rPr lang="en" sz="1600">
                <a:solidFill>
                  <a:srgbClr val="0070C0"/>
                </a:solidFill>
                <a:latin typeface="Tahoma"/>
                <a:ea typeface="Tahoma"/>
                <a:cs typeface="Tahoma"/>
                <a:sym typeface="Tahoma"/>
              </a:rPr>
              <a:t>на виконання вимог Сімейного кодексу України, щодо збереження сім`ї, захисту прав та інтересів дитини, Центру соціальних служб Гайворонської міської ради, спільно з службою у справах дітей Гайворонської міської ради, а також з залученням інших фахівців необхідно провести роботу з сім`єю, щодо можливості проживання усиновленої дитини в даній сім`ї.</a:t>
            </a:r>
            <a:endParaRPr sz="1600">
              <a:solidFill>
                <a:srgbClr val="0070C0"/>
              </a:solidFill>
              <a:latin typeface="Tahoma"/>
              <a:ea typeface="Tahoma"/>
              <a:cs typeface="Tahoma"/>
              <a:sym typeface="Tahoma"/>
            </a:endParaRPr>
          </a:p>
          <a:p>
            <a:pPr indent="-330200" lvl="0" marL="457200" marR="0" rtl="0" algn="l">
              <a:lnSpc>
                <a:spcPct val="100000"/>
              </a:lnSpc>
              <a:spcBef>
                <a:spcPts val="0"/>
              </a:spcBef>
              <a:spcAft>
                <a:spcPts val="0"/>
              </a:spcAft>
              <a:buClr>
                <a:srgbClr val="0070C0"/>
              </a:buClr>
              <a:buSzPts val="1600"/>
              <a:buFont typeface="Tahoma"/>
              <a:buChar char="➔"/>
            </a:pPr>
            <a:r>
              <a:rPr b="1" lang="en" sz="1600">
                <a:solidFill>
                  <a:srgbClr val="0070C0"/>
                </a:solidFill>
                <a:latin typeface="Tahoma"/>
                <a:ea typeface="Tahoma"/>
                <a:cs typeface="Tahoma"/>
                <a:sym typeface="Tahoma"/>
              </a:rPr>
              <a:t>Суд постановив зобов`язати виконавчий комітет Гайворонської міської ради провести бесіду з сім`єю, щодо можливості проживання усиновленої ОСОБА_3 в сім`ї ОСОБА_2 .</a:t>
            </a:r>
            <a:endParaRPr b="1" sz="1600">
              <a:solidFill>
                <a:srgbClr val="0070C0"/>
              </a:solidFill>
              <a:latin typeface="Tahoma"/>
              <a:ea typeface="Tahoma"/>
              <a:cs typeface="Tahoma"/>
              <a:sym typeface="Tahoma"/>
            </a:endParaRPr>
          </a:p>
          <a:p>
            <a:pPr indent="457200" lvl="0" marL="0" marR="0" rtl="0" algn="l">
              <a:lnSpc>
                <a:spcPct val="100000"/>
              </a:lnSpc>
              <a:spcBef>
                <a:spcPts val="0"/>
              </a:spcBef>
              <a:spcAft>
                <a:spcPts val="0"/>
              </a:spcAft>
              <a:buClr>
                <a:srgbClr val="000000"/>
              </a:buClr>
              <a:buSzPts val="1400"/>
              <a:buFont typeface="Arial"/>
              <a:buNone/>
            </a:pPr>
            <a:r>
              <a:t/>
            </a:r>
            <a:endParaRPr b="1">
              <a:solidFill>
                <a:srgbClr val="0070C0"/>
              </a:solidFill>
              <a:latin typeface="Tahoma"/>
              <a:ea typeface="Tahoma"/>
              <a:cs typeface="Tahoma"/>
              <a:sym typeface="Tahoma"/>
            </a:endParaRPr>
          </a:p>
          <a:p>
            <a:pPr indent="457200" lvl="0" marL="0" marR="0" rtl="0" algn="l">
              <a:lnSpc>
                <a:spcPct val="100000"/>
              </a:lnSpc>
              <a:spcBef>
                <a:spcPts val="0"/>
              </a:spcBef>
              <a:spcAft>
                <a:spcPts val="0"/>
              </a:spcAft>
              <a:buClr>
                <a:srgbClr val="000000"/>
              </a:buClr>
              <a:buSzPts val="1400"/>
              <a:buFont typeface="Arial"/>
              <a:buNone/>
            </a:pPr>
            <a:r>
              <a:rPr lang="en" sz="1100">
                <a:solidFill>
                  <a:srgbClr val="0070C0"/>
                </a:solidFill>
                <a:latin typeface="Tahoma"/>
                <a:ea typeface="Tahoma"/>
                <a:cs typeface="Tahoma"/>
                <a:sym typeface="Tahoma"/>
              </a:rPr>
              <a:t>Джерело: Окрема ухвала Гайворонський районний суд Кіровоградської області від   26.03.2024 року у справі № 385/33/24 https://reyestr.court.gov.ua/Review/117898718</a:t>
            </a:r>
            <a:endParaRPr sz="1100">
              <a:solidFill>
                <a:srgbClr val="0070C0"/>
              </a:solidFill>
              <a:latin typeface="Tahoma"/>
              <a:ea typeface="Tahoma"/>
              <a:cs typeface="Tahoma"/>
              <a:sym typeface="Tahoma"/>
            </a:endParaRPr>
          </a:p>
          <a:p>
            <a:pPr indent="457200" lvl="0" marL="0" marR="0" rtl="0" algn="l">
              <a:lnSpc>
                <a:spcPct val="100000"/>
              </a:lnSpc>
              <a:spcBef>
                <a:spcPts val="0"/>
              </a:spcBef>
              <a:spcAft>
                <a:spcPts val="0"/>
              </a:spcAft>
              <a:buClr>
                <a:srgbClr val="000000"/>
              </a:buClr>
              <a:buSzPts val="1400"/>
              <a:buFont typeface="Arial"/>
              <a:buNone/>
            </a:pPr>
            <a:r>
              <a:t/>
            </a:r>
            <a:endParaRPr i="0" sz="1100" u="none" cap="none" strike="noStrike">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rgbClr val="0070C0"/>
              </a:solidFill>
              <a:latin typeface="Tahoma"/>
              <a:ea typeface="Tahoma"/>
              <a:cs typeface="Tahoma"/>
              <a:sym typeface="Tahoma"/>
            </a:endParaRPr>
          </a:p>
        </p:txBody>
      </p:sp>
      <p:sp>
        <p:nvSpPr>
          <p:cNvPr id="170" name="Google Shape;170;g20dbf9155ba_0_110"/>
          <p:cNvSpPr txBox="1"/>
          <p:nvPr/>
        </p:nvSpPr>
        <p:spPr>
          <a:xfrm>
            <a:off x="474411" y="626040"/>
            <a:ext cx="6671700" cy="684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2000"/>
              <a:buFont typeface="Arial"/>
              <a:buNone/>
            </a:pPr>
            <a:r>
              <a:rPr b="1" lang="en" sz="2000">
                <a:solidFill>
                  <a:srgbClr val="DF9663"/>
                </a:solidFill>
                <a:latin typeface="Tahoma"/>
                <a:ea typeface="Tahoma"/>
                <a:cs typeface="Tahoma"/>
                <a:sym typeface="Tahoma"/>
              </a:rPr>
              <a:t>Справа </a:t>
            </a:r>
            <a:r>
              <a:rPr b="1" i="0" lang="en" sz="2000" u="none" cap="none" strike="noStrike">
                <a:solidFill>
                  <a:srgbClr val="DF9663"/>
                </a:solidFill>
                <a:latin typeface="Tahoma"/>
                <a:ea typeface="Tahoma"/>
                <a:cs typeface="Tahoma"/>
                <a:sym typeface="Tahoma"/>
              </a:rPr>
              <a:t> про скасування усиновлення дитини </a:t>
            </a:r>
            <a:r>
              <a:rPr b="1" lang="en" sz="2000">
                <a:solidFill>
                  <a:srgbClr val="DF9663"/>
                </a:solidFill>
                <a:latin typeface="Tahoma"/>
                <a:ea typeface="Tahoma"/>
                <a:cs typeface="Tahoma"/>
                <a:sym typeface="Tahoma"/>
              </a:rPr>
              <a:t>(</a:t>
            </a:r>
            <a:r>
              <a:rPr b="1" i="0" lang="en" sz="2000" u="none" cap="none" strike="noStrike">
                <a:solidFill>
                  <a:srgbClr val="DF9663"/>
                </a:solidFill>
                <a:latin typeface="Tahoma"/>
                <a:ea typeface="Tahoma"/>
                <a:cs typeface="Tahoma"/>
                <a:sym typeface="Tahoma"/>
              </a:rPr>
              <a:t>відмовлено </a:t>
            </a:r>
            <a:r>
              <a:rPr b="1" lang="en" sz="2000">
                <a:solidFill>
                  <a:srgbClr val="DF9663"/>
                </a:solidFill>
                <a:latin typeface="Tahoma"/>
                <a:ea typeface="Tahoma"/>
                <a:cs typeface="Tahoma"/>
                <a:sym typeface="Tahoma"/>
              </a:rPr>
              <a:t>у позові)</a:t>
            </a:r>
            <a:endParaRPr b="1" i="0" sz="2000" u="none" cap="none" strike="noStrike">
              <a:solidFill>
                <a:srgbClr val="DF9663"/>
              </a:solidFill>
              <a:latin typeface="Tahoma"/>
              <a:ea typeface="Tahoma"/>
              <a:cs typeface="Tahoma"/>
              <a:sym typeface="Tahom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pic>
        <p:nvPicPr>
          <p:cNvPr id="176" name="Google Shape;176;g20dbf9155ba_0_37"/>
          <p:cNvPicPr preferRelativeResize="0"/>
          <p:nvPr/>
        </p:nvPicPr>
        <p:blipFill rotWithShape="1">
          <a:blip r:embed="rId3">
            <a:alphaModFix/>
          </a:blip>
          <a:srcRect b="0" l="62194" r="0" t="35916"/>
          <a:stretch/>
        </p:blipFill>
        <p:spPr>
          <a:xfrm>
            <a:off x="0" y="2390125"/>
            <a:ext cx="2242826" cy="2138599"/>
          </a:xfrm>
          <a:prstGeom prst="rect">
            <a:avLst/>
          </a:prstGeom>
          <a:noFill/>
          <a:ln>
            <a:noFill/>
          </a:ln>
        </p:spPr>
      </p:pic>
      <p:sp>
        <p:nvSpPr>
          <p:cNvPr id="177" name="Google Shape;177;g20dbf9155ba_0_37"/>
          <p:cNvSpPr txBox="1"/>
          <p:nvPr/>
        </p:nvSpPr>
        <p:spPr>
          <a:xfrm>
            <a:off x="2442450" y="646525"/>
            <a:ext cx="5631900" cy="1108200"/>
          </a:xfrm>
          <a:prstGeom prst="rect">
            <a:avLst/>
          </a:prstGeom>
          <a:noFill/>
          <a:ln>
            <a:noFill/>
          </a:ln>
        </p:spPr>
        <p:txBody>
          <a:bodyPr anchorCtr="0" anchor="t" bIns="91425" lIns="91425" spcFirstLastPara="1" rIns="91425" wrap="square" tIns="91425">
            <a:spAutoFit/>
          </a:bodyPr>
          <a:lstStyle/>
          <a:p>
            <a:pPr indent="449580" lvl="0" marL="0" marR="0" rtl="0" algn="just">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Times New Roman"/>
              <a:ea typeface="Times New Roman"/>
              <a:cs typeface="Times New Roman"/>
              <a:sym typeface="Times New Roman"/>
            </a:endParaRPr>
          </a:p>
          <a:p>
            <a:pPr indent="449580" lvl="0" marL="0" marR="0" rtl="0" algn="just">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Times New Roman"/>
              <a:ea typeface="Times New Roman"/>
              <a:cs typeface="Times New Roman"/>
              <a:sym typeface="Times New Roman"/>
            </a:endParaRPr>
          </a:p>
          <a:p>
            <a:pPr indent="449580" lvl="0" marL="0" marR="0" rtl="0" algn="just">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Times New Roman"/>
              <a:ea typeface="Times New Roman"/>
              <a:cs typeface="Times New Roman"/>
              <a:sym typeface="Times New Roman"/>
            </a:endParaRPr>
          </a:p>
        </p:txBody>
      </p:sp>
      <p:sp>
        <p:nvSpPr>
          <p:cNvPr id="178" name="Google Shape;178;g20dbf9155ba_0_37"/>
          <p:cNvSpPr txBox="1"/>
          <p:nvPr/>
        </p:nvSpPr>
        <p:spPr>
          <a:xfrm>
            <a:off x="359736" y="317853"/>
            <a:ext cx="6671700" cy="3771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2000"/>
              <a:buFont typeface="Arial"/>
              <a:buNone/>
            </a:pPr>
            <a:r>
              <a:rPr b="1" lang="en" sz="2000">
                <a:solidFill>
                  <a:srgbClr val="DF9663"/>
                </a:solidFill>
                <a:latin typeface="Tahoma"/>
                <a:ea typeface="Tahoma"/>
                <a:cs typeface="Tahoma"/>
                <a:sym typeface="Tahoma"/>
              </a:rPr>
              <a:t>Справа про відібрання дитини від матері</a:t>
            </a:r>
            <a:r>
              <a:rPr b="1" i="0" lang="en" sz="2000" u="none" cap="none" strike="noStrike">
                <a:solidFill>
                  <a:srgbClr val="DF9663"/>
                </a:solidFill>
                <a:latin typeface="Tahoma"/>
                <a:ea typeface="Tahoma"/>
                <a:cs typeface="Tahoma"/>
                <a:sym typeface="Tahoma"/>
              </a:rPr>
              <a:t> </a:t>
            </a:r>
            <a:endParaRPr b="1" i="0" sz="2000" u="none" cap="none" strike="noStrike">
              <a:solidFill>
                <a:srgbClr val="DF9663"/>
              </a:solidFill>
              <a:latin typeface="Tahoma"/>
              <a:ea typeface="Tahoma"/>
              <a:cs typeface="Tahoma"/>
              <a:sym typeface="Tahoma"/>
            </a:endParaRPr>
          </a:p>
        </p:txBody>
      </p:sp>
      <p:sp>
        <p:nvSpPr>
          <p:cNvPr id="179" name="Google Shape;179;g20dbf9155ba_0_37"/>
          <p:cNvSpPr/>
          <p:nvPr/>
        </p:nvSpPr>
        <p:spPr>
          <a:xfrm>
            <a:off x="1826250" y="918525"/>
            <a:ext cx="6413700" cy="3610200"/>
          </a:xfrm>
          <a:prstGeom prst="rect">
            <a:avLst/>
          </a:prstGeom>
          <a:noFill/>
          <a:ln>
            <a:noFill/>
          </a:ln>
        </p:spPr>
        <p:txBody>
          <a:bodyPr anchorCtr="0" anchor="t" bIns="45700" lIns="91425" spcFirstLastPara="1" rIns="91425" wrap="square" tIns="45700">
            <a:noAutofit/>
          </a:bodyPr>
          <a:lstStyle/>
          <a:p>
            <a:pPr indent="-317500" lvl="0" marL="457200" marR="0" rtl="0" algn="l">
              <a:lnSpc>
                <a:spcPct val="100000"/>
              </a:lnSpc>
              <a:spcBef>
                <a:spcPts val="0"/>
              </a:spcBef>
              <a:spcAft>
                <a:spcPts val="0"/>
              </a:spcAft>
              <a:buClr>
                <a:srgbClr val="0070C0"/>
              </a:buClr>
              <a:buSzPts val="1400"/>
              <a:buFont typeface="Tahoma"/>
              <a:buChar char="❏"/>
            </a:pPr>
            <a:r>
              <a:rPr lang="en">
                <a:solidFill>
                  <a:srgbClr val="0070C0"/>
                </a:solidFill>
                <a:latin typeface="Tahoma"/>
                <a:ea typeface="Tahoma"/>
                <a:cs typeface="Tahoma"/>
                <a:sym typeface="Tahoma"/>
              </a:rPr>
              <a:t>Апеляційний суд звертає увагу, що рішення суду від 11.03.2019 у справі № 689/2345/18 про відібрання малолітньої дитини, до цього часу залишається не виконаним, дитина залишається проживати разом із матір`ю, що підтверджується наявними в матеріалах справи доказами.</a:t>
            </a:r>
            <a:endParaRPr>
              <a:solidFill>
                <a:srgbClr val="0070C0"/>
              </a:solidFill>
              <a:latin typeface="Tahoma"/>
              <a:ea typeface="Tahoma"/>
              <a:cs typeface="Tahoma"/>
              <a:sym typeface="Tahoma"/>
            </a:endParaRPr>
          </a:p>
          <a:p>
            <a:pPr indent="-317500" lvl="0" marL="457200" marR="0" rtl="0" algn="l">
              <a:lnSpc>
                <a:spcPct val="100000"/>
              </a:lnSpc>
              <a:spcBef>
                <a:spcPts val="0"/>
              </a:spcBef>
              <a:spcAft>
                <a:spcPts val="0"/>
              </a:spcAft>
              <a:buClr>
                <a:srgbClr val="0070C0"/>
              </a:buClr>
              <a:buSzPts val="1400"/>
              <a:buFont typeface="Tahoma"/>
              <a:buChar char="❏"/>
            </a:pPr>
            <a:r>
              <a:rPr lang="en">
                <a:solidFill>
                  <a:srgbClr val="0070C0"/>
                </a:solidFill>
                <a:latin typeface="Tahoma"/>
                <a:ea typeface="Tahoma"/>
                <a:cs typeface="Tahoma"/>
                <a:sym typeface="Tahoma"/>
              </a:rPr>
              <a:t>Отже, фактично, дитина для захисту прав якої, було подано позов, залишилась не захищеною.</a:t>
            </a:r>
            <a:endParaRPr>
              <a:solidFill>
                <a:srgbClr val="0070C0"/>
              </a:solidFill>
              <a:latin typeface="Tahoma"/>
              <a:ea typeface="Tahoma"/>
              <a:cs typeface="Tahoma"/>
              <a:sym typeface="Tahoma"/>
            </a:endParaRPr>
          </a:p>
          <a:p>
            <a:pPr indent="-317500" lvl="0" marL="457200" marR="0" rtl="0" algn="l">
              <a:lnSpc>
                <a:spcPct val="100000"/>
              </a:lnSpc>
              <a:spcBef>
                <a:spcPts val="0"/>
              </a:spcBef>
              <a:spcAft>
                <a:spcPts val="0"/>
              </a:spcAft>
              <a:buClr>
                <a:srgbClr val="0070C0"/>
              </a:buClr>
              <a:buSzPts val="1400"/>
              <a:buFont typeface="Tahoma"/>
              <a:buChar char="❏"/>
            </a:pPr>
            <a:r>
              <a:rPr lang="en">
                <a:solidFill>
                  <a:srgbClr val="0070C0"/>
                </a:solidFill>
                <a:latin typeface="Tahoma"/>
                <a:ea typeface="Tahoma"/>
                <a:cs typeface="Tahoma"/>
                <a:sym typeface="Tahoma"/>
              </a:rPr>
              <a:t>Вказані обставини свідчать про порушення прав неповнолітньої дитини, визначених законом, а також вимог статті 129-1 Конституції Українита частини першої статті 18 ЦПК України.</a:t>
            </a:r>
            <a:endParaRPr>
              <a:solidFill>
                <a:srgbClr val="0070C0"/>
              </a:solidFill>
              <a:latin typeface="Tahoma"/>
              <a:ea typeface="Tahoma"/>
              <a:cs typeface="Tahoma"/>
              <a:sym typeface="Tahoma"/>
            </a:endParaRPr>
          </a:p>
          <a:p>
            <a:pPr indent="-317500" lvl="0" marL="457200" marR="0" rtl="0" algn="l">
              <a:lnSpc>
                <a:spcPct val="100000"/>
              </a:lnSpc>
              <a:spcBef>
                <a:spcPts val="0"/>
              </a:spcBef>
              <a:spcAft>
                <a:spcPts val="0"/>
              </a:spcAft>
              <a:buClr>
                <a:srgbClr val="0070C0"/>
              </a:buClr>
              <a:buSzPts val="1400"/>
              <a:buFont typeface="Tahoma"/>
              <a:buChar char="❏"/>
            </a:pPr>
            <a:r>
              <a:rPr b="1" lang="en">
                <a:solidFill>
                  <a:srgbClr val="0070C0"/>
                </a:solidFill>
                <a:latin typeface="Tahoma"/>
                <a:ea typeface="Tahoma"/>
                <a:cs typeface="Tahoma"/>
                <a:sym typeface="Tahoma"/>
              </a:rPr>
              <a:t>Окрему ухвалу суду направити до керівнику Хмельницької обласної прокуратури для прийняття відповідних заходів щодо захисту прав неповнолітньої дитини та усунення причин і умов, що сприяли порушенню закону.</a:t>
            </a:r>
            <a:endParaRPr b="1">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400"/>
              <a:buFont typeface="Arial"/>
              <a:buNone/>
            </a:pPr>
            <a:r>
              <a:t/>
            </a:r>
            <a:endParaRPr b="1" sz="1000">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400"/>
              <a:buFont typeface="Arial"/>
              <a:buNone/>
            </a:pPr>
            <a:r>
              <a:rPr b="1" lang="en" sz="1000">
                <a:solidFill>
                  <a:srgbClr val="0070C0"/>
                </a:solidFill>
                <a:latin typeface="Tahoma"/>
                <a:ea typeface="Tahoma"/>
                <a:cs typeface="Tahoma"/>
                <a:sym typeface="Tahoma"/>
              </a:rPr>
              <a:t>Джерело: Окрема ухвала Хмельницького апеляційного суду від 10.08.2022 року у справі № 676/74444/21 https://reyestr.court.gov.ua/Review/105705515#</a:t>
            </a:r>
            <a:endParaRPr b="1" i="0" sz="1400" u="none" cap="none" strike="noStrike">
              <a:solidFill>
                <a:srgbClr val="0070C0"/>
              </a:solidFill>
              <a:latin typeface="Tahoma"/>
              <a:ea typeface="Tahoma"/>
              <a:cs typeface="Tahoma"/>
              <a:sym typeface="Tahom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pic>
        <p:nvPicPr>
          <p:cNvPr id="185" name="Google Shape;185;g20dd46e6227_0_37"/>
          <p:cNvPicPr preferRelativeResize="0"/>
          <p:nvPr/>
        </p:nvPicPr>
        <p:blipFill rotWithShape="1">
          <a:blip r:embed="rId3">
            <a:alphaModFix/>
          </a:blip>
          <a:srcRect b="0" l="62195" r="0" t="35917"/>
          <a:stretch/>
        </p:blipFill>
        <p:spPr>
          <a:xfrm>
            <a:off x="0" y="2390125"/>
            <a:ext cx="2242826" cy="2138599"/>
          </a:xfrm>
          <a:prstGeom prst="rect">
            <a:avLst/>
          </a:prstGeom>
          <a:noFill/>
          <a:ln>
            <a:noFill/>
          </a:ln>
        </p:spPr>
      </p:pic>
      <p:sp>
        <p:nvSpPr>
          <p:cNvPr id="186" name="Google Shape;186;g20dd46e6227_0_37"/>
          <p:cNvSpPr txBox="1"/>
          <p:nvPr/>
        </p:nvSpPr>
        <p:spPr>
          <a:xfrm>
            <a:off x="2442450" y="646525"/>
            <a:ext cx="5631900" cy="1108200"/>
          </a:xfrm>
          <a:prstGeom prst="rect">
            <a:avLst/>
          </a:prstGeom>
          <a:noFill/>
          <a:ln>
            <a:noFill/>
          </a:ln>
        </p:spPr>
        <p:txBody>
          <a:bodyPr anchorCtr="0" anchor="t" bIns="91425" lIns="91425" spcFirstLastPara="1" rIns="91425" wrap="square" tIns="91425">
            <a:spAutoFit/>
          </a:bodyPr>
          <a:lstStyle/>
          <a:p>
            <a:pPr indent="449580" lvl="0" marL="0" marR="0" rtl="0" algn="just">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Times New Roman"/>
              <a:ea typeface="Times New Roman"/>
              <a:cs typeface="Times New Roman"/>
              <a:sym typeface="Times New Roman"/>
            </a:endParaRPr>
          </a:p>
          <a:p>
            <a:pPr indent="449580" lvl="0" marL="0" marR="0" rtl="0" algn="just">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Times New Roman"/>
              <a:ea typeface="Times New Roman"/>
              <a:cs typeface="Times New Roman"/>
              <a:sym typeface="Times New Roman"/>
            </a:endParaRPr>
          </a:p>
          <a:p>
            <a:pPr indent="449580" lvl="0" marL="0" marR="0" rtl="0" algn="just">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Times New Roman"/>
              <a:ea typeface="Times New Roman"/>
              <a:cs typeface="Times New Roman"/>
              <a:sym typeface="Times New Roman"/>
            </a:endParaRPr>
          </a:p>
        </p:txBody>
      </p:sp>
      <p:sp>
        <p:nvSpPr>
          <p:cNvPr id="187" name="Google Shape;187;g20dd46e6227_0_37"/>
          <p:cNvSpPr txBox="1"/>
          <p:nvPr/>
        </p:nvSpPr>
        <p:spPr>
          <a:xfrm>
            <a:off x="359736" y="317853"/>
            <a:ext cx="6671700" cy="3771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2000"/>
              <a:buFont typeface="Arial"/>
              <a:buNone/>
            </a:pPr>
            <a:r>
              <a:rPr b="1" lang="en" sz="2000">
                <a:solidFill>
                  <a:srgbClr val="DF9663"/>
                </a:solidFill>
                <a:latin typeface="Tahoma"/>
                <a:ea typeface="Tahoma"/>
                <a:cs typeface="Tahoma"/>
                <a:sym typeface="Tahoma"/>
              </a:rPr>
              <a:t>Справа про позбавлення батьківських прав</a:t>
            </a:r>
            <a:r>
              <a:rPr b="1" i="0" lang="en" sz="2000" u="none" cap="none" strike="noStrike">
                <a:solidFill>
                  <a:srgbClr val="DF9663"/>
                </a:solidFill>
                <a:latin typeface="Tahoma"/>
                <a:ea typeface="Tahoma"/>
                <a:cs typeface="Tahoma"/>
                <a:sym typeface="Tahoma"/>
              </a:rPr>
              <a:t> </a:t>
            </a:r>
            <a:endParaRPr b="1" i="0" sz="2000" u="none" cap="none" strike="noStrike">
              <a:solidFill>
                <a:srgbClr val="DF9663"/>
              </a:solidFill>
              <a:latin typeface="Tahoma"/>
              <a:ea typeface="Tahoma"/>
              <a:cs typeface="Tahoma"/>
              <a:sym typeface="Tahoma"/>
            </a:endParaRPr>
          </a:p>
        </p:txBody>
      </p:sp>
      <p:sp>
        <p:nvSpPr>
          <p:cNvPr id="188" name="Google Shape;188;g20dd46e6227_0_37"/>
          <p:cNvSpPr/>
          <p:nvPr/>
        </p:nvSpPr>
        <p:spPr>
          <a:xfrm>
            <a:off x="1773325" y="733250"/>
            <a:ext cx="6466500" cy="3795600"/>
          </a:xfrm>
          <a:prstGeom prst="rect">
            <a:avLst/>
          </a:prstGeom>
          <a:noFill/>
          <a:ln>
            <a:noFill/>
          </a:ln>
        </p:spPr>
        <p:txBody>
          <a:bodyPr anchorCtr="0" anchor="t" bIns="45700" lIns="91425" spcFirstLastPara="1" rIns="91425" wrap="square" tIns="45700">
            <a:noAutofit/>
          </a:bodyPr>
          <a:lstStyle/>
          <a:p>
            <a:pPr indent="-317500" lvl="0" marL="457200" marR="0" rtl="0" algn="l">
              <a:lnSpc>
                <a:spcPct val="100000"/>
              </a:lnSpc>
              <a:spcBef>
                <a:spcPts val="0"/>
              </a:spcBef>
              <a:spcAft>
                <a:spcPts val="0"/>
              </a:spcAft>
              <a:buClr>
                <a:srgbClr val="0070C0"/>
              </a:buClr>
              <a:buSzPts val="1400"/>
              <a:buFont typeface="Tahoma"/>
              <a:buChar char="❏"/>
            </a:pPr>
            <a:r>
              <a:rPr lang="en">
                <a:solidFill>
                  <a:srgbClr val="0070C0"/>
                </a:solidFill>
                <a:latin typeface="Tahoma"/>
                <a:ea typeface="Tahoma"/>
                <a:cs typeface="Tahoma"/>
                <a:sym typeface="Tahoma"/>
              </a:rPr>
              <a:t>судом встановлено факт порушення представником служби у справах дітей Степанківської СТГ вимог чинного законодавства щодо обов`язкової участі при розгляді даної категорії цивільної справи.</a:t>
            </a:r>
            <a:endParaRPr>
              <a:solidFill>
                <a:srgbClr val="0070C0"/>
              </a:solidFill>
              <a:latin typeface="Tahoma"/>
              <a:ea typeface="Tahoma"/>
              <a:cs typeface="Tahoma"/>
              <a:sym typeface="Tahoma"/>
            </a:endParaRPr>
          </a:p>
          <a:p>
            <a:pPr indent="-317500" lvl="0" marL="457200" marR="0" rtl="0" algn="l">
              <a:lnSpc>
                <a:spcPct val="100000"/>
              </a:lnSpc>
              <a:spcBef>
                <a:spcPts val="0"/>
              </a:spcBef>
              <a:spcAft>
                <a:spcPts val="0"/>
              </a:spcAft>
              <a:buClr>
                <a:srgbClr val="0070C0"/>
              </a:buClr>
              <a:buSzPts val="1400"/>
              <a:buFont typeface="Tahoma"/>
              <a:buChar char="❏"/>
            </a:pPr>
            <a:r>
              <a:rPr lang="en">
                <a:solidFill>
                  <a:srgbClr val="0070C0"/>
                </a:solidFill>
                <a:latin typeface="Tahoma"/>
                <a:ea typeface="Tahoma"/>
                <a:cs typeface="Tahoma"/>
                <a:sym typeface="Tahoma"/>
              </a:rPr>
              <a:t>підготовче засідання було відкладене з причин ненадання третьою особою висновку щодо розв`язання спору та неповідомлення про поважність причин його ненадання, та, фактично невиконання ухвал суду.</a:t>
            </a:r>
            <a:endParaRPr>
              <a:solidFill>
                <a:srgbClr val="0070C0"/>
              </a:solidFill>
              <a:latin typeface="Tahoma"/>
              <a:ea typeface="Tahoma"/>
              <a:cs typeface="Tahoma"/>
              <a:sym typeface="Tahoma"/>
            </a:endParaRPr>
          </a:p>
          <a:p>
            <a:pPr indent="-317500" lvl="0" marL="457200" marR="0" rtl="0" algn="l">
              <a:lnSpc>
                <a:spcPct val="100000"/>
              </a:lnSpc>
              <a:spcBef>
                <a:spcPts val="0"/>
              </a:spcBef>
              <a:spcAft>
                <a:spcPts val="0"/>
              </a:spcAft>
              <a:buClr>
                <a:srgbClr val="0070C0"/>
              </a:buClr>
              <a:buSzPts val="1400"/>
              <a:buFont typeface="Tahoma"/>
              <a:buChar char="❏"/>
            </a:pPr>
            <a:r>
              <a:rPr lang="en">
                <a:solidFill>
                  <a:srgbClr val="0070C0"/>
                </a:solidFill>
                <a:latin typeface="Tahoma"/>
                <a:ea typeface="Tahoma"/>
                <a:cs typeface="Tahoma"/>
                <a:sym typeface="Tahoma"/>
              </a:rPr>
              <a:t>досліджено невідповідність змісту висновку фактичним обставинам справи</a:t>
            </a:r>
            <a:endParaRPr>
              <a:solidFill>
                <a:srgbClr val="0070C0"/>
              </a:solidFill>
              <a:latin typeface="Tahoma"/>
              <a:ea typeface="Tahoma"/>
              <a:cs typeface="Tahoma"/>
              <a:sym typeface="Tahoma"/>
            </a:endParaRPr>
          </a:p>
          <a:p>
            <a:pPr indent="-317500" lvl="0" marL="457200" marR="0" rtl="0" algn="l">
              <a:lnSpc>
                <a:spcPct val="100000"/>
              </a:lnSpc>
              <a:spcBef>
                <a:spcPts val="0"/>
              </a:spcBef>
              <a:spcAft>
                <a:spcPts val="0"/>
              </a:spcAft>
              <a:buClr>
                <a:srgbClr val="0070C0"/>
              </a:buClr>
              <a:buSzPts val="1400"/>
              <a:buFont typeface="Tahoma"/>
              <a:buChar char="❏"/>
            </a:pPr>
            <a:r>
              <a:rPr b="1" lang="en">
                <a:solidFill>
                  <a:srgbClr val="0070C0"/>
                </a:solidFill>
                <a:latin typeface="Tahoma"/>
                <a:ea typeface="Tahoma"/>
                <a:cs typeface="Tahoma"/>
                <a:sym typeface="Tahoma"/>
              </a:rPr>
              <a:t>Довести до відома Сільському голові Степанківської сільської ради про порушення, допущені під час розгляду матеріалів, підготовки, складання, оформлення та надання до суду висновку щодо розв`язання спору, відповідно до ч.5 ст. 19 Сімейного Кодексу України, при розгляді цивільних справ про позбавлення батьківських прав, які наведені у цій ухвалі.</a:t>
            </a:r>
            <a:endParaRPr b="1">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400"/>
              <a:buFont typeface="Arial"/>
              <a:buNone/>
            </a:pPr>
            <a:r>
              <a:t/>
            </a:r>
            <a:endParaRPr b="1" sz="1000">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400"/>
              <a:buFont typeface="Arial"/>
              <a:buNone/>
            </a:pPr>
            <a:r>
              <a:rPr b="1" lang="en" sz="1000">
                <a:solidFill>
                  <a:srgbClr val="0070C0"/>
                </a:solidFill>
                <a:latin typeface="Tahoma"/>
                <a:ea typeface="Tahoma"/>
                <a:cs typeface="Tahoma"/>
                <a:sym typeface="Tahoma"/>
              </a:rPr>
              <a:t>Джерело: </a:t>
            </a:r>
            <a:r>
              <a:rPr b="1" lang="en" sz="1000">
                <a:solidFill>
                  <a:srgbClr val="0070C0"/>
                </a:solidFill>
                <a:latin typeface="Tahoma"/>
                <a:ea typeface="Tahoma"/>
                <a:cs typeface="Tahoma"/>
                <a:sym typeface="Tahoma"/>
              </a:rPr>
              <a:t>Придніпровський районний суд м. Черкаси, окрема ухвала від 24 серпня 2023 року у справі № 711/901/23 </a:t>
            </a:r>
            <a:r>
              <a:rPr b="1" lang="en" sz="1000" u="sng">
                <a:solidFill>
                  <a:schemeClr val="hlink"/>
                </a:solidFill>
                <a:latin typeface="Tahoma"/>
                <a:ea typeface="Tahoma"/>
                <a:cs typeface="Tahoma"/>
                <a:sym typeface="Tahoma"/>
                <a:hlinkClick r:id="rId4"/>
              </a:rPr>
              <a:t>https://reyestr.court.gov.ua/Review/113379188</a:t>
            </a:r>
            <a:r>
              <a:rPr b="1" lang="en" sz="1000">
                <a:solidFill>
                  <a:srgbClr val="0070C0"/>
                </a:solidFill>
                <a:latin typeface="Tahoma"/>
                <a:ea typeface="Tahoma"/>
                <a:cs typeface="Tahoma"/>
                <a:sym typeface="Tahoma"/>
              </a:rPr>
              <a:t>  </a:t>
            </a:r>
            <a:endParaRPr b="1" i="0" sz="1400" u="none" cap="none" strike="noStrike">
              <a:solidFill>
                <a:srgbClr val="0070C0"/>
              </a:solidFill>
              <a:latin typeface="Tahoma"/>
              <a:ea typeface="Tahoma"/>
              <a:cs typeface="Tahoma"/>
              <a:sym typeface="Tahom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pic>
        <p:nvPicPr>
          <p:cNvPr id="194" name="Google Shape;194;g20dbf9155ba_0_162"/>
          <p:cNvPicPr preferRelativeResize="0"/>
          <p:nvPr/>
        </p:nvPicPr>
        <p:blipFill rotWithShape="1">
          <a:blip r:embed="rId3">
            <a:alphaModFix/>
          </a:blip>
          <a:srcRect b="0" l="62891" r="0" t="0"/>
          <a:stretch/>
        </p:blipFill>
        <p:spPr>
          <a:xfrm>
            <a:off x="5122775" y="0"/>
            <a:ext cx="4021228" cy="6095701"/>
          </a:xfrm>
          <a:prstGeom prst="rect">
            <a:avLst/>
          </a:prstGeom>
          <a:noFill/>
          <a:ln>
            <a:noFill/>
          </a:ln>
        </p:spPr>
      </p:pic>
      <p:sp>
        <p:nvSpPr>
          <p:cNvPr id="195" name="Google Shape;195;g20dbf9155ba_0_162"/>
          <p:cNvSpPr txBox="1"/>
          <p:nvPr/>
        </p:nvSpPr>
        <p:spPr>
          <a:xfrm>
            <a:off x="421448" y="1367725"/>
            <a:ext cx="3831000" cy="3771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2000"/>
              <a:buFont typeface="Arial"/>
              <a:buNone/>
            </a:pPr>
            <a:r>
              <a:rPr b="1" lang="en" sz="2000">
                <a:solidFill>
                  <a:srgbClr val="DF9663"/>
                </a:solidFill>
                <a:latin typeface="Tahoma"/>
                <a:ea typeface="Tahoma"/>
                <a:cs typeface="Tahoma"/>
                <a:sym typeface="Tahoma"/>
              </a:rPr>
              <a:t>ВИСНОВКИ:</a:t>
            </a:r>
            <a:endParaRPr b="1" i="0" sz="2000" u="none" cap="none" strike="noStrike">
              <a:solidFill>
                <a:srgbClr val="DF9663"/>
              </a:solidFill>
              <a:latin typeface="Tahoma"/>
              <a:ea typeface="Tahoma"/>
              <a:cs typeface="Tahoma"/>
              <a:sym typeface="Tahoma"/>
            </a:endParaRPr>
          </a:p>
        </p:txBody>
      </p:sp>
      <p:sp>
        <p:nvSpPr>
          <p:cNvPr id="196" name="Google Shape;196;g20dbf9155ba_0_162"/>
          <p:cNvSpPr/>
          <p:nvPr/>
        </p:nvSpPr>
        <p:spPr>
          <a:xfrm>
            <a:off x="585675" y="1682050"/>
            <a:ext cx="6466800" cy="2712600"/>
          </a:xfrm>
          <a:prstGeom prst="rect">
            <a:avLst/>
          </a:prstGeom>
          <a:noFill/>
          <a:ln>
            <a:noFill/>
          </a:ln>
        </p:spPr>
        <p:txBody>
          <a:bodyPr anchorCtr="0" anchor="t" bIns="45700" lIns="91425" spcFirstLastPara="1" rIns="91425" wrap="square" tIns="45700">
            <a:noAutofit/>
          </a:bodyPr>
          <a:lstStyle/>
          <a:p>
            <a:pPr indent="0" lvl="0" marL="457200" marR="0" rtl="0" algn="l">
              <a:lnSpc>
                <a:spcPct val="100000"/>
              </a:lnSpc>
              <a:spcBef>
                <a:spcPts val="0"/>
              </a:spcBef>
              <a:spcAft>
                <a:spcPts val="0"/>
              </a:spcAft>
              <a:buClr>
                <a:srgbClr val="000000"/>
              </a:buClr>
              <a:buSzPts val="1400"/>
              <a:buFont typeface="Arial"/>
              <a:buNone/>
            </a:pPr>
            <a:r>
              <a:t/>
            </a:r>
            <a:endParaRPr b="1" i="0" sz="1400" u="none" cap="none" strike="noStrike">
              <a:solidFill>
                <a:srgbClr val="0070C0"/>
              </a:solidFill>
              <a:latin typeface="Tahoma"/>
              <a:ea typeface="Tahoma"/>
              <a:cs typeface="Tahoma"/>
              <a:sym typeface="Tahoma"/>
            </a:endParaRPr>
          </a:p>
          <a:p>
            <a:pPr indent="0" lvl="0" marL="457200" marR="0" rtl="0" algn="l">
              <a:lnSpc>
                <a:spcPct val="100000"/>
              </a:lnSpc>
              <a:spcBef>
                <a:spcPts val="0"/>
              </a:spcBef>
              <a:spcAft>
                <a:spcPts val="0"/>
              </a:spcAft>
              <a:buClr>
                <a:srgbClr val="000000"/>
              </a:buClr>
              <a:buSzPts val="1400"/>
              <a:buFont typeface="Arial"/>
              <a:buNone/>
            </a:pPr>
            <a:r>
              <a:t/>
            </a:r>
            <a:endParaRPr b="1" i="0" sz="1400" u="none" cap="none" strike="noStrike">
              <a:solidFill>
                <a:srgbClr val="0070C0"/>
              </a:solidFill>
              <a:latin typeface="Tahoma"/>
              <a:ea typeface="Tahoma"/>
              <a:cs typeface="Tahoma"/>
              <a:sym typeface="Tahoma"/>
            </a:endParaRPr>
          </a:p>
          <a:p>
            <a:pPr indent="0" lvl="0" marL="0" marR="0" rtl="0" algn="l">
              <a:lnSpc>
                <a:spcPct val="100000"/>
              </a:lnSpc>
              <a:spcBef>
                <a:spcPts val="0"/>
              </a:spcBef>
              <a:spcAft>
                <a:spcPts val="0"/>
              </a:spcAft>
              <a:buNone/>
            </a:pPr>
            <a:r>
              <a:rPr b="1" lang="en" sz="1700">
                <a:solidFill>
                  <a:srgbClr val="0070C0"/>
                </a:solidFill>
                <a:latin typeface="Tahoma"/>
                <a:ea typeface="Tahoma"/>
                <a:cs typeface="Tahoma"/>
                <a:sym typeface="Tahoma"/>
              </a:rPr>
              <a:t>... Якісне забезпечення прав дітей можливе виключно за умови професійного, добросовісного та сумлінного виконання своїх обов`язків посадовими особами та іншими працівниками, які задіяні в роботі системи державних органів, органів місцевого самоврядування. ....</a:t>
            </a:r>
            <a:endParaRPr b="1" i="0" sz="1700" u="none" cap="none" strike="noStrike">
              <a:solidFill>
                <a:srgbClr val="0070C0"/>
              </a:solidFill>
              <a:latin typeface="Tahoma"/>
              <a:ea typeface="Tahoma"/>
              <a:cs typeface="Tahoma"/>
              <a:sym typeface="Tahom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pic>
        <p:nvPicPr>
          <p:cNvPr id="68" name="Google Shape;68;p3"/>
          <p:cNvPicPr preferRelativeResize="0"/>
          <p:nvPr/>
        </p:nvPicPr>
        <p:blipFill rotWithShape="1">
          <a:blip r:embed="rId3">
            <a:alphaModFix/>
          </a:blip>
          <a:srcRect b="0" l="23371" r="0" t="6340"/>
          <a:stretch/>
        </p:blipFill>
        <p:spPr>
          <a:xfrm>
            <a:off x="4943700" y="1725575"/>
            <a:ext cx="4200300" cy="2887900"/>
          </a:xfrm>
          <a:prstGeom prst="rect">
            <a:avLst/>
          </a:prstGeom>
          <a:noFill/>
          <a:ln>
            <a:noFill/>
          </a:ln>
        </p:spPr>
      </p:pic>
      <p:sp>
        <p:nvSpPr>
          <p:cNvPr id="69" name="Google Shape;69;p3"/>
          <p:cNvSpPr/>
          <p:nvPr/>
        </p:nvSpPr>
        <p:spPr>
          <a:xfrm>
            <a:off x="0" y="0"/>
            <a:ext cx="9144000" cy="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p3"/>
          <p:cNvSpPr txBox="1"/>
          <p:nvPr/>
        </p:nvSpPr>
        <p:spPr>
          <a:xfrm>
            <a:off x="530225" y="310626"/>
            <a:ext cx="7713000" cy="12390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2000"/>
              <a:buFont typeface="Arial"/>
              <a:buNone/>
            </a:pPr>
            <a:r>
              <a:rPr b="1" lang="en" sz="1900">
                <a:solidFill>
                  <a:srgbClr val="DF9663"/>
                </a:solidFill>
                <a:latin typeface="Tahoma"/>
                <a:ea typeface="Tahoma"/>
                <a:cs typeface="Tahoma"/>
                <a:sym typeface="Tahoma"/>
              </a:rPr>
              <a:t>Окрема ухвала - форма реагування суду на порушення норм права, причини та умови, що спричинили ці порушення, з метою їх усунення та запобігання таким порушенням у майбутньому.</a:t>
            </a:r>
            <a:endParaRPr b="0" i="1" sz="1300" u="none" cap="none" strike="noStrike">
              <a:solidFill>
                <a:schemeClr val="dk1"/>
              </a:solidFill>
              <a:latin typeface="Calibri"/>
              <a:ea typeface="Calibri"/>
              <a:cs typeface="Calibri"/>
              <a:sym typeface="Calibri"/>
            </a:endParaRPr>
          </a:p>
        </p:txBody>
      </p:sp>
      <p:sp>
        <p:nvSpPr>
          <p:cNvPr id="71" name="Google Shape;71;p3"/>
          <p:cNvSpPr/>
          <p:nvPr/>
        </p:nvSpPr>
        <p:spPr>
          <a:xfrm>
            <a:off x="591100" y="1549625"/>
            <a:ext cx="7410900" cy="34977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lang="en">
                <a:solidFill>
                  <a:srgbClr val="0070C0"/>
                </a:solidFill>
                <a:latin typeface="Tahoma"/>
                <a:ea typeface="Tahoma"/>
                <a:cs typeface="Tahoma"/>
                <a:sym typeface="Tahoma"/>
              </a:rPr>
              <a:t>У випадках, коли судом встановлено:</a:t>
            </a:r>
            <a:endParaRPr b="1">
              <a:solidFill>
                <a:srgbClr val="0070C0"/>
              </a:solidFill>
              <a:latin typeface="Tahoma"/>
              <a:ea typeface="Tahoma"/>
              <a:cs typeface="Tahoma"/>
              <a:sym typeface="Tahoma"/>
            </a:endParaRPr>
          </a:p>
          <a:p>
            <a:pPr indent="-323850" lvl="0" marL="457200" marR="0" rtl="0" algn="l">
              <a:lnSpc>
                <a:spcPct val="100000"/>
              </a:lnSpc>
              <a:spcBef>
                <a:spcPts val="0"/>
              </a:spcBef>
              <a:spcAft>
                <a:spcPts val="0"/>
              </a:spcAft>
              <a:buClr>
                <a:srgbClr val="0070C0"/>
              </a:buClr>
              <a:buSzPts val="1500"/>
              <a:buFont typeface="Tahoma"/>
              <a:buChar char="❏"/>
            </a:pPr>
            <a:r>
              <a:rPr lang="en" sz="1500">
                <a:solidFill>
                  <a:srgbClr val="0070C0"/>
                </a:solidFill>
                <a:latin typeface="Tahoma"/>
                <a:ea typeface="Tahoma"/>
                <a:cs typeface="Tahoma"/>
                <a:sym typeface="Tahoma"/>
              </a:rPr>
              <a:t>не</a:t>
            </a:r>
            <a:r>
              <a:rPr lang="en" sz="1500">
                <a:solidFill>
                  <a:srgbClr val="0070C0"/>
                </a:solidFill>
                <a:latin typeface="Tahoma"/>
                <a:ea typeface="Tahoma"/>
                <a:cs typeface="Tahoma"/>
                <a:sym typeface="Tahoma"/>
              </a:rPr>
              <a:t>об'єктивний</a:t>
            </a:r>
            <a:r>
              <a:rPr lang="en" sz="1500">
                <a:solidFill>
                  <a:srgbClr val="0070C0"/>
                </a:solidFill>
                <a:latin typeface="Tahoma"/>
                <a:ea typeface="Tahoma"/>
                <a:cs typeface="Tahoma"/>
                <a:sym typeface="Tahoma"/>
              </a:rPr>
              <a:t> підхід до </a:t>
            </a:r>
            <a:r>
              <a:rPr lang="en" sz="1500">
                <a:solidFill>
                  <a:srgbClr val="0070C0"/>
                </a:solidFill>
                <a:latin typeface="Tahoma"/>
                <a:ea typeface="Tahoma"/>
                <a:cs typeface="Tahoma"/>
                <a:sym typeface="Tahoma"/>
              </a:rPr>
              <a:t>з'ясування</a:t>
            </a:r>
            <a:r>
              <a:rPr lang="en" sz="1500">
                <a:solidFill>
                  <a:srgbClr val="0070C0"/>
                </a:solidFill>
                <a:latin typeface="Tahoma"/>
                <a:ea typeface="Tahoma"/>
                <a:cs typeface="Tahoma"/>
                <a:sym typeface="Tahoma"/>
              </a:rPr>
              <a:t> обставин справи;</a:t>
            </a:r>
            <a:endParaRPr sz="1500">
              <a:solidFill>
                <a:srgbClr val="0070C0"/>
              </a:solidFill>
              <a:latin typeface="Tahoma"/>
              <a:ea typeface="Tahoma"/>
              <a:cs typeface="Tahoma"/>
              <a:sym typeface="Tahoma"/>
            </a:endParaRPr>
          </a:p>
          <a:p>
            <a:pPr indent="-323850" lvl="0" marL="457200" marR="0" rtl="0" algn="l">
              <a:lnSpc>
                <a:spcPct val="100000"/>
              </a:lnSpc>
              <a:spcBef>
                <a:spcPts val="0"/>
              </a:spcBef>
              <a:spcAft>
                <a:spcPts val="0"/>
              </a:spcAft>
              <a:buClr>
                <a:srgbClr val="0070C0"/>
              </a:buClr>
              <a:buSzPts val="1500"/>
              <a:buFont typeface="Tahoma"/>
              <a:buChar char="❏"/>
            </a:pPr>
            <a:r>
              <a:rPr lang="en" sz="1500">
                <a:solidFill>
                  <a:srgbClr val="0070C0"/>
                </a:solidFill>
                <a:latin typeface="Tahoma"/>
                <a:ea typeface="Tahoma"/>
                <a:cs typeface="Tahoma"/>
                <a:sym typeface="Tahoma"/>
              </a:rPr>
              <a:t>формальне ставлення посадових осіб до своїх </a:t>
            </a:r>
            <a:r>
              <a:rPr lang="en" sz="1500">
                <a:solidFill>
                  <a:srgbClr val="0070C0"/>
                </a:solidFill>
                <a:latin typeface="Tahoma"/>
                <a:ea typeface="Tahoma"/>
                <a:cs typeface="Tahoma"/>
                <a:sym typeface="Tahoma"/>
              </a:rPr>
              <a:t>обов'язків та невиконання заходів у межах своєї компетенції;</a:t>
            </a:r>
            <a:endParaRPr sz="1500">
              <a:solidFill>
                <a:srgbClr val="0070C0"/>
              </a:solidFill>
              <a:latin typeface="Tahoma"/>
              <a:ea typeface="Tahoma"/>
              <a:cs typeface="Tahoma"/>
              <a:sym typeface="Tahoma"/>
            </a:endParaRPr>
          </a:p>
          <a:p>
            <a:pPr indent="-323850" lvl="0" marL="457200" marR="0" rtl="0" algn="l">
              <a:lnSpc>
                <a:spcPct val="100000"/>
              </a:lnSpc>
              <a:spcBef>
                <a:spcPts val="0"/>
              </a:spcBef>
              <a:spcAft>
                <a:spcPts val="0"/>
              </a:spcAft>
              <a:buClr>
                <a:srgbClr val="0070C0"/>
              </a:buClr>
              <a:buSzPts val="1500"/>
              <a:buFont typeface="Tahoma"/>
              <a:buChar char="❏"/>
            </a:pPr>
            <a:r>
              <a:rPr lang="en" sz="1500">
                <a:solidFill>
                  <a:srgbClr val="0070C0"/>
                </a:solidFill>
                <a:latin typeface="Tahoma"/>
                <a:ea typeface="Tahoma"/>
                <a:cs typeface="Tahoma"/>
                <a:sym typeface="Tahoma"/>
              </a:rPr>
              <a:t>формалізм при оформленні матеріалів справи, неналежне виготовлення копій документів тощо;</a:t>
            </a:r>
            <a:endParaRPr sz="1500">
              <a:solidFill>
                <a:srgbClr val="0070C0"/>
              </a:solidFill>
              <a:latin typeface="Tahoma"/>
              <a:ea typeface="Tahoma"/>
              <a:cs typeface="Tahoma"/>
              <a:sym typeface="Tahoma"/>
            </a:endParaRPr>
          </a:p>
          <a:p>
            <a:pPr indent="-323850" lvl="0" marL="457200" marR="0" rtl="0" algn="l">
              <a:lnSpc>
                <a:spcPct val="100000"/>
              </a:lnSpc>
              <a:spcBef>
                <a:spcPts val="0"/>
              </a:spcBef>
              <a:spcAft>
                <a:spcPts val="0"/>
              </a:spcAft>
              <a:buClr>
                <a:srgbClr val="0070C0"/>
              </a:buClr>
              <a:buSzPts val="1500"/>
              <a:buFont typeface="Tahoma"/>
              <a:buChar char="❏"/>
            </a:pPr>
            <a:r>
              <a:rPr lang="en" sz="1500">
                <a:solidFill>
                  <a:srgbClr val="0070C0"/>
                </a:solidFill>
                <a:latin typeface="Tahoma"/>
                <a:ea typeface="Tahoma"/>
                <a:cs typeface="Tahoma"/>
                <a:sym typeface="Tahoma"/>
              </a:rPr>
              <a:t>недоліки порядку збирання доказів, їх невідповідність суті спору, невстановлення особи, яка вчинила правопорушення;</a:t>
            </a:r>
            <a:endParaRPr sz="1500">
              <a:solidFill>
                <a:srgbClr val="0070C0"/>
              </a:solidFill>
              <a:latin typeface="Tahoma"/>
              <a:ea typeface="Tahoma"/>
              <a:cs typeface="Tahoma"/>
              <a:sym typeface="Tahoma"/>
            </a:endParaRPr>
          </a:p>
          <a:p>
            <a:pPr indent="-323850" lvl="0" marL="457200" marR="0" rtl="0" algn="l">
              <a:lnSpc>
                <a:spcPct val="100000"/>
              </a:lnSpc>
              <a:spcBef>
                <a:spcPts val="0"/>
              </a:spcBef>
              <a:spcAft>
                <a:spcPts val="0"/>
              </a:spcAft>
              <a:buClr>
                <a:srgbClr val="0070C0"/>
              </a:buClr>
              <a:buSzPts val="1500"/>
              <a:buFont typeface="Tahoma"/>
              <a:buChar char="❏"/>
            </a:pPr>
            <a:r>
              <a:rPr lang="en" sz="1500">
                <a:solidFill>
                  <a:srgbClr val="0070C0"/>
                </a:solidFill>
                <a:latin typeface="Tahoma"/>
                <a:ea typeface="Tahoma"/>
                <a:cs typeface="Tahoma"/>
                <a:sym typeface="Tahoma"/>
              </a:rPr>
              <a:t>самоусунення посадових осіб від реалізації покладених законом повноважень;</a:t>
            </a:r>
            <a:endParaRPr sz="1500">
              <a:solidFill>
                <a:srgbClr val="0070C0"/>
              </a:solidFill>
              <a:latin typeface="Tahoma"/>
              <a:ea typeface="Tahoma"/>
              <a:cs typeface="Tahoma"/>
              <a:sym typeface="Tahoma"/>
            </a:endParaRPr>
          </a:p>
          <a:p>
            <a:pPr indent="-323850" lvl="0" marL="457200" marR="0" rtl="0" algn="l">
              <a:lnSpc>
                <a:spcPct val="100000"/>
              </a:lnSpc>
              <a:spcBef>
                <a:spcPts val="0"/>
              </a:spcBef>
              <a:spcAft>
                <a:spcPts val="0"/>
              </a:spcAft>
              <a:buClr>
                <a:srgbClr val="0070C0"/>
              </a:buClr>
              <a:buSzPts val="1500"/>
              <a:buFont typeface="Tahoma"/>
              <a:buChar char="❏"/>
            </a:pPr>
            <a:r>
              <a:rPr lang="en" sz="1500">
                <a:solidFill>
                  <a:srgbClr val="0070C0"/>
                </a:solidFill>
                <a:latin typeface="Tahoma"/>
                <a:ea typeface="Tahoma"/>
                <a:cs typeface="Tahoma"/>
                <a:sym typeface="Tahoma"/>
              </a:rPr>
              <a:t>Непослідовність політики, дій і рішень </a:t>
            </a:r>
            <a:r>
              <a:rPr lang="en" sz="1500">
                <a:solidFill>
                  <a:srgbClr val="0070C0"/>
                </a:solidFill>
                <a:latin typeface="Tahoma"/>
                <a:ea typeface="Tahoma"/>
                <a:cs typeface="Tahoma"/>
                <a:sym typeface="Tahoma"/>
              </a:rPr>
              <a:t>суб'єктів</a:t>
            </a:r>
            <a:r>
              <a:rPr lang="en" sz="1500">
                <a:solidFill>
                  <a:srgbClr val="0070C0"/>
                </a:solidFill>
                <a:latin typeface="Tahoma"/>
                <a:ea typeface="Tahoma"/>
                <a:cs typeface="Tahoma"/>
                <a:sym typeface="Tahoma"/>
              </a:rPr>
              <a:t> владних повноважень, їх невідповідність законодавству;</a:t>
            </a:r>
            <a:endParaRPr sz="1500">
              <a:solidFill>
                <a:srgbClr val="0070C0"/>
              </a:solidFill>
              <a:latin typeface="Tahoma"/>
              <a:ea typeface="Tahoma"/>
              <a:cs typeface="Tahoma"/>
              <a:sym typeface="Tahoma"/>
            </a:endParaRPr>
          </a:p>
          <a:p>
            <a:pPr indent="-323850" lvl="0" marL="457200" marR="0" rtl="0" algn="l">
              <a:lnSpc>
                <a:spcPct val="100000"/>
              </a:lnSpc>
              <a:spcBef>
                <a:spcPts val="0"/>
              </a:spcBef>
              <a:spcAft>
                <a:spcPts val="0"/>
              </a:spcAft>
              <a:buClr>
                <a:srgbClr val="0070C0"/>
              </a:buClr>
              <a:buSzPts val="1500"/>
              <a:buFont typeface="Tahoma"/>
              <a:buChar char="❏"/>
            </a:pPr>
            <a:r>
              <a:rPr lang="en" sz="1500">
                <a:solidFill>
                  <a:srgbClr val="0070C0"/>
                </a:solidFill>
                <a:latin typeface="Tahoma"/>
                <a:ea typeface="Tahoma"/>
                <a:cs typeface="Tahoma"/>
                <a:sym typeface="Tahoma"/>
              </a:rPr>
              <a:t>невиконання судових рішень в інтересах дітей;</a:t>
            </a:r>
            <a:endParaRPr sz="1500">
              <a:solidFill>
                <a:srgbClr val="0070C0"/>
              </a:solidFill>
              <a:latin typeface="Tahoma"/>
              <a:ea typeface="Tahoma"/>
              <a:cs typeface="Tahoma"/>
              <a:sym typeface="Tahoma"/>
            </a:endParaRPr>
          </a:p>
          <a:p>
            <a:pPr indent="-323850" lvl="0" marL="457200" marR="0" rtl="0" algn="l">
              <a:lnSpc>
                <a:spcPct val="100000"/>
              </a:lnSpc>
              <a:spcBef>
                <a:spcPts val="0"/>
              </a:spcBef>
              <a:spcAft>
                <a:spcPts val="0"/>
              </a:spcAft>
              <a:buClr>
                <a:srgbClr val="0070C0"/>
              </a:buClr>
              <a:buSzPts val="1500"/>
              <a:buFont typeface="Tahoma"/>
              <a:buChar char="❏"/>
            </a:pPr>
            <a:r>
              <a:rPr lang="en" sz="1500">
                <a:solidFill>
                  <a:srgbClr val="0070C0"/>
                </a:solidFill>
                <a:latin typeface="Tahoma"/>
                <a:ea typeface="Tahoma"/>
                <a:cs typeface="Tahoma"/>
                <a:sym typeface="Tahoma"/>
              </a:rPr>
              <a:t>дії по відчуженню житлової нерухомості, в якій зареєстровано місце проживання дитини, попри наявність рішення комісії про відмову, тощо.</a:t>
            </a:r>
            <a:endParaRPr sz="1500">
              <a:solidFill>
                <a:srgbClr val="0070C0"/>
              </a:solidFill>
              <a:latin typeface="Tahoma"/>
              <a:ea typeface="Tahoma"/>
              <a:cs typeface="Tahoma"/>
              <a:sym typeface="Tahoma"/>
            </a:endParaRPr>
          </a:p>
          <a:p>
            <a:pPr indent="0" lvl="0" marL="457200" marR="0" rtl="0" algn="l">
              <a:lnSpc>
                <a:spcPct val="100000"/>
              </a:lnSpc>
              <a:spcBef>
                <a:spcPts val="0"/>
              </a:spcBef>
              <a:spcAft>
                <a:spcPts val="0"/>
              </a:spcAft>
              <a:buClr>
                <a:srgbClr val="000000"/>
              </a:buClr>
              <a:buSzPts val="600"/>
              <a:buFont typeface="Arial"/>
              <a:buNone/>
            </a:pPr>
            <a:r>
              <a:t/>
            </a:r>
            <a:endParaRPr b="1">
              <a:solidFill>
                <a:srgbClr val="0070C0"/>
              </a:solidFill>
              <a:latin typeface="Tahoma"/>
              <a:ea typeface="Tahoma"/>
              <a:cs typeface="Tahoma"/>
              <a:sym typeface="Tahoma"/>
            </a:endParaRPr>
          </a:p>
          <a:p>
            <a:pPr indent="0" lvl="0" marL="0" marR="0" rtl="0" algn="l">
              <a:lnSpc>
                <a:spcPct val="100000"/>
              </a:lnSpc>
              <a:spcBef>
                <a:spcPts val="0"/>
              </a:spcBef>
              <a:spcAft>
                <a:spcPts val="0"/>
              </a:spcAft>
              <a:buNone/>
            </a:pPr>
            <a:r>
              <a:t/>
            </a:r>
            <a:endParaRPr b="1" i="0" sz="1400" u="none" cap="none" strike="noStrike">
              <a:solidFill>
                <a:srgbClr val="0070C0"/>
              </a:solidFill>
              <a:latin typeface="Tahoma"/>
              <a:ea typeface="Tahoma"/>
              <a:cs typeface="Tahoma"/>
              <a:sym typeface="Tahom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pic>
        <p:nvPicPr>
          <p:cNvPr id="77" name="Google Shape;77;p5"/>
          <p:cNvPicPr preferRelativeResize="0"/>
          <p:nvPr/>
        </p:nvPicPr>
        <p:blipFill rotWithShape="1">
          <a:blip r:embed="rId3">
            <a:alphaModFix/>
          </a:blip>
          <a:srcRect b="0" l="62891" r="0" t="0"/>
          <a:stretch/>
        </p:blipFill>
        <p:spPr>
          <a:xfrm>
            <a:off x="5122775" y="0"/>
            <a:ext cx="4021228" cy="6095701"/>
          </a:xfrm>
          <a:prstGeom prst="rect">
            <a:avLst/>
          </a:prstGeom>
          <a:noFill/>
          <a:ln>
            <a:noFill/>
          </a:ln>
        </p:spPr>
      </p:pic>
      <p:sp>
        <p:nvSpPr>
          <p:cNvPr id="78" name="Google Shape;78;p5"/>
          <p:cNvSpPr txBox="1"/>
          <p:nvPr/>
        </p:nvSpPr>
        <p:spPr>
          <a:xfrm>
            <a:off x="509675" y="697225"/>
            <a:ext cx="4933800" cy="684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2000"/>
              <a:buFont typeface="Arial"/>
              <a:buNone/>
            </a:pPr>
            <a:r>
              <a:rPr b="1" lang="en" sz="2000">
                <a:solidFill>
                  <a:srgbClr val="DF9663"/>
                </a:solidFill>
                <a:latin typeface="Tahoma"/>
                <a:ea typeface="Tahoma"/>
                <a:cs typeface="Tahoma"/>
                <a:sym typeface="Tahoma"/>
              </a:rPr>
              <a:t>Законодавство, </a:t>
            </a:r>
            <a:r>
              <a:rPr b="1" lang="en" sz="2000">
                <a:solidFill>
                  <a:srgbClr val="DF9663"/>
                </a:solidFill>
                <a:latin typeface="Tahoma"/>
                <a:ea typeface="Tahoma"/>
                <a:cs typeface="Tahoma"/>
                <a:sym typeface="Tahoma"/>
              </a:rPr>
              <a:t>порушення якого спричиняє реагування суду: </a:t>
            </a:r>
            <a:endParaRPr b="1" i="0" sz="2000" u="none" cap="none" strike="noStrike">
              <a:solidFill>
                <a:srgbClr val="DF9663"/>
              </a:solidFill>
              <a:latin typeface="Tahoma"/>
              <a:ea typeface="Tahoma"/>
              <a:cs typeface="Tahoma"/>
              <a:sym typeface="Tahoma"/>
            </a:endParaRPr>
          </a:p>
        </p:txBody>
      </p:sp>
      <p:sp>
        <p:nvSpPr>
          <p:cNvPr id="79" name="Google Shape;79;p5"/>
          <p:cNvSpPr/>
          <p:nvPr/>
        </p:nvSpPr>
        <p:spPr>
          <a:xfrm>
            <a:off x="509675" y="1496775"/>
            <a:ext cx="8272200" cy="3268200"/>
          </a:xfrm>
          <a:prstGeom prst="rect">
            <a:avLst/>
          </a:prstGeom>
          <a:noFill/>
          <a:ln>
            <a:noFill/>
          </a:ln>
        </p:spPr>
        <p:txBody>
          <a:bodyPr anchorCtr="0" anchor="t" bIns="45700" lIns="91425" spcFirstLastPara="1" rIns="91425" wrap="square" tIns="45700">
            <a:noAutofit/>
          </a:bodyPr>
          <a:lstStyle/>
          <a:p>
            <a:pPr indent="-342900" lvl="0" marL="457200" marR="0" rtl="0" algn="l">
              <a:lnSpc>
                <a:spcPct val="100000"/>
              </a:lnSpc>
              <a:spcBef>
                <a:spcPts val="0"/>
              </a:spcBef>
              <a:spcAft>
                <a:spcPts val="0"/>
              </a:spcAft>
              <a:buClr>
                <a:srgbClr val="0070C0"/>
              </a:buClr>
              <a:buSzPts val="1800"/>
              <a:buFont typeface="Tahoma"/>
              <a:buChar char="●"/>
            </a:pPr>
            <a:r>
              <a:rPr lang="en" sz="1800">
                <a:solidFill>
                  <a:srgbClr val="0070C0"/>
                </a:solidFill>
                <a:latin typeface="Tahoma"/>
                <a:ea typeface="Tahoma"/>
                <a:cs typeface="Tahoma"/>
                <a:sym typeface="Tahoma"/>
              </a:rPr>
              <a:t>Конвенція ООН про права дитини (ст. 3)</a:t>
            </a:r>
            <a:endParaRPr sz="1800">
              <a:solidFill>
                <a:srgbClr val="0070C0"/>
              </a:solidFill>
              <a:latin typeface="Tahoma"/>
              <a:ea typeface="Tahoma"/>
              <a:cs typeface="Tahoma"/>
              <a:sym typeface="Tahoma"/>
            </a:endParaRPr>
          </a:p>
          <a:p>
            <a:pPr indent="-342900" lvl="0" marL="457200" marR="0" rtl="0" algn="l">
              <a:lnSpc>
                <a:spcPct val="100000"/>
              </a:lnSpc>
              <a:spcBef>
                <a:spcPts val="0"/>
              </a:spcBef>
              <a:spcAft>
                <a:spcPts val="0"/>
              </a:spcAft>
              <a:buClr>
                <a:srgbClr val="0070C0"/>
              </a:buClr>
              <a:buSzPts val="1800"/>
              <a:buFont typeface="Tahoma"/>
              <a:buChar char="●"/>
            </a:pPr>
            <a:r>
              <a:rPr lang="en" sz="1800">
                <a:solidFill>
                  <a:srgbClr val="0070C0"/>
                </a:solidFill>
                <a:latin typeface="Tahoma"/>
                <a:ea typeface="Tahoma"/>
                <a:cs typeface="Tahoma"/>
                <a:sym typeface="Tahoma"/>
              </a:rPr>
              <a:t>Конвенція про захист прав людини і осново-</a:t>
            </a:r>
            <a:endParaRPr sz="1800">
              <a:solidFill>
                <a:srgbClr val="0070C0"/>
              </a:solidFill>
              <a:latin typeface="Tahoma"/>
              <a:ea typeface="Tahoma"/>
              <a:cs typeface="Tahoma"/>
              <a:sym typeface="Tahoma"/>
            </a:endParaRPr>
          </a:p>
          <a:p>
            <a:pPr indent="-342900" lvl="0" marL="457200" marR="0" rtl="0" algn="l">
              <a:lnSpc>
                <a:spcPct val="100000"/>
              </a:lnSpc>
              <a:spcBef>
                <a:spcPts val="0"/>
              </a:spcBef>
              <a:spcAft>
                <a:spcPts val="0"/>
              </a:spcAft>
              <a:buClr>
                <a:srgbClr val="0070C0"/>
              </a:buClr>
              <a:buSzPts val="1800"/>
              <a:buFont typeface="Tahoma"/>
              <a:buChar char="●"/>
            </a:pPr>
            <a:r>
              <a:rPr lang="en" sz="1800">
                <a:solidFill>
                  <a:srgbClr val="0070C0"/>
                </a:solidFill>
                <a:latin typeface="Tahoma"/>
                <a:ea typeface="Tahoma"/>
                <a:cs typeface="Tahoma"/>
                <a:sym typeface="Tahoma"/>
              </a:rPr>
              <a:t>положних свобод (ст.ст. 5,6,8)</a:t>
            </a:r>
            <a:endParaRPr sz="1800">
              <a:solidFill>
                <a:srgbClr val="0070C0"/>
              </a:solidFill>
              <a:latin typeface="Tahoma"/>
              <a:ea typeface="Tahoma"/>
              <a:cs typeface="Tahoma"/>
              <a:sym typeface="Tahoma"/>
            </a:endParaRPr>
          </a:p>
          <a:p>
            <a:pPr indent="-342900" lvl="0" marL="457200" marR="0" rtl="0" algn="l">
              <a:lnSpc>
                <a:spcPct val="100000"/>
              </a:lnSpc>
              <a:spcBef>
                <a:spcPts val="0"/>
              </a:spcBef>
              <a:spcAft>
                <a:spcPts val="0"/>
              </a:spcAft>
              <a:buClr>
                <a:srgbClr val="0070C0"/>
              </a:buClr>
              <a:buSzPts val="1800"/>
              <a:buFont typeface="Tahoma"/>
              <a:buChar char="●"/>
            </a:pPr>
            <a:r>
              <a:rPr lang="en" sz="1800">
                <a:solidFill>
                  <a:srgbClr val="0070C0"/>
                </a:solidFill>
                <a:latin typeface="Tahoma"/>
                <a:ea typeface="Tahoma"/>
                <a:cs typeface="Tahoma"/>
                <a:sym typeface="Tahoma"/>
              </a:rPr>
              <a:t>Конституція України (ст.ст 3, 51, 52,53)</a:t>
            </a:r>
            <a:endParaRPr sz="1800">
              <a:solidFill>
                <a:srgbClr val="0070C0"/>
              </a:solidFill>
              <a:latin typeface="Tahoma"/>
              <a:ea typeface="Tahoma"/>
              <a:cs typeface="Tahoma"/>
              <a:sym typeface="Tahoma"/>
            </a:endParaRPr>
          </a:p>
          <a:p>
            <a:pPr indent="-342900" lvl="0" marL="457200" marR="0" rtl="0" algn="l">
              <a:lnSpc>
                <a:spcPct val="100000"/>
              </a:lnSpc>
              <a:spcBef>
                <a:spcPts val="0"/>
              </a:spcBef>
              <a:spcAft>
                <a:spcPts val="0"/>
              </a:spcAft>
              <a:buClr>
                <a:srgbClr val="0070C0"/>
              </a:buClr>
              <a:buSzPts val="1800"/>
              <a:buFont typeface="Tahoma"/>
              <a:buChar char="●"/>
            </a:pPr>
            <a:r>
              <a:rPr lang="en" sz="1800">
                <a:solidFill>
                  <a:srgbClr val="0070C0"/>
                </a:solidFill>
                <a:latin typeface="Tahoma"/>
                <a:ea typeface="Tahoma"/>
                <a:cs typeface="Tahoma"/>
                <a:sym typeface="Tahoma"/>
              </a:rPr>
              <a:t>Сімейний кодекс України (ст.ст. 19, 150) </a:t>
            </a:r>
            <a:endParaRPr sz="1800">
              <a:solidFill>
                <a:srgbClr val="0070C0"/>
              </a:solidFill>
              <a:latin typeface="Tahoma"/>
              <a:ea typeface="Tahoma"/>
              <a:cs typeface="Tahoma"/>
              <a:sym typeface="Tahoma"/>
            </a:endParaRPr>
          </a:p>
          <a:p>
            <a:pPr indent="-342900" lvl="0" marL="457200" marR="0" rtl="0" algn="l">
              <a:lnSpc>
                <a:spcPct val="100000"/>
              </a:lnSpc>
              <a:spcBef>
                <a:spcPts val="0"/>
              </a:spcBef>
              <a:spcAft>
                <a:spcPts val="0"/>
              </a:spcAft>
              <a:buClr>
                <a:srgbClr val="0070C0"/>
              </a:buClr>
              <a:buSzPts val="1800"/>
              <a:buFont typeface="Tahoma"/>
              <a:buChar char="●"/>
            </a:pPr>
            <a:r>
              <a:rPr lang="en" sz="1800">
                <a:solidFill>
                  <a:srgbClr val="0070C0"/>
                </a:solidFill>
                <a:latin typeface="Tahoma"/>
                <a:ea typeface="Tahoma"/>
                <a:cs typeface="Tahoma"/>
                <a:sym typeface="Tahoma"/>
              </a:rPr>
              <a:t>ЗУ “Про охорону дитинства” (ст.ст. 6,10,11)</a:t>
            </a:r>
            <a:endParaRPr sz="1800">
              <a:solidFill>
                <a:srgbClr val="0070C0"/>
              </a:solidFill>
              <a:latin typeface="Tahoma"/>
              <a:ea typeface="Tahoma"/>
              <a:cs typeface="Tahoma"/>
              <a:sym typeface="Tahoma"/>
            </a:endParaRPr>
          </a:p>
          <a:p>
            <a:pPr indent="-342900" lvl="0" marL="457200" marR="0" rtl="0" algn="l">
              <a:lnSpc>
                <a:spcPct val="100000"/>
              </a:lnSpc>
              <a:spcBef>
                <a:spcPts val="0"/>
              </a:spcBef>
              <a:spcAft>
                <a:spcPts val="0"/>
              </a:spcAft>
              <a:buClr>
                <a:srgbClr val="0070C0"/>
              </a:buClr>
              <a:buSzPts val="1800"/>
              <a:buFont typeface="Tahoma"/>
              <a:buChar char="●"/>
            </a:pPr>
            <a:r>
              <a:rPr lang="en" sz="1800">
                <a:solidFill>
                  <a:srgbClr val="0070C0"/>
                </a:solidFill>
                <a:latin typeface="Tahoma"/>
                <a:ea typeface="Tahoma"/>
                <a:cs typeface="Tahoma"/>
                <a:sym typeface="Tahoma"/>
              </a:rPr>
              <a:t>ЗУ “Про освіту”</a:t>
            </a:r>
            <a:endParaRPr sz="1800">
              <a:solidFill>
                <a:srgbClr val="0070C0"/>
              </a:solidFill>
              <a:latin typeface="Tahoma"/>
              <a:ea typeface="Tahoma"/>
              <a:cs typeface="Tahoma"/>
              <a:sym typeface="Tahoma"/>
            </a:endParaRPr>
          </a:p>
          <a:p>
            <a:pPr indent="-342900" lvl="0" marL="457200" rtl="0" algn="l">
              <a:spcBef>
                <a:spcPts val="0"/>
              </a:spcBef>
              <a:spcAft>
                <a:spcPts val="0"/>
              </a:spcAft>
              <a:buClr>
                <a:srgbClr val="0070C0"/>
              </a:buClr>
              <a:buSzPts val="1800"/>
              <a:buFont typeface="Tahoma"/>
              <a:buChar char="●"/>
            </a:pPr>
            <a:r>
              <a:rPr lang="en" sz="1800">
                <a:solidFill>
                  <a:srgbClr val="0070C0"/>
                </a:solidFill>
                <a:latin typeface="Tahoma"/>
                <a:ea typeface="Tahoma"/>
                <a:cs typeface="Tahoma"/>
                <a:sym typeface="Tahoma"/>
              </a:rPr>
              <a:t>ЗУ “Про Національну поліцію”</a:t>
            </a:r>
            <a:endParaRPr sz="1800">
              <a:solidFill>
                <a:srgbClr val="0070C0"/>
              </a:solidFill>
              <a:latin typeface="Tahoma"/>
              <a:ea typeface="Tahoma"/>
              <a:cs typeface="Tahoma"/>
              <a:sym typeface="Tahoma"/>
            </a:endParaRPr>
          </a:p>
          <a:p>
            <a:pPr indent="-342900" lvl="0" marL="457200" rtl="0" algn="l">
              <a:spcBef>
                <a:spcPts val="0"/>
              </a:spcBef>
              <a:spcAft>
                <a:spcPts val="0"/>
              </a:spcAft>
              <a:buClr>
                <a:srgbClr val="0070C0"/>
              </a:buClr>
              <a:buSzPts val="1800"/>
              <a:buFont typeface="Tahoma"/>
              <a:buChar char="●"/>
            </a:pPr>
            <a:r>
              <a:rPr lang="en" sz="1800">
                <a:solidFill>
                  <a:srgbClr val="0070C0"/>
                </a:solidFill>
                <a:latin typeface="Tahoma"/>
                <a:ea typeface="Tahoma"/>
                <a:cs typeface="Tahoma"/>
                <a:sym typeface="Tahoma"/>
              </a:rPr>
              <a:t>ЗУ “Про виконавче провадження”</a:t>
            </a:r>
            <a:endParaRPr sz="1800">
              <a:solidFill>
                <a:srgbClr val="0070C0"/>
              </a:solidFill>
              <a:latin typeface="Tahoma"/>
              <a:ea typeface="Tahoma"/>
              <a:cs typeface="Tahoma"/>
              <a:sym typeface="Tahoma"/>
            </a:endParaRPr>
          </a:p>
          <a:p>
            <a:pPr indent="-342900" lvl="0" marL="457200" rtl="0" algn="l">
              <a:spcBef>
                <a:spcPts val="0"/>
              </a:spcBef>
              <a:spcAft>
                <a:spcPts val="0"/>
              </a:spcAft>
              <a:buClr>
                <a:srgbClr val="0070C0"/>
              </a:buClr>
              <a:buSzPts val="1800"/>
              <a:buFont typeface="Tahoma"/>
              <a:buChar char="●"/>
            </a:pPr>
            <a:r>
              <a:rPr lang="en" sz="1800">
                <a:solidFill>
                  <a:srgbClr val="0070C0"/>
                </a:solidFill>
                <a:latin typeface="Tahoma"/>
                <a:ea typeface="Tahoma"/>
                <a:cs typeface="Tahoma"/>
                <a:sym typeface="Tahoma"/>
              </a:rPr>
              <a:t>Порядок № 866 від 24.09.2008, № 905 від 8.10.2008 р. № 905</a:t>
            </a:r>
            <a:endParaRPr sz="1800">
              <a:solidFill>
                <a:srgbClr val="0070C0"/>
              </a:solidFill>
              <a:latin typeface="Tahoma"/>
              <a:ea typeface="Tahoma"/>
              <a:cs typeface="Tahoma"/>
              <a:sym typeface="Tahoma"/>
            </a:endParaRPr>
          </a:p>
          <a:p>
            <a:pPr indent="-342900" lvl="0" marL="457200" marR="0" rtl="0" algn="l">
              <a:lnSpc>
                <a:spcPct val="100000"/>
              </a:lnSpc>
              <a:spcBef>
                <a:spcPts val="0"/>
              </a:spcBef>
              <a:spcAft>
                <a:spcPts val="0"/>
              </a:spcAft>
              <a:buClr>
                <a:srgbClr val="0070C0"/>
              </a:buClr>
              <a:buSzPts val="1800"/>
              <a:buFont typeface="Tahoma"/>
              <a:buChar char="●"/>
            </a:pPr>
            <a:r>
              <a:rPr lang="en" sz="1800">
                <a:solidFill>
                  <a:srgbClr val="0070C0"/>
                </a:solidFill>
                <a:latin typeface="Tahoma"/>
                <a:ea typeface="Tahoma"/>
                <a:cs typeface="Tahoma"/>
                <a:sym typeface="Tahoma"/>
              </a:rPr>
              <a:t>відомчі накази та інструкції</a:t>
            </a:r>
            <a:endParaRPr sz="1800">
              <a:solidFill>
                <a:srgbClr val="0070C0"/>
              </a:solidFill>
              <a:latin typeface="Tahoma"/>
              <a:ea typeface="Tahoma"/>
              <a:cs typeface="Tahoma"/>
              <a:sym typeface="Tahom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2"/>
          <p:cNvSpPr txBox="1"/>
          <p:nvPr/>
        </p:nvSpPr>
        <p:spPr>
          <a:xfrm>
            <a:off x="380786" y="1358903"/>
            <a:ext cx="6671700" cy="684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2000"/>
              <a:buFont typeface="Arial"/>
              <a:buNone/>
            </a:pPr>
            <a:r>
              <a:rPr b="1" lang="en" sz="2000">
                <a:solidFill>
                  <a:srgbClr val="DF9663"/>
                </a:solidFill>
                <a:latin typeface="Tahoma"/>
                <a:ea typeface="Tahoma"/>
                <a:cs typeface="Tahoma"/>
                <a:sym typeface="Tahoma"/>
              </a:rPr>
              <a:t>Вказівки, доручення суду в окремих ухвалах, </a:t>
            </a:r>
            <a:endParaRPr b="1" sz="2000">
              <a:solidFill>
                <a:srgbClr val="DF9663"/>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2000"/>
              <a:buFont typeface="Arial"/>
              <a:buNone/>
            </a:pPr>
            <a:r>
              <a:rPr b="1" lang="en" sz="2000">
                <a:solidFill>
                  <a:srgbClr val="DF9663"/>
                </a:solidFill>
                <a:latin typeface="Tahoma"/>
                <a:ea typeface="Tahoma"/>
                <a:cs typeface="Tahoma"/>
                <a:sym typeface="Tahoma"/>
              </a:rPr>
              <a:t>в порядку реагування на виявлені порушення:</a:t>
            </a:r>
            <a:endParaRPr b="1" i="0" sz="2000" u="none" cap="none" strike="noStrike">
              <a:solidFill>
                <a:srgbClr val="DF9663"/>
              </a:solidFill>
              <a:latin typeface="Tahoma"/>
              <a:ea typeface="Tahoma"/>
              <a:cs typeface="Tahoma"/>
              <a:sym typeface="Tahoma"/>
            </a:endParaRPr>
          </a:p>
        </p:txBody>
      </p:sp>
      <p:sp>
        <p:nvSpPr>
          <p:cNvPr id="86" name="Google Shape;86;p2"/>
          <p:cNvSpPr/>
          <p:nvPr/>
        </p:nvSpPr>
        <p:spPr>
          <a:xfrm>
            <a:off x="447925" y="2043800"/>
            <a:ext cx="6466800" cy="2712600"/>
          </a:xfrm>
          <a:prstGeom prst="rect">
            <a:avLst/>
          </a:prstGeom>
          <a:noFill/>
          <a:ln>
            <a:noFill/>
          </a:ln>
        </p:spPr>
        <p:txBody>
          <a:bodyPr anchorCtr="0" anchor="t" bIns="45700" lIns="91425" spcFirstLastPara="1" rIns="91425" wrap="square" tIns="45700">
            <a:noAutofit/>
          </a:bodyPr>
          <a:lstStyle/>
          <a:p>
            <a:pPr indent="-317500" lvl="0" marL="457200" marR="0" rtl="0" algn="l">
              <a:lnSpc>
                <a:spcPct val="100000"/>
              </a:lnSpc>
              <a:spcBef>
                <a:spcPts val="0"/>
              </a:spcBef>
              <a:spcAft>
                <a:spcPts val="0"/>
              </a:spcAft>
              <a:buClr>
                <a:srgbClr val="0070C0"/>
              </a:buClr>
              <a:buSzPts val="1400"/>
              <a:buFont typeface="Tahoma"/>
              <a:buChar char="●"/>
            </a:pPr>
            <a:r>
              <a:rPr lang="en">
                <a:solidFill>
                  <a:srgbClr val="0070C0"/>
                </a:solidFill>
                <a:latin typeface="Tahoma"/>
                <a:ea typeface="Tahoma"/>
                <a:cs typeface="Tahoma"/>
                <a:sym typeface="Tahoma"/>
              </a:rPr>
              <a:t>усунення непослідовної політики суб`єктів владних повноважень, забезпечення їх обов'язку дбати про найкращі інтереси дітей, не створювати ситуацію, у якій вчиняються одночасно взаємовиключні процедури;</a:t>
            </a:r>
            <a:endParaRPr>
              <a:solidFill>
                <a:srgbClr val="0070C0"/>
              </a:solidFill>
              <a:latin typeface="Tahoma"/>
              <a:ea typeface="Tahoma"/>
              <a:cs typeface="Tahoma"/>
              <a:sym typeface="Tahoma"/>
            </a:endParaRPr>
          </a:p>
          <a:p>
            <a:pPr indent="-317500" lvl="0" marL="457200" marR="0" rtl="0" algn="l">
              <a:lnSpc>
                <a:spcPct val="100000"/>
              </a:lnSpc>
              <a:spcBef>
                <a:spcPts val="0"/>
              </a:spcBef>
              <a:spcAft>
                <a:spcPts val="0"/>
              </a:spcAft>
              <a:buClr>
                <a:srgbClr val="0070C0"/>
              </a:buClr>
              <a:buSzPts val="1400"/>
              <a:buFont typeface="Tahoma"/>
              <a:buChar char="●"/>
            </a:pPr>
            <a:r>
              <a:rPr lang="en">
                <a:solidFill>
                  <a:srgbClr val="0070C0"/>
                </a:solidFill>
                <a:latin typeface="Tahoma"/>
                <a:ea typeface="Tahoma"/>
                <a:cs typeface="Tahoma"/>
                <a:sym typeface="Tahoma"/>
              </a:rPr>
              <a:t>зобов'язання органів опіки та піклування, органів поліції, прокуратури, міністерств і відомств, голів міських, селищних рад для прийняття відповідних заходів щодо захисту прав неповнолітньої дитини та усунення причин і умов, що сприяли порушенню закону;</a:t>
            </a:r>
            <a:endParaRPr>
              <a:solidFill>
                <a:srgbClr val="0070C0"/>
              </a:solidFill>
              <a:latin typeface="Tahoma"/>
              <a:ea typeface="Tahoma"/>
              <a:cs typeface="Tahoma"/>
              <a:sym typeface="Tahoma"/>
            </a:endParaRPr>
          </a:p>
          <a:p>
            <a:pPr indent="-317500" lvl="0" marL="457200" marR="0" rtl="0" algn="l">
              <a:lnSpc>
                <a:spcPct val="100000"/>
              </a:lnSpc>
              <a:spcBef>
                <a:spcPts val="0"/>
              </a:spcBef>
              <a:spcAft>
                <a:spcPts val="0"/>
              </a:spcAft>
              <a:buClr>
                <a:srgbClr val="0070C0"/>
              </a:buClr>
              <a:buSzPts val="1400"/>
              <a:buFont typeface="Tahoma"/>
              <a:buChar char="●"/>
            </a:pPr>
            <a:r>
              <a:rPr lang="en">
                <a:solidFill>
                  <a:srgbClr val="0070C0"/>
                </a:solidFill>
                <a:latin typeface="Tahoma"/>
                <a:ea typeface="Tahoma"/>
                <a:cs typeface="Tahoma"/>
                <a:sym typeface="Tahoma"/>
              </a:rPr>
              <a:t>внесення змін до нормативно — правових актів задля забезпечення умов, які б унеможливили існування помилок в роботі поліцейських, державних/приватних виконавців, посадовців органів влади та місцевого самоврядування, закладів освіти, інших установ.</a:t>
            </a:r>
            <a:endParaRPr i="1" sz="1400" u="none" cap="none" strike="noStrike">
              <a:solidFill>
                <a:srgbClr val="0070C0"/>
              </a:solidFill>
              <a:latin typeface="Tahoma"/>
              <a:ea typeface="Tahoma"/>
              <a:cs typeface="Tahoma"/>
              <a:sym typeface="Tahoma"/>
            </a:endParaRPr>
          </a:p>
          <a:p>
            <a:pPr indent="0" lvl="0" marL="45720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70C0"/>
              </a:solidFill>
              <a:latin typeface="Tahoma"/>
              <a:ea typeface="Tahoma"/>
              <a:cs typeface="Tahoma"/>
              <a:sym typeface="Tahoma"/>
            </a:endParaRPr>
          </a:p>
        </p:txBody>
      </p:sp>
      <p:pic>
        <p:nvPicPr>
          <p:cNvPr id="87" name="Google Shape;87;p2"/>
          <p:cNvPicPr preferRelativeResize="0"/>
          <p:nvPr/>
        </p:nvPicPr>
        <p:blipFill rotWithShape="1">
          <a:blip r:embed="rId3">
            <a:alphaModFix/>
          </a:blip>
          <a:srcRect b="0" l="62891" r="0" t="0"/>
          <a:stretch/>
        </p:blipFill>
        <p:spPr>
          <a:xfrm>
            <a:off x="4972775" y="79425"/>
            <a:ext cx="4021228" cy="60957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pic>
        <p:nvPicPr>
          <p:cNvPr id="93" name="Google Shape;93;p4"/>
          <p:cNvPicPr preferRelativeResize="0"/>
          <p:nvPr/>
        </p:nvPicPr>
        <p:blipFill rotWithShape="1">
          <a:blip r:embed="rId3">
            <a:alphaModFix/>
          </a:blip>
          <a:srcRect b="0" l="62883" r="0" t="42199"/>
          <a:stretch/>
        </p:blipFill>
        <p:spPr>
          <a:xfrm>
            <a:off x="7017124" y="0"/>
            <a:ext cx="2126874" cy="1863026"/>
          </a:xfrm>
          <a:prstGeom prst="rect">
            <a:avLst/>
          </a:prstGeom>
          <a:noFill/>
          <a:ln>
            <a:noFill/>
          </a:ln>
        </p:spPr>
      </p:pic>
      <p:sp>
        <p:nvSpPr>
          <p:cNvPr id="94" name="Google Shape;94;p4"/>
          <p:cNvSpPr txBox="1"/>
          <p:nvPr/>
        </p:nvSpPr>
        <p:spPr>
          <a:xfrm>
            <a:off x="78800" y="801100"/>
            <a:ext cx="8347500" cy="431100"/>
          </a:xfrm>
          <a:prstGeom prst="rect">
            <a:avLst/>
          </a:prstGeom>
          <a:noFill/>
          <a:ln>
            <a:noFill/>
          </a:ln>
        </p:spPr>
        <p:txBody>
          <a:bodyPr anchorCtr="0" anchor="t" bIns="91425" lIns="91425" spcFirstLastPara="1" rIns="91425" wrap="square" tIns="91425">
            <a:spAutoFit/>
          </a:bodyPr>
          <a:lstStyle/>
          <a:p>
            <a:pPr indent="449580" lvl="0" marL="0" marR="0" rtl="0" algn="just">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Times New Roman"/>
              <a:ea typeface="Times New Roman"/>
              <a:cs typeface="Times New Roman"/>
              <a:sym typeface="Times New Roman"/>
            </a:endParaRPr>
          </a:p>
        </p:txBody>
      </p:sp>
      <p:sp>
        <p:nvSpPr>
          <p:cNvPr id="95" name="Google Shape;95;p4"/>
          <p:cNvSpPr txBox="1"/>
          <p:nvPr/>
        </p:nvSpPr>
        <p:spPr>
          <a:xfrm>
            <a:off x="439136" y="281266"/>
            <a:ext cx="6671700" cy="13005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2000"/>
              <a:buFont typeface="Arial"/>
              <a:buNone/>
            </a:pPr>
            <a:r>
              <a:rPr b="1" lang="en" sz="2000">
                <a:solidFill>
                  <a:srgbClr val="DF9663"/>
                </a:solidFill>
                <a:latin typeface="Tahoma"/>
                <a:ea typeface="Tahoma"/>
                <a:cs typeface="Tahoma"/>
                <a:sym typeface="Tahoma"/>
              </a:rPr>
              <a:t>Справа про невиконання батьківських обов`язків у зв`язку з чим неповнолітній розпивав пиво у громадському місці, що заборонено законом. (ст. 184 КУпАП)</a:t>
            </a:r>
            <a:endParaRPr b="1" i="0" sz="2000" u="none" cap="none" strike="noStrike">
              <a:solidFill>
                <a:srgbClr val="DF9663"/>
              </a:solidFill>
              <a:latin typeface="Tahoma"/>
              <a:ea typeface="Tahoma"/>
              <a:cs typeface="Tahoma"/>
              <a:sym typeface="Tahoma"/>
            </a:endParaRPr>
          </a:p>
        </p:txBody>
      </p:sp>
      <p:sp>
        <p:nvSpPr>
          <p:cNvPr id="96" name="Google Shape;96;p4"/>
          <p:cNvSpPr/>
          <p:nvPr/>
        </p:nvSpPr>
        <p:spPr>
          <a:xfrm>
            <a:off x="483225" y="1687050"/>
            <a:ext cx="8347500" cy="3247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rPr b="1" lang="en">
                <a:solidFill>
                  <a:srgbClr val="0070C0"/>
                </a:solidFill>
                <a:latin typeface="Tahoma"/>
                <a:ea typeface="Tahoma"/>
                <a:cs typeface="Tahoma"/>
                <a:sym typeface="Tahoma"/>
              </a:rPr>
              <a:t>Судом встановлено:</a:t>
            </a:r>
            <a:endParaRPr b="1">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100"/>
              <a:buFont typeface="Arial"/>
              <a:buNone/>
            </a:pPr>
            <a:r>
              <a:rPr b="1" lang="en">
                <a:solidFill>
                  <a:srgbClr val="0070C0"/>
                </a:solidFill>
                <a:latin typeface="Tahoma"/>
                <a:ea typeface="Tahoma"/>
                <a:cs typeface="Tahoma"/>
                <a:sym typeface="Tahoma"/>
              </a:rPr>
              <a:t>    • </a:t>
            </a:r>
            <a:r>
              <a:rPr lang="en">
                <a:solidFill>
                  <a:srgbClr val="0070C0"/>
                </a:solidFill>
                <a:latin typeface="Tahoma"/>
                <a:ea typeface="Tahoma"/>
                <a:cs typeface="Tahoma"/>
                <a:sym typeface="Tahoma"/>
              </a:rPr>
              <a:t>сім`я перебуває на обліку у МЦСССД як така, в якій вчинено домашнє насильство;</a:t>
            </a:r>
            <a:endParaRPr>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100"/>
              <a:buFont typeface="Arial"/>
              <a:buNone/>
            </a:pPr>
            <a:r>
              <a:rPr lang="en">
                <a:solidFill>
                  <a:srgbClr val="0070C0"/>
                </a:solidFill>
                <a:latin typeface="Tahoma"/>
                <a:ea typeface="Tahoma"/>
                <a:cs typeface="Tahoma"/>
                <a:sym typeface="Tahoma"/>
              </a:rPr>
              <a:t>    • адміністрація закладу освіти самоусунулася від проблеми, яка виникла з учнем внаслідок булінгу в школі;</a:t>
            </a:r>
            <a:endParaRPr>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100"/>
              <a:buFont typeface="Arial"/>
              <a:buNone/>
            </a:pPr>
            <a:r>
              <a:rPr lang="en">
                <a:solidFill>
                  <a:srgbClr val="0070C0"/>
                </a:solidFill>
                <a:latin typeface="Tahoma"/>
                <a:ea typeface="Tahoma"/>
                <a:cs typeface="Tahoma"/>
                <a:sym typeface="Tahoma"/>
              </a:rPr>
              <a:t>    • адміністрації школи та її працівники, намагаються перекласти вирішення проблеми на начальника служби у справах дітей __ міської ради та ювенальну превенцію, таким чином самоусуваються він виховного та навчального процесу відносно учня, а неповнолітня дитина залишається наодинці з проблемою; </a:t>
            </a:r>
            <a:endParaRPr>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100"/>
              <a:buFont typeface="Arial"/>
              <a:buNone/>
            </a:pPr>
            <a:r>
              <a:rPr lang="en">
                <a:solidFill>
                  <a:srgbClr val="0070C0"/>
                </a:solidFill>
                <a:latin typeface="Tahoma"/>
                <a:ea typeface="Tahoma"/>
                <a:cs typeface="Tahoma"/>
                <a:sym typeface="Tahoma"/>
              </a:rPr>
              <a:t>    •  мати неповнолітнього перебуває в складних життєвих обставинах, а соціальні служби міста відносяться формально до даної ситуації та лише констатують її, але не мають бажання її вирішити за допомогою психологів школи та відповідних служб та їх фахівців;</a:t>
            </a:r>
            <a:endParaRPr>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100"/>
              <a:buFont typeface="Arial"/>
              <a:buNone/>
            </a:pPr>
            <a:r>
              <a:rPr lang="en">
                <a:solidFill>
                  <a:srgbClr val="0070C0"/>
                </a:solidFill>
                <a:latin typeface="Tahoma"/>
                <a:ea typeface="Tahoma"/>
                <a:cs typeface="Tahoma"/>
                <a:sym typeface="Tahoma"/>
              </a:rPr>
              <a:t>    • соціальні служби міста повинні не формально брати сім`ю, яка потерпали від домашнього насилля на облік, але супроводжувати її тобто діяти, вчиняти якісь дії для подолання психічних проблем не лише з неповнолітніми дітьми, але й з їхніми батьками.</a:t>
            </a:r>
            <a:endParaRPr>
              <a:solidFill>
                <a:srgbClr val="0070C0"/>
              </a:solidFill>
              <a:latin typeface="Tahoma"/>
              <a:ea typeface="Tahoma"/>
              <a:cs typeface="Tahoma"/>
              <a:sym typeface="Tahom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g20dd46e6227_0_4"/>
          <p:cNvSpPr txBox="1"/>
          <p:nvPr/>
        </p:nvSpPr>
        <p:spPr>
          <a:xfrm>
            <a:off x="78800" y="801100"/>
            <a:ext cx="8347500" cy="431100"/>
          </a:xfrm>
          <a:prstGeom prst="rect">
            <a:avLst/>
          </a:prstGeom>
          <a:noFill/>
          <a:ln>
            <a:noFill/>
          </a:ln>
        </p:spPr>
        <p:txBody>
          <a:bodyPr anchorCtr="0" anchor="t" bIns="91425" lIns="91425" spcFirstLastPara="1" rIns="91425" wrap="square" tIns="91425">
            <a:spAutoFit/>
          </a:bodyPr>
          <a:lstStyle/>
          <a:p>
            <a:pPr indent="449580" lvl="0" marL="0" marR="0" rtl="0" algn="just">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Times New Roman"/>
              <a:ea typeface="Times New Roman"/>
              <a:cs typeface="Times New Roman"/>
              <a:sym typeface="Times New Roman"/>
            </a:endParaRPr>
          </a:p>
        </p:txBody>
      </p:sp>
      <p:sp>
        <p:nvSpPr>
          <p:cNvPr id="103" name="Google Shape;103;g20dd46e6227_0_4"/>
          <p:cNvSpPr txBox="1"/>
          <p:nvPr/>
        </p:nvSpPr>
        <p:spPr>
          <a:xfrm>
            <a:off x="439136" y="281266"/>
            <a:ext cx="6671700" cy="13005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2000"/>
              <a:buFont typeface="Arial"/>
              <a:buNone/>
            </a:pPr>
            <a:r>
              <a:rPr b="1" lang="en" sz="2000">
                <a:solidFill>
                  <a:srgbClr val="DF9663"/>
                </a:solidFill>
                <a:latin typeface="Tahoma"/>
                <a:ea typeface="Tahoma"/>
                <a:cs typeface="Tahoma"/>
                <a:sym typeface="Tahoma"/>
              </a:rPr>
              <a:t>Справа про невиконання батьківських обов`язків у зв`язку з чим неповнолітній розпивав пиво у громадському місці, що заборонено законом. (ст. 184 КУпАП)</a:t>
            </a:r>
            <a:endParaRPr b="1" i="0" sz="2000" u="none" cap="none" strike="noStrike">
              <a:solidFill>
                <a:srgbClr val="DF9663"/>
              </a:solidFill>
              <a:latin typeface="Tahoma"/>
              <a:ea typeface="Tahoma"/>
              <a:cs typeface="Tahoma"/>
              <a:sym typeface="Tahoma"/>
            </a:endParaRPr>
          </a:p>
        </p:txBody>
      </p:sp>
      <p:sp>
        <p:nvSpPr>
          <p:cNvPr id="104" name="Google Shape;104;g20dd46e6227_0_4"/>
          <p:cNvSpPr/>
          <p:nvPr/>
        </p:nvSpPr>
        <p:spPr>
          <a:xfrm>
            <a:off x="483225" y="1687050"/>
            <a:ext cx="8347500" cy="3247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rPr b="1" lang="en">
                <a:solidFill>
                  <a:srgbClr val="0070C0"/>
                </a:solidFill>
                <a:latin typeface="Tahoma"/>
                <a:ea typeface="Tahoma"/>
                <a:cs typeface="Tahoma"/>
                <a:sym typeface="Tahoma"/>
              </a:rPr>
              <a:t>Судом встановлено:</a:t>
            </a:r>
            <a:endParaRPr b="1">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100"/>
              <a:buFont typeface="Arial"/>
              <a:buNone/>
            </a:pPr>
            <a:r>
              <a:rPr b="1" lang="en">
                <a:solidFill>
                  <a:srgbClr val="0070C0"/>
                </a:solidFill>
                <a:latin typeface="Tahoma"/>
                <a:ea typeface="Tahoma"/>
                <a:cs typeface="Tahoma"/>
                <a:sym typeface="Tahoma"/>
              </a:rPr>
              <a:t>    • </a:t>
            </a:r>
            <a:r>
              <a:rPr lang="en">
                <a:solidFill>
                  <a:srgbClr val="0070C0"/>
                </a:solidFill>
                <a:latin typeface="Tahoma"/>
                <a:ea typeface="Tahoma"/>
                <a:cs typeface="Tahoma"/>
                <a:sym typeface="Tahoma"/>
              </a:rPr>
              <a:t>   в даному випадку неповнолітній потрапив під подвійний психологічний тиск як удома, з боку батька, так і в навчальному закладі м. __, а також тиск інспектора ювенальної превенції, яка формально віднеслася до своїх обов`яків та не вжила заходів у межах своєї компетенції для виявлення причин та умов, що сприяли вчиненню адміністративного правопорушення, а миттєво склала протокол про адміністративне правопорушення, при цьому проігнорувала превентивні заходи та законодавство України про профілактику правопорушень. </a:t>
            </a:r>
            <a:endParaRPr>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100"/>
              <a:buFont typeface="Arial"/>
              <a:buNone/>
            </a:pPr>
            <a:r>
              <a:t/>
            </a:r>
            <a:endParaRPr>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100"/>
              <a:buFont typeface="Arial"/>
              <a:buNone/>
            </a:pPr>
            <a:r>
              <a:rPr b="1" lang="en">
                <a:solidFill>
                  <a:srgbClr val="0070C0"/>
                </a:solidFill>
                <a:latin typeface="Tahoma"/>
                <a:ea typeface="Tahoma"/>
                <a:cs typeface="Tahoma"/>
                <a:sym typeface="Tahoma"/>
              </a:rPr>
              <a:t>За висновками суду, у своїй роботі представник ювенальної превенції має бути не лише юристом, але й педагогом, психологом та соціальним працівником у одній особі. Формалістський підхід до подібної категорії справ суд вважає неприпустимим.</a:t>
            </a:r>
            <a:endParaRPr b="1">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100"/>
              <a:buFont typeface="Arial"/>
              <a:buNone/>
            </a:pPr>
            <a:r>
              <a:t/>
            </a:r>
            <a:endParaRPr b="1">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100"/>
              <a:buFont typeface="Arial"/>
              <a:buNone/>
            </a:pPr>
            <a:r>
              <a:rPr lang="en" sz="1100">
                <a:solidFill>
                  <a:srgbClr val="0070C0"/>
                </a:solidFill>
                <a:latin typeface="Tahoma"/>
                <a:ea typeface="Tahoma"/>
                <a:cs typeface="Tahoma"/>
                <a:sym typeface="Tahoma"/>
              </a:rPr>
              <a:t>Джерело: постанова Южноукраїнського міського суду Миколаївської області від 06.01.2021 у справі № 486/1633/20 https://reyestr.court.gov.ua/Review/94188706?fbclid=IwAR0Bv5H7Hkaou7BJrQ5xvXQAu4qvnuEHnZyxrGnVHE2iWjiiGJCYKvYL7y8 </a:t>
            </a:r>
            <a:endParaRPr sz="1100">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100"/>
              <a:buFont typeface="Arial"/>
              <a:buNone/>
            </a:pPr>
            <a:r>
              <a:t/>
            </a:r>
            <a:endParaRPr b="1">
              <a:solidFill>
                <a:srgbClr val="0070C0"/>
              </a:solidFill>
              <a:latin typeface="Tahoma"/>
              <a:ea typeface="Tahoma"/>
              <a:cs typeface="Tahoma"/>
              <a:sym typeface="Tahoma"/>
            </a:endParaRPr>
          </a:p>
        </p:txBody>
      </p:sp>
      <p:pic>
        <p:nvPicPr>
          <p:cNvPr id="105" name="Google Shape;105;g20dd46e6227_0_4"/>
          <p:cNvPicPr preferRelativeResize="0"/>
          <p:nvPr/>
        </p:nvPicPr>
        <p:blipFill rotWithShape="1">
          <a:blip r:embed="rId3">
            <a:alphaModFix/>
          </a:blip>
          <a:srcRect b="0" l="62195" r="0" t="35917"/>
          <a:stretch/>
        </p:blipFill>
        <p:spPr>
          <a:xfrm>
            <a:off x="7110825" y="0"/>
            <a:ext cx="1987052" cy="189470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pic>
        <p:nvPicPr>
          <p:cNvPr id="111" name="Google Shape;111;p6"/>
          <p:cNvPicPr preferRelativeResize="0"/>
          <p:nvPr/>
        </p:nvPicPr>
        <p:blipFill rotWithShape="1">
          <a:blip r:embed="rId3">
            <a:alphaModFix/>
          </a:blip>
          <a:srcRect b="0" l="62196" r="0" t="35916"/>
          <a:stretch/>
        </p:blipFill>
        <p:spPr>
          <a:xfrm>
            <a:off x="0" y="2390125"/>
            <a:ext cx="2242826" cy="2138599"/>
          </a:xfrm>
          <a:prstGeom prst="rect">
            <a:avLst/>
          </a:prstGeom>
          <a:noFill/>
          <a:ln>
            <a:noFill/>
          </a:ln>
        </p:spPr>
      </p:pic>
      <p:sp>
        <p:nvSpPr>
          <p:cNvPr id="112" name="Google Shape;112;p6"/>
          <p:cNvSpPr txBox="1"/>
          <p:nvPr/>
        </p:nvSpPr>
        <p:spPr>
          <a:xfrm>
            <a:off x="2442450" y="646525"/>
            <a:ext cx="5631900" cy="1108200"/>
          </a:xfrm>
          <a:prstGeom prst="rect">
            <a:avLst/>
          </a:prstGeom>
          <a:noFill/>
          <a:ln>
            <a:noFill/>
          </a:ln>
        </p:spPr>
        <p:txBody>
          <a:bodyPr anchorCtr="0" anchor="t" bIns="91425" lIns="91425" spcFirstLastPara="1" rIns="91425" wrap="square" tIns="91425">
            <a:spAutoFit/>
          </a:bodyPr>
          <a:lstStyle/>
          <a:p>
            <a:pPr indent="449580" lvl="0" marL="0" marR="0" rtl="0" algn="just">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Times New Roman"/>
              <a:ea typeface="Times New Roman"/>
              <a:cs typeface="Times New Roman"/>
              <a:sym typeface="Times New Roman"/>
            </a:endParaRPr>
          </a:p>
          <a:p>
            <a:pPr indent="449580" lvl="0" marL="0" marR="0" rtl="0" algn="just">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Times New Roman"/>
              <a:ea typeface="Times New Roman"/>
              <a:cs typeface="Times New Roman"/>
              <a:sym typeface="Times New Roman"/>
            </a:endParaRPr>
          </a:p>
          <a:p>
            <a:pPr indent="449580" lvl="0" marL="0" marR="0" rtl="0" algn="just">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Times New Roman"/>
              <a:ea typeface="Times New Roman"/>
              <a:cs typeface="Times New Roman"/>
              <a:sym typeface="Times New Roman"/>
            </a:endParaRPr>
          </a:p>
        </p:txBody>
      </p:sp>
      <p:sp>
        <p:nvSpPr>
          <p:cNvPr id="113" name="Google Shape;113;p6"/>
          <p:cNvSpPr txBox="1"/>
          <p:nvPr/>
        </p:nvSpPr>
        <p:spPr>
          <a:xfrm>
            <a:off x="280311" y="97303"/>
            <a:ext cx="6671700" cy="9927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2000"/>
              <a:buFont typeface="Arial"/>
              <a:buNone/>
            </a:pPr>
            <a:r>
              <a:rPr b="1" lang="en" sz="2000">
                <a:solidFill>
                  <a:srgbClr val="DF9663"/>
                </a:solidFill>
                <a:latin typeface="Tahoma"/>
                <a:ea typeface="Tahoma"/>
                <a:cs typeface="Tahoma"/>
                <a:sym typeface="Tahoma"/>
              </a:rPr>
              <a:t>Справа про невиконання батьківських обов`язків (ст. 184 КУпАП)</a:t>
            </a:r>
            <a:endParaRPr b="1" sz="2000">
              <a:solidFill>
                <a:srgbClr val="DF9663"/>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2000"/>
              <a:buFont typeface="Arial"/>
              <a:buNone/>
            </a:pPr>
            <a:r>
              <a:t/>
            </a:r>
            <a:endParaRPr b="1" sz="2000">
              <a:solidFill>
                <a:srgbClr val="DF9663"/>
              </a:solidFill>
              <a:latin typeface="Tahoma"/>
              <a:ea typeface="Tahoma"/>
              <a:cs typeface="Tahoma"/>
              <a:sym typeface="Tahoma"/>
            </a:endParaRPr>
          </a:p>
        </p:txBody>
      </p:sp>
      <p:sp>
        <p:nvSpPr>
          <p:cNvPr id="114" name="Google Shape;114;p6"/>
          <p:cNvSpPr/>
          <p:nvPr/>
        </p:nvSpPr>
        <p:spPr>
          <a:xfrm>
            <a:off x="2011525" y="1046825"/>
            <a:ext cx="6978300" cy="3568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lang="en">
                <a:solidFill>
                  <a:srgbClr val="0070C0"/>
                </a:solidFill>
                <a:latin typeface="Tahoma"/>
                <a:ea typeface="Tahoma"/>
                <a:cs typeface="Tahoma"/>
                <a:sym typeface="Tahoma"/>
              </a:rPr>
              <a:t>Суд  звернув  увагу на те, що ксерокопії документів дуже поганої якості та зовсім не завірені. Також на оптичному диску обидва відеофайли містять інформацію про зупинку автомобіля та проходження огляду на стан визначення сп`яніння водія.</a:t>
            </a:r>
            <a:endParaRPr>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400"/>
              <a:buFont typeface="Arial"/>
              <a:buNone/>
            </a:pPr>
            <a:r>
              <a:t/>
            </a:r>
            <a:endParaRPr>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400"/>
              <a:buFont typeface="Arial"/>
              <a:buNone/>
            </a:pPr>
            <a:r>
              <a:rPr lang="en">
                <a:solidFill>
                  <a:srgbClr val="0070C0"/>
                </a:solidFill>
                <a:latin typeface="Tahoma"/>
                <a:ea typeface="Tahoma"/>
                <a:cs typeface="Tahoma"/>
                <a:sym typeface="Tahoma"/>
              </a:rPr>
              <a:t>Жодних доказів, які б підтверджували факт опікунства над вказаною дитиною суду не надано.</a:t>
            </a:r>
            <a:endParaRPr>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400"/>
              <a:buFont typeface="Arial"/>
              <a:buNone/>
            </a:pPr>
            <a:r>
              <a:t/>
            </a:r>
            <a:endParaRPr>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400"/>
              <a:buFont typeface="Arial"/>
              <a:buNone/>
            </a:pPr>
            <a:r>
              <a:rPr lang="en">
                <a:solidFill>
                  <a:srgbClr val="0070C0"/>
                </a:solidFill>
                <a:latin typeface="Tahoma"/>
                <a:ea typeface="Tahoma"/>
                <a:cs typeface="Tahoma"/>
                <a:sym typeface="Tahoma"/>
              </a:rPr>
              <a:t>Також, в порушення вимог чинного законодавства, інспектором СЮП ВП Сумського РУП матеріали протоколу про адміністративне правопорушення від 24.07.2023 року було направлено до суду 10.10.2023 року, що ускладнює розгляд справи та притягнення особи в межах строку, передбаченого ст. 38 КУпАП.</a:t>
            </a:r>
            <a:endParaRPr>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400"/>
              <a:buFont typeface="Arial"/>
              <a:buNone/>
            </a:pPr>
            <a:r>
              <a:t/>
            </a:r>
            <a:endParaRPr>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400"/>
              <a:buFont typeface="Arial"/>
              <a:buNone/>
            </a:pPr>
            <a:r>
              <a:rPr lang="en" sz="1100">
                <a:solidFill>
                  <a:srgbClr val="0070C0"/>
                </a:solidFill>
                <a:latin typeface="Tahoma"/>
                <a:ea typeface="Tahoma"/>
                <a:cs typeface="Tahoma"/>
                <a:sym typeface="Tahoma"/>
              </a:rPr>
              <a:t>Джерело: постанова Сумського районного суду Сумської області 11.10.2023   справа № 587/2938/23 </a:t>
            </a:r>
            <a:r>
              <a:rPr lang="en" sz="1100" u="sng">
                <a:solidFill>
                  <a:schemeClr val="hlink"/>
                </a:solidFill>
                <a:latin typeface="Tahoma"/>
                <a:ea typeface="Tahoma"/>
                <a:cs typeface="Tahoma"/>
                <a:sym typeface="Tahoma"/>
                <a:hlinkClick r:id="rId4"/>
              </a:rPr>
              <a:t>https://reyestr.court.gov.ua/Review/114175793</a:t>
            </a:r>
            <a:endParaRPr sz="1100">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400"/>
              <a:buFont typeface="Arial"/>
              <a:buNone/>
            </a:pPr>
            <a:r>
              <a:rPr lang="en" sz="1100">
                <a:solidFill>
                  <a:srgbClr val="0070C0"/>
                </a:solidFill>
                <a:latin typeface="Tahoma"/>
                <a:ea typeface="Tahoma"/>
                <a:cs typeface="Tahoma"/>
                <a:sym typeface="Tahoma"/>
              </a:rPr>
              <a:t>Окрема ухвала</a:t>
            </a:r>
            <a:r>
              <a:rPr lang="en">
                <a:solidFill>
                  <a:srgbClr val="0070C0"/>
                </a:solidFill>
                <a:latin typeface="Tahoma"/>
                <a:ea typeface="Tahoma"/>
                <a:cs typeface="Tahoma"/>
                <a:sym typeface="Tahoma"/>
              </a:rPr>
              <a:t> </a:t>
            </a:r>
            <a:r>
              <a:rPr lang="en" sz="1200" u="sng">
                <a:solidFill>
                  <a:schemeClr val="hlink"/>
                </a:solidFill>
                <a:latin typeface="Times New Roman"/>
                <a:ea typeface="Times New Roman"/>
                <a:cs typeface="Times New Roman"/>
                <a:sym typeface="Times New Roman"/>
                <a:hlinkClick r:id="rId5"/>
              </a:rPr>
              <a:t>https://reyestr.court.gov.ua/Review/114175812</a:t>
            </a:r>
            <a:r>
              <a:rPr lang="en" sz="1200">
                <a:solidFill>
                  <a:schemeClr val="dk1"/>
                </a:solidFill>
                <a:latin typeface="Times New Roman"/>
                <a:ea typeface="Times New Roman"/>
                <a:cs typeface="Times New Roman"/>
                <a:sym typeface="Times New Roman"/>
              </a:rPr>
              <a:t># </a:t>
            </a:r>
            <a:endParaRPr sz="1200">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a:solidFill>
                <a:srgbClr val="0070C0"/>
              </a:solidFill>
              <a:latin typeface="Tahoma"/>
              <a:ea typeface="Tahoma"/>
              <a:cs typeface="Tahoma"/>
              <a:sym typeface="Tahoma"/>
            </a:endParaRPr>
          </a:p>
          <a:p>
            <a:pPr indent="0" lvl="0" marL="0" marR="0" rtl="0" algn="r">
              <a:lnSpc>
                <a:spcPct val="100000"/>
              </a:lnSpc>
              <a:spcBef>
                <a:spcPts val="0"/>
              </a:spcBef>
              <a:spcAft>
                <a:spcPts val="0"/>
              </a:spcAft>
              <a:buClr>
                <a:srgbClr val="000000"/>
              </a:buClr>
              <a:buSzPts val="1400"/>
              <a:buFont typeface="Arial"/>
              <a:buNone/>
            </a:pPr>
            <a:r>
              <a:t/>
            </a:r>
            <a:endParaRPr b="0" i="1" sz="1400" u="none" cap="none" strike="noStrike">
              <a:solidFill>
                <a:srgbClr val="0070C0"/>
              </a:solidFill>
              <a:latin typeface="Tahoma"/>
              <a:ea typeface="Tahoma"/>
              <a:cs typeface="Tahoma"/>
              <a:sym typeface="Tahoma"/>
            </a:endParaRPr>
          </a:p>
          <a:p>
            <a:pPr indent="0" lvl="0" marL="0" marR="0" rtl="0" algn="r">
              <a:lnSpc>
                <a:spcPct val="100000"/>
              </a:lnSpc>
              <a:spcBef>
                <a:spcPts val="0"/>
              </a:spcBef>
              <a:spcAft>
                <a:spcPts val="0"/>
              </a:spcAft>
              <a:buClr>
                <a:srgbClr val="000000"/>
              </a:buClr>
              <a:buSzPts val="1400"/>
              <a:buFont typeface="Arial"/>
              <a:buNone/>
            </a:pPr>
            <a:r>
              <a:t/>
            </a:r>
            <a:endParaRPr b="0" i="1" sz="1400" u="none" cap="none" strike="noStrike">
              <a:solidFill>
                <a:srgbClr val="0070C0"/>
              </a:solidFill>
              <a:latin typeface="Tahoma"/>
              <a:ea typeface="Tahoma"/>
              <a:cs typeface="Tahoma"/>
              <a:sym typeface="Tahoma"/>
            </a:endParaRPr>
          </a:p>
          <a:p>
            <a:pPr indent="0" lvl="0" marL="45720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70C0"/>
              </a:solidFill>
              <a:latin typeface="Tahoma"/>
              <a:ea typeface="Tahoma"/>
              <a:cs typeface="Tahoma"/>
              <a:sym typeface="Tahom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pic>
        <p:nvPicPr>
          <p:cNvPr id="120" name="Google Shape;120;g20dd46e6227_0_13"/>
          <p:cNvPicPr preferRelativeResize="0"/>
          <p:nvPr/>
        </p:nvPicPr>
        <p:blipFill rotWithShape="1">
          <a:blip r:embed="rId3">
            <a:alphaModFix/>
          </a:blip>
          <a:srcRect b="0" l="62195" r="0" t="35917"/>
          <a:stretch/>
        </p:blipFill>
        <p:spPr>
          <a:xfrm>
            <a:off x="0" y="2390125"/>
            <a:ext cx="2242826" cy="2138599"/>
          </a:xfrm>
          <a:prstGeom prst="rect">
            <a:avLst/>
          </a:prstGeom>
          <a:noFill/>
          <a:ln>
            <a:noFill/>
          </a:ln>
        </p:spPr>
      </p:pic>
      <p:sp>
        <p:nvSpPr>
          <p:cNvPr id="121" name="Google Shape;121;g20dd46e6227_0_13"/>
          <p:cNvSpPr txBox="1"/>
          <p:nvPr/>
        </p:nvSpPr>
        <p:spPr>
          <a:xfrm>
            <a:off x="2442450" y="646525"/>
            <a:ext cx="5631900" cy="1108200"/>
          </a:xfrm>
          <a:prstGeom prst="rect">
            <a:avLst/>
          </a:prstGeom>
          <a:noFill/>
          <a:ln>
            <a:noFill/>
          </a:ln>
        </p:spPr>
        <p:txBody>
          <a:bodyPr anchorCtr="0" anchor="t" bIns="91425" lIns="91425" spcFirstLastPara="1" rIns="91425" wrap="square" tIns="91425">
            <a:spAutoFit/>
          </a:bodyPr>
          <a:lstStyle/>
          <a:p>
            <a:pPr indent="449580" lvl="0" marL="0" marR="0" rtl="0" algn="just">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Times New Roman"/>
              <a:ea typeface="Times New Roman"/>
              <a:cs typeface="Times New Roman"/>
              <a:sym typeface="Times New Roman"/>
            </a:endParaRPr>
          </a:p>
          <a:p>
            <a:pPr indent="449580" lvl="0" marL="0" marR="0" rtl="0" algn="just">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Times New Roman"/>
              <a:ea typeface="Times New Roman"/>
              <a:cs typeface="Times New Roman"/>
              <a:sym typeface="Times New Roman"/>
            </a:endParaRPr>
          </a:p>
          <a:p>
            <a:pPr indent="449580" lvl="0" marL="0" marR="0" rtl="0" algn="just">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Times New Roman"/>
              <a:ea typeface="Times New Roman"/>
              <a:cs typeface="Times New Roman"/>
              <a:sym typeface="Times New Roman"/>
            </a:endParaRPr>
          </a:p>
        </p:txBody>
      </p:sp>
      <p:sp>
        <p:nvSpPr>
          <p:cNvPr id="122" name="Google Shape;122;g20dd46e6227_0_13"/>
          <p:cNvSpPr txBox="1"/>
          <p:nvPr/>
        </p:nvSpPr>
        <p:spPr>
          <a:xfrm>
            <a:off x="280311" y="97303"/>
            <a:ext cx="6671700" cy="9927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2000"/>
              <a:buFont typeface="Arial"/>
              <a:buNone/>
            </a:pPr>
            <a:r>
              <a:rPr b="1" lang="en" sz="2000">
                <a:solidFill>
                  <a:srgbClr val="DF9663"/>
                </a:solidFill>
                <a:latin typeface="Tahoma"/>
                <a:ea typeface="Tahoma"/>
                <a:cs typeface="Tahoma"/>
                <a:sym typeface="Tahoma"/>
              </a:rPr>
              <a:t>Справа про невиконання батьківських обов`язків (ст. 184 КУпАП)</a:t>
            </a:r>
            <a:endParaRPr b="1" sz="2000">
              <a:solidFill>
                <a:srgbClr val="DF9663"/>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2000"/>
              <a:buFont typeface="Arial"/>
              <a:buNone/>
            </a:pPr>
            <a:r>
              <a:t/>
            </a:r>
            <a:endParaRPr b="1" sz="2000">
              <a:solidFill>
                <a:srgbClr val="DF9663"/>
              </a:solidFill>
              <a:latin typeface="Tahoma"/>
              <a:ea typeface="Tahoma"/>
              <a:cs typeface="Tahoma"/>
              <a:sym typeface="Tahoma"/>
            </a:endParaRPr>
          </a:p>
        </p:txBody>
      </p:sp>
      <p:sp>
        <p:nvSpPr>
          <p:cNvPr id="123" name="Google Shape;123;g20dd46e6227_0_13"/>
          <p:cNvSpPr/>
          <p:nvPr/>
        </p:nvSpPr>
        <p:spPr>
          <a:xfrm>
            <a:off x="2053675" y="759725"/>
            <a:ext cx="6671700" cy="3987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1" lang="en">
                <a:solidFill>
                  <a:srgbClr val="0070C0"/>
                </a:solidFill>
                <a:latin typeface="Tahoma"/>
                <a:ea typeface="Tahoma"/>
                <a:cs typeface="Tahoma"/>
                <a:sym typeface="Tahoma"/>
              </a:rPr>
              <a:t>Поліцейський, як посадова особа Національної поліції України, здійснює покладені на нього службові обов`язки, що є частиною державно-владної компетенції. Виконання яких має важливе правоохоронне та правозахисне значення,</a:t>
            </a:r>
            <a:r>
              <a:rPr lang="en">
                <a:solidFill>
                  <a:srgbClr val="0070C0"/>
                </a:solidFill>
                <a:latin typeface="Tahoma"/>
                <a:ea typeface="Tahoma"/>
                <a:cs typeface="Tahoma"/>
                <a:sym typeface="Tahoma"/>
              </a:rPr>
              <a:t> тому за невиконання або неналежне виконання поліцейським цих обов`язків законодавством передбачається застосування юридичної відповідальності.</a:t>
            </a:r>
            <a:endParaRPr>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400"/>
              <a:buFont typeface="Arial"/>
              <a:buNone/>
            </a:pPr>
            <a:r>
              <a:t/>
            </a:r>
            <a:endParaRPr>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400"/>
              <a:buFont typeface="Arial"/>
              <a:buNone/>
            </a:pPr>
            <a:r>
              <a:rPr lang="en">
                <a:solidFill>
                  <a:srgbClr val="0070C0"/>
                </a:solidFill>
                <a:latin typeface="Tahoma"/>
                <a:ea typeface="Tahoma"/>
                <a:cs typeface="Tahoma"/>
                <a:sym typeface="Tahoma"/>
              </a:rPr>
              <a:t>Під час розгляду протоколу ВАВ № 910271, мною, суддею Черних О.М., було виявлено халатне відношення до покладених обов`язків працівником поліції капітаном поліції ОСОБА_5 .</a:t>
            </a:r>
            <a:endParaRPr>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400"/>
              <a:buFont typeface="Arial"/>
              <a:buNone/>
            </a:pPr>
            <a:r>
              <a:t/>
            </a:r>
            <a:endParaRPr>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400"/>
              <a:buFont typeface="Arial"/>
              <a:buNone/>
            </a:pPr>
            <a:r>
              <a:rPr b="1" lang="en">
                <a:solidFill>
                  <a:srgbClr val="0070C0"/>
                </a:solidFill>
                <a:latin typeface="Tahoma"/>
                <a:ea typeface="Tahoma"/>
                <a:cs typeface="Tahoma"/>
                <a:sym typeface="Tahoma"/>
              </a:rPr>
              <a:t>Обставини, викладені в окремій ухвалі довести до відома прокурора Сумської окружної прокуратури, керівника територіального управління та керівника Сумського управління Департаменту внутрішньої безпеки для реагування в межах повноважень, направивши копію ухвали.</a:t>
            </a:r>
            <a:endParaRPr b="1">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400"/>
              <a:buFont typeface="Arial"/>
              <a:buNone/>
            </a:pPr>
            <a:r>
              <a:t/>
            </a:r>
            <a:endParaRPr b="1">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400"/>
              <a:buFont typeface="Arial"/>
              <a:buNone/>
            </a:pPr>
            <a:r>
              <a:rPr lang="en" sz="1100">
                <a:solidFill>
                  <a:srgbClr val="0070C0"/>
                </a:solidFill>
                <a:latin typeface="Tahoma"/>
                <a:ea typeface="Tahoma"/>
                <a:cs typeface="Tahoma"/>
                <a:sym typeface="Tahoma"/>
              </a:rPr>
              <a:t>Джерело: постанова Сумського районного суду Сумської області 11.10.2023   справа № 587/2938/23 https://reyestr.court.gov.ua/Review/114175793</a:t>
            </a:r>
            <a:endParaRPr sz="1100">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400"/>
              <a:buFont typeface="Arial"/>
              <a:buNone/>
            </a:pPr>
            <a:r>
              <a:rPr lang="en" sz="1100">
                <a:solidFill>
                  <a:srgbClr val="0070C0"/>
                </a:solidFill>
                <a:latin typeface="Tahoma"/>
                <a:ea typeface="Tahoma"/>
                <a:cs typeface="Tahoma"/>
                <a:sym typeface="Tahoma"/>
              </a:rPr>
              <a:t>Окрема ухвала https://reyestr.court.gov.ua/Review/114175812# </a:t>
            </a:r>
            <a:endParaRPr sz="1100">
              <a:solidFill>
                <a:srgbClr val="0070C0"/>
              </a:solidFill>
              <a:latin typeface="Tahoma"/>
              <a:ea typeface="Tahoma"/>
              <a:cs typeface="Tahoma"/>
              <a:sym typeface="Tahoma"/>
            </a:endParaRPr>
          </a:p>
          <a:p>
            <a:pPr indent="0" lvl="0" marL="0" marR="0" rtl="0" algn="l">
              <a:lnSpc>
                <a:spcPct val="100000"/>
              </a:lnSpc>
              <a:spcBef>
                <a:spcPts val="0"/>
              </a:spcBef>
              <a:spcAft>
                <a:spcPts val="0"/>
              </a:spcAft>
              <a:buClr>
                <a:srgbClr val="000000"/>
              </a:buClr>
              <a:buSzPts val="1400"/>
              <a:buFont typeface="Arial"/>
              <a:buNone/>
            </a:pPr>
            <a:r>
              <a:t/>
            </a:r>
            <a:endParaRPr b="1">
              <a:solidFill>
                <a:srgbClr val="0070C0"/>
              </a:solidFill>
              <a:latin typeface="Tahoma"/>
              <a:ea typeface="Tahoma"/>
              <a:cs typeface="Tahoma"/>
              <a:sym typeface="Tahoma"/>
            </a:endParaRPr>
          </a:p>
          <a:p>
            <a:pPr indent="0" lvl="0" marL="0" marR="0" rtl="0" algn="r">
              <a:lnSpc>
                <a:spcPct val="100000"/>
              </a:lnSpc>
              <a:spcBef>
                <a:spcPts val="0"/>
              </a:spcBef>
              <a:spcAft>
                <a:spcPts val="0"/>
              </a:spcAft>
              <a:buClr>
                <a:srgbClr val="000000"/>
              </a:buClr>
              <a:buSzPts val="1400"/>
              <a:buFont typeface="Arial"/>
              <a:buNone/>
            </a:pPr>
            <a:r>
              <a:t/>
            </a:r>
            <a:endParaRPr b="0" i="1" sz="1400" u="none" cap="none" strike="noStrike">
              <a:solidFill>
                <a:srgbClr val="0070C0"/>
              </a:solidFill>
              <a:latin typeface="Tahoma"/>
              <a:ea typeface="Tahoma"/>
              <a:cs typeface="Tahoma"/>
              <a:sym typeface="Tahoma"/>
            </a:endParaRPr>
          </a:p>
          <a:p>
            <a:pPr indent="0" lvl="0" marL="0" marR="0" rtl="0" algn="r">
              <a:lnSpc>
                <a:spcPct val="100000"/>
              </a:lnSpc>
              <a:spcBef>
                <a:spcPts val="0"/>
              </a:spcBef>
              <a:spcAft>
                <a:spcPts val="0"/>
              </a:spcAft>
              <a:buClr>
                <a:srgbClr val="000000"/>
              </a:buClr>
              <a:buSzPts val="1400"/>
              <a:buFont typeface="Arial"/>
              <a:buNone/>
            </a:pPr>
            <a:r>
              <a:t/>
            </a:r>
            <a:endParaRPr b="0" i="1" sz="1400" u="none" cap="none" strike="noStrike">
              <a:solidFill>
                <a:srgbClr val="0070C0"/>
              </a:solidFill>
              <a:latin typeface="Tahoma"/>
              <a:ea typeface="Tahoma"/>
              <a:cs typeface="Tahoma"/>
              <a:sym typeface="Tahoma"/>
            </a:endParaRPr>
          </a:p>
          <a:p>
            <a:pPr indent="0" lvl="0" marL="45720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70C0"/>
              </a:solidFill>
              <a:latin typeface="Tahoma"/>
              <a:ea typeface="Tahoma"/>
              <a:cs typeface="Tahoma"/>
              <a:sym typeface="Tahom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pic>
        <p:nvPicPr>
          <p:cNvPr id="129" name="Google Shape;129;g20dbf9155ba_0_85"/>
          <p:cNvPicPr preferRelativeResize="0"/>
          <p:nvPr/>
        </p:nvPicPr>
        <p:blipFill rotWithShape="1">
          <a:blip r:embed="rId3">
            <a:alphaModFix/>
          </a:blip>
          <a:srcRect b="0" l="59997" r="0" t="23919"/>
          <a:stretch/>
        </p:blipFill>
        <p:spPr>
          <a:xfrm>
            <a:off x="0" y="2571748"/>
            <a:ext cx="1893048" cy="2025374"/>
          </a:xfrm>
          <a:prstGeom prst="rect">
            <a:avLst/>
          </a:prstGeom>
          <a:noFill/>
          <a:ln>
            <a:noFill/>
          </a:ln>
        </p:spPr>
      </p:pic>
      <p:sp>
        <p:nvSpPr>
          <p:cNvPr id="130" name="Google Shape;130;g20dbf9155ba_0_85"/>
          <p:cNvSpPr/>
          <p:nvPr/>
        </p:nvSpPr>
        <p:spPr>
          <a:xfrm>
            <a:off x="1438075" y="1284075"/>
            <a:ext cx="7596000" cy="3798900"/>
          </a:xfrm>
          <a:prstGeom prst="rect">
            <a:avLst/>
          </a:prstGeom>
          <a:noFill/>
          <a:ln>
            <a:noFill/>
          </a:ln>
        </p:spPr>
        <p:txBody>
          <a:bodyPr anchorCtr="0" anchor="t" bIns="45700" lIns="91425" spcFirstLastPara="1" rIns="91425" wrap="square" tIns="45700">
            <a:noAutofit/>
          </a:bodyPr>
          <a:lstStyle/>
          <a:p>
            <a:pPr indent="0" lvl="0" marL="457200" marR="0" rtl="0" algn="l">
              <a:lnSpc>
                <a:spcPct val="100000"/>
              </a:lnSpc>
              <a:spcBef>
                <a:spcPts val="0"/>
              </a:spcBef>
              <a:spcAft>
                <a:spcPts val="0"/>
              </a:spcAft>
              <a:buNone/>
            </a:pPr>
            <a:r>
              <a:t/>
            </a:r>
            <a:endParaRPr>
              <a:solidFill>
                <a:srgbClr val="0070C0"/>
              </a:solidFill>
              <a:latin typeface="Tahoma"/>
              <a:ea typeface="Tahoma"/>
              <a:cs typeface="Tahoma"/>
              <a:sym typeface="Tahoma"/>
            </a:endParaRPr>
          </a:p>
          <a:p>
            <a:pPr indent="-317500" lvl="0" marL="457200" marR="0" rtl="0" algn="l">
              <a:lnSpc>
                <a:spcPct val="100000"/>
              </a:lnSpc>
              <a:spcBef>
                <a:spcPts val="0"/>
              </a:spcBef>
              <a:spcAft>
                <a:spcPts val="0"/>
              </a:spcAft>
              <a:buClr>
                <a:srgbClr val="0070C0"/>
              </a:buClr>
              <a:buSzPts val="1400"/>
              <a:buFont typeface="Tahoma"/>
              <a:buChar char="❏"/>
            </a:pPr>
            <a:r>
              <a:rPr lang="en">
                <a:solidFill>
                  <a:srgbClr val="0070C0"/>
                </a:solidFill>
                <a:latin typeface="Tahoma"/>
                <a:ea typeface="Tahoma"/>
                <a:cs typeface="Tahoma"/>
                <a:sym typeface="Tahoma"/>
              </a:rPr>
              <a:t>інспектор з ЮП при складенні протоколу та збору доказів про вчинення адміністративного правопорушення, не з’ясував обставини, чи є ОСОБА_1 особою, яка заміняє батьків дитини, копію паспорту громадянина України якої додано до матеріалів справи, не встановив особу, яка вчинила булінг, особу, стосовно якої вчинено булінг. Також, кваліфікуючи дії особи за ч.4 ст.173-4 КУпАП не зазначив у протоколі жодної з обов’язкових відомостей, які б обґрунтовували об’єктивну сторону правопорушення.</a:t>
            </a:r>
            <a:endParaRPr>
              <a:solidFill>
                <a:srgbClr val="0070C0"/>
              </a:solidFill>
              <a:latin typeface="Tahoma"/>
              <a:ea typeface="Tahoma"/>
              <a:cs typeface="Tahoma"/>
              <a:sym typeface="Tahoma"/>
            </a:endParaRPr>
          </a:p>
          <a:p>
            <a:pPr indent="0" lvl="0" marL="457200" marR="0" rtl="0" algn="l">
              <a:lnSpc>
                <a:spcPct val="100000"/>
              </a:lnSpc>
              <a:spcBef>
                <a:spcPts val="0"/>
              </a:spcBef>
              <a:spcAft>
                <a:spcPts val="0"/>
              </a:spcAft>
              <a:buNone/>
            </a:pPr>
            <a:r>
              <a:t/>
            </a:r>
            <a:endParaRPr>
              <a:solidFill>
                <a:srgbClr val="0070C0"/>
              </a:solidFill>
              <a:latin typeface="Tahoma"/>
              <a:ea typeface="Tahoma"/>
              <a:cs typeface="Tahoma"/>
              <a:sym typeface="Tahoma"/>
            </a:endParaRPr>
          </a:p>
          <a:p>
            <a:pPr indent="-317500" lvl="0" marL="457200" marR="0" rtl="0" algn="l">
              <a:lnSpc>
                <a:spcPct val="100000"/>
              </a:lnSpc>
              <a:spcBef>
                <a:spcPts val="0"/>
              </a:spcBef>
              <a:spcAft>
                <a:spcPts val="0"/>
              </a:spcAft>
              <a:buClr>
                <a:srgbClr val="0070C0"/>
              </a:buClr>
              <a:buSzPts val="1400"/>
              <a:buFont typeface="Tahoma"/>
              <a:buChar char="❏"/>
            </a:pPr>
            <a:r>
              <a:rPr b="1" lang="en">
                <a:solidFill>
                  <a:srgbClr val="0070C0"/>
                </a:solidFill>
                <a:latin typeface="Tahoma"/>
                <a:ea typeface="Tahoma"/>
                <a:cs typeface="Tahoma"/>
                <a:sym typeface="Tahoma"/>
              </a:rPr>
              <a:t>За висновками суду, Національною поліцією не дотримано відповідного доказового забезпечення, що передбачає такий рівень доказування, який не залишає жодних розумних сумнівів щодо доведеності вини особи, яка притягається до адміністративної відповідальності.</a:t>
            </a:r>
            <a:endParaRPr b="1">
              <a:solidFill>
                <a:srgbClr val="0070C0"/>
              </a:solidFill>
              <a:latin typeface="Tahoma"/>
              <a:ea typeface="Tahoma"/>
              <a:cs typeface="Tahoma"/>
              <a:sym typeface="Tahoma"/>
            </a:endParaRPr>
          </a:p>
          <a:p>
            <a:pPr indent="0" lvl="0" marL="457200" marR="0" rtl="0" algn="l">
              <a:lnSpc>
                <a:spcPct val="100000"/>
              </a:lnSpc>
              <a:spcBef>
                <a:spcPts val="0"/>
              </a:spcBef>
              <a:spcAft>
                <a:spcPts val="0"/>
              </a:spcAft>
              <a:buNone/>
            </a:pPr>
            <a:r>
              <a:t/>
            </a:r>
            <a:endParaRPr b="1">
              <a:solidFill>
                <a:srgbClr val="0070C0"/>
              </a:solidFill>
              <a:latin typeface="Tahoma"/>
              <a:ea typeface="Tahoma"/>
              <a:cs typeface="Tahoma"/>
              <a:sym typeface="Tahoma"/>
            </a:endParaRPr>
          </a:p>
          <a:p>
            <a:pPr indent="0" lvl="0" marL="457200" marR="0" rtl="0" algn="l">
              <a:lnSpc>
                <a:spcPct val="100000"/>
              </a:lnSpc>
              <a:spcBef>
                <a:spcPts val="0"/>
              </a:spcBef>
              <a:spcAft>
                <a:spcPts val="0"/>
              </a:spcAft>
              <a:buNone/>
            </a:pPr>
            <a:r>
              <a:rPr lang="en" sz="1100">
                <a:solidFill>
                  <a:srgbClr val="0070C0"/>
                </a:solidFill>
                <a:latin typeface="Tahoma"/>
                <a:ea typeface="Tahoma"/>
                <a:cs typeface="Tahoma"/>
                <a:sym typeface="Tahoma"/>
              </a:rPr>
              <a:t>Джерело: постанова </a:t>
            </a:r>
            <a:r>
              <a:rPr lang="en" sz="1100" u="sng">
                <a:solidFill>
                  <a:schemeClr val="hlink"/>
                </a:solidFill>
                <a:latin typeface="Tahoma"/>
                <a:ea typeface="Tahoma"/>
                <a:cs typeface="Tahoma"/>
                <a:sym typeface="Tahoma"/>
                <a:hlinkClick r:id="rId4"/>
              </a:rPr>
              <a:t>https://cutt.ly/RwewOXCk</a:t>
            </a:r>
            <a:r>
              <a:rPr lang="en" sz="1100">
                <a:solidFill>
                  <a:srgbClr val="0070C0"/>
                </a:solidFill>
                <a:latin typeface="Tahoma"/>
                <a:ea typeface="Tahoma"/>
                <a:cs typeface="Tahoma"/>
                <a:sym typeface="Tahoma"/>
              </a:rPr>
              <a:t>  та окрема постанова </a:t>
            </a:r>
            <a:r>
              <a:rPr lang="en" sz="1100" u="sng">
                <a:solidFill>
                  <a:schemeClr val="hlink"/>
                </a:solidFill>
                <a:latin typeface="Tahoma"/>
                <a:ea typeface="Tahoma"/>
                <a:cs typeface="Tahoma"/>
                <a:sym typeface="Tahoma"/>
                <a:hlinkClick r:id="rId5"/>
              </a:rPr>
              <a:t>https://cutt.ly/SwewO2vz</a:t>
            </a:r>
            <a:r>
              <a:rPr lang="en" sz="1100">
                <a:solidFill>
                  <a:srgbClr val="0070C0"/>
                </a:solidFill>
                <a:latin typeface="Tahoma"/>
                <a:ea typeface="Tahoma"/>
                <a:cs typeface="Tahoma"/>
                <a:sym typeface="Tahoma"/>
              </a:rPr>
              <a:t>  Нововоронцовського районного суду Херсонської області від 08.04.2019 у справі № 660/271/19</a:t>
            </a:r>
            <a:endParaRPr sz="1100">
              <a:solidFill>
                <a:srgbClr val="0070C0"/>
              </a:solidFill>
              <a:latin typeface="Tahoma"/>
              <a:ea typeface="Tahoma"/>
              <a:cs typeface="Tahoma"/>
              <a:sym typeface="Tahoma"/>
            </a:endParaRPr>
          </a:p>
        </p:txBody>
      </p:sp>
      <p:sp>
        <p:nvSpPr>
          <p:cNvPr id="131" name="Google Shape;131;g20dbf9155ba_0_85"/>
          <p:cNvSpPr txBox="1"/>
          <p:nvPr/>
        </p:nvSpPr>
        <p:spPr>
          <a:xfrm>
            <a:off x="447950" y="291375"/>
            <a:ext cx="7677600" cy="9927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2000"/>
              <a:buFont typeface="Arial"/>
              <a:buNone/>
            </a:pPr>
            <a:r>
              <a:rPr b="1" lang="en" sz="2000">
                <a:solidFill>
                  <a:srgbClr val="DF9663"/>
                </a:solidFill>
                <a:latin typeface="Tahoma"/>
                <a:ea typeface="Tahoma"/>
                <a:cs typeface="Tahoma"/>
                <a:sym typeface="Tahoma"/>
              </a:rPr>
              <a:t>Виявлені судом недоліки порядку збирання доказів та встановлення особи, яка вчинила правопорушення у справі про булінг (ст. 173-4 КУпАП)</a:t>
            </a:r>
            <a:endParaRPr b="1" i="0" sz="2000" u="none" cap="none" strike="noStrike">
              <a:solidFill>
                <a:srgbClr val="DF9663"/>
              </a:solidFill>
              <a:latin typeface="Tahoma"/>
              <a:ea typeface="Tahoma"/>
              <a:cs typeface="Tahoma"/>
              <a:sym typeface="Tahom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Admin</dc:creator>
</cp:coreProperties>
</file>