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047510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9536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68081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5978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92384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15863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229180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4162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9014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4568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9680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2559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143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54750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0830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9975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57295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8C87108-CA49-4759-B282-5C504AC8DEC2}" type="datetimeFigureOut">
              <a:rPr lang="ru-UA" smtClean="0"/>
              <a:t>20.10.2025</a:t>
            </a:fld>
            <a:endParaRPr lang="ru-U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6EAE5-09D3-4908-AEEA-5F4B8449DA20}" type="slidenum">
              <a:rPr lang="ru-UA" smtClean="0"/>
              <a:t>‹#›</a:t>
            </a:fld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608963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94811B-7D58-BCA1-B48A-E6C4D0052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6297" y="1455174"/>
            <a:ext cx="8825658" cy="1837536"/>
          </a:xfrm>
        </p:spPr>
        <p:txBody>
          <a:bodyPr/>
          <a:lstStyle/>
          <a:p>
            <a:r>
              <a:rPr lang="uk-UA" sz="6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Заробітна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плата під час перебування в укритті:</a:t>
            </a:r>
            <a:endParaRPr lang="ru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5D60D9-0C98-9A69-0E18-350EBCBC8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775" y="3429000"/>
            <a:ext cx="8825658" cy="861420"/>
          </a:xfrm>
        </p:spPr>
        <p:txBody>
          <a:bodyPr/>
          <a:lstStyle/>
          <a:p>
            <a:r>
              <a:rPr lang="uk-UA" noProof="0" dirty="0"/>
              <a:t>коли і скільки мають платити працівнику?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771AA64-21D0-7FE4-4931-3B4B32AF8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702" y="3596150"/>
            <a:ext cx="3854243" cy="24089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FDA6CC-416B-2195-775A-0226F814C8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150" y="4290420"/>
            <a:ext cx="3122650" cy="2069276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BBEE74-FAB5-7479-6FD7-EDB06D8336EE}"/>
              </a:ext>
            </a:extLst>
          </p:cNvPr>
          <p:cNvSpPr txBox="1"/>
          <p:nvPr/>
        </p:nvSpPr>
        <p:spPr>
          <a:xfrm>
            <a:off x="224139" y="6283185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Адвокат Погрібняк О.М., член комітету з трудового права НААУ</a:t>
            </a:r>
            <a:endParaRPr lang="ru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54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E96C71-71B4-2293-1C64-5DABC5F04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744794"/>
          </a:xfrm>
        </p:spPr>
        <p:txBody>
          <a:bodyPr/>
          <a:lstStyle/>
          <a:p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Нормативно-правові акти:</a:t>
            </a:r>
            <a:endParaRPr lang="ru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13E2B5-96D4-6286-B342-7A0BB7EA51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290916"/>
            <a:ext cx="10545433" cy="3728884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Закон України «Про оплату праці»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Закон України «Про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Закон України «Про колективні договори і угоди»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Постанова КМУ № 221 від 7.03.2022 р. № 221 «Деякі питання оплати праці працівників державних органів, органів місцевого самоврядування, підприємств, установ та організацій, що фінансуються або дотуються з бюджету, в умовах воєнного стану»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Галузеві угоди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72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00A58-3911-31D6-C8AC-B8CF2799E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799"/>
            <a:ext cx="9778517" cy="1108587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5 статті 153 КЗпП: працівник має право відмовитися від виконання роботи, яка становить явну небезпеку для його життя чи здоров’я. 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25E64C-F7E9-E7DE-A49A-80E4FD263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82064" y="3966087"/>
            <a:ext cx="7571710" cy="1890252"/>
          </a:xfrm>
        </p:spPr>
        <p:txBody>
          <a:bodyPr/>
          <a:lstStyle/>
          <a:p>
            <a:r>
              <a:rPr lang="ru-RU" dirty="0"/>
              <a:t>Право на залишення робочого місця у зв’язку з загрозою здоров’ю повністю кореспондується з умовами, що виникають під час повітряної тривоги.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46628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4D61EE-CC0E-EF7E-E1A7-AB0182C42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9581872" cy="1981200"/>
          </a:xfrm>
        </p:spPr>
        <p:txBody>
          <a:bodyPr/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Простій - це зупинення роботи, викликане відсутністю організаційних або технічних умов, необхідних для виконання роботи, невідворотною силою або іншими обставинами (ч. 1 ст. 34 КЗпП)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231771-D398-B916-9FA8-459095769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5014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4378A-8984-2DC4-FC7A-1138B7C94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838" y="966019"/>
            <a:ext cx="10201304" cy="2362200"/>
          </a:xfrm>
        </p:spPr>
        <p:txBody>
          <a:bodyPr/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Відповідно до частин 2, 3 статті 6 Закону України «Про охорону праці» працівник має право відмовитися від роботи, якщо існує небезпека для його життя чи здоров’я, із відповідним повідомленням керівництва. За таких обставин, у разі зупинення роботи не з вини працівника, за ним зберігається середній заробіток.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1DF350-24F7-3DE6-B3D0-343DA3C80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49457" y="3805084"/>
            <a:ext cx="8825659" cy="2362200"/>
          </a:xfrm>
        </p:spPr>
        <p:txBody>
          <a:bodyPr/>
          <a:lstStyle/>
          <a:p>
            <a:r>
              <a:rPr lang="ru-RU" dirty="0"/>
              <a:t>Перебування в укритті не є виробничою ситуацією в розумінні зазначеного закону, а належить до категорії обставин невідворотної сили, як це визначено в частині 1 статті 34 КЗпП.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629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A21FF6-1C7D-882A-61F5-5F1488E59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039761"/>
          </a:xfrm>
        </p:spPr>
        <p:txBody>
          <a:bodyPr/>
          <a:lstStyle/>
          <a:p>
            <a:r>
              <a:rPr lang="uk-UA" dirty="0"/>
              <a:t>Оплата простою </a:t>
            </a:r>
            <a:endParaRPr lang="ru-UA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B90A13-8057-6B61-B1FE-23B7E9F03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2487561"/>
            <a:ext cx="10260298" cy="3532239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1 ст. 113 </a:t>
            </a:r>
            <a:r>
              <a:rPr lang="uk-UA" sz="2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КЗпП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простою не з вини працівника, в тому числі на період оголошення карантину, встановленого Кабінетом Міністрів України, оплачується з розрахунку не нижче від двох третин тарифної ставки встановленого працівникові розряду (окладу).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2 Про початок простою, крім простою структурного підрозділу чи всього підприємства, працівник повинен попередити роботодавця чи бригадира, майстра або посадових осіб.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Ч. 3 За час простою, коли виникла виробнича ситуація, небезпечна для життя чи здоров’я працівника або для людей, які його оточують, і навколишнього природного середовища не з його вини, за ним зберігається середній заробіток.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103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78A71-2D96-F6F4-25B0-E04FD500B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врегулювання організації та оплати праці при оголошенні повітряної тривоги</a:t>
            </a:r>
            <a:endParaRPr lang="ru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9F5AAE-A624-3135-B139-CE355DFD37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Виконання роботи в укритті </a:t>
            </a:r>
            <a:endParaRPr lang="ru-UA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9181591-E3D2-9107-4B79-11AB9DD41188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робочий процес не переривається і працівнику виплачується заробітна плата в повному обсязі. Простій не оформлюється</a:t>
            </a:r>
            <a:endParaRPr lang="ru-UA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D482AE2-DDDA-0CEC-3D66-E312A21AA8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Переводення на іншу роботу</a:t>
            </a:r>
            <a:endParaRPr lang="ru-UA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0550945D-A1D1-2E4B-0CF1-089F928C4D71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статті 34 КЗпП у разі простою працівник може бути переведений на іншу роботу, з урахуванням спеціальності, за його згодою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(є нераціональним варіантом) 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E01B9FBA-781B-1BA3-453B-750A68D6DB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13193" y="1417008"/>
            <a:ext cx="4221726" cy="1814052"/>
          </a:xfrm>
        </p:spPr>
        <p:txBody>
          <a:bodyPr/>
          <a:lstStyle/>
          <a:p>
            <a:r>
              <a:rPr lang="uk-UA" dirty="0"/>
              <a:t>Неможливість забезпечення робочого процесу в період повітряної тривоги</a:t>
            </a:r>
            <a:endParaRPr lang="ru-UA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8DFA2564-F083-34C2-59C9-245824ECC9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036209" y="3231060"/>
            <a:ext cx="4713339" cy="2827338"/>
          </a:xfrm>
        </p:spPr>
        <p:txBody>
          <a:bodyPr>
            <a:noAutofit/>
          </a:bodyPr>
          <a:lstStyle/>
          <a:p>
            <a:r>
              <a:rPr lang="ru-RU" sz="2000" dirty="0"/>
              <a:t>-     </a:t>
            </a:r>
            <a:r>
              <a:rPr lang="ru-RU" sz="1800" dirty="0"/>
              <a:t>оформлення простою</a:t>
            </a:r>
          </a:p>
          <a:p>
            <a:pPr marL="285750" indent="-285750">
              <a:buFontTx/>
              <a:buChar char="-"/>
            </a:pPr>
            <a:r>
              <a:rPr lang="ru-RU" sz="1800" dirty="0"/>
              <a:t>оплата робочого часу під час простою у розмірі встанволеному колективним договором, але не менше ніж 2/3 тарифної ставки (окладу) </a:t>
            </a:r>
          </a:p>
          <a:p>
            <a:pPr marL="285750" indent="-285750">
              <a:buFontTx/>
              <a:buChar char="-"/>
            </a:pPr>
            <a:r>
              <a:rPr lang="ru-RU" sz="1800" dirty="0"/>
              <a:t>Збереження заробітної плати, </a:t>
            </a:r>
            <a:r>
              <a:rPr lang="uk-UA" sz="1800" noProof="0" dirty="0"/>
              <a:t>якщо</a:t>
            </a:r>
            <a:r>
              <a:rPr lang="ru-RU" sz="1800" dirty="0"/>
              <a:t> працівники перебувають в укритті на робочому місці, але не виконують роботу</a:t>
            </a:r>
            <a:endParaRPr lang="ru-UA" sz="1800" dirty="0"/>
          </a:p>
        </p:txBody>
      </p:sp>
    </p:spTree>
    <p:extLst>
      <p:ext uri="{BB962C8B-B14F-4D97-AF65-F5344CB8AC3E}">
        <p14:creationId xmlns:p14="http://schemas.microsoft.com/office/powerpoint/2010/main" val="145383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5977398F-A219-AF83-BEAB-CB34D0A35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084" y="1447800"/>
            <a:ext cx="10510684" cy="1981200"/>
          </a:xfrm>
        </p:spPr>
        <p:txBody>
          <a:bodyPr/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Постанова КМУ № 221 від 7 березня 2022 р. № 221 «Про деякі питання оплати праці працівників державних органів, органів місцевого самоврядування, підприємств, установ та організацій, що фінансуються або дотуються з бюджету, в умовах воєнного стану»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C3FB588C-7F6B-01D3-FFF7-1C23A4B4C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10112814" cy="2362200"/>
          </a:xfrm>
        </p:spPr>
        <p:txBody>
          <a:bodyPr/>
          <a:lstStyle/>
          <a:p>
            <a:pPr algn="just"/>
            <a:r>
              <a:rPr lang="uk-UA" noProof="0" dirty="0"/>
              <a:t>    Керівникам</a:t>
            </a:r>
            <a:r>
              <a:rPr lang="ru-RU" dirty="0"/>
              <a:t> державних органів, підприємств, установ та організацій, що фінансуються або дотуються з бюджету, до припинення чи скасування воєнного стану в Україні в межах фонду заробітної плати, передбаченого у кошторисі, надано право самостійно визначати розмір оплати часу простою працівників, але не нижче від двох третин тарифної ставки встановленого працівникові тарифного розряду (посадового окладу)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31094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DEA647-A861-0D2B-E571-6EB0B3E8D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1447800"/>
            <a:ext cx="9395059" cy="1981200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третя статті 7 Закону України «Про колективні договори і угоди» передбачає, що колективний договір може передбачати додаткові порівняно з чинним законодавством і угодами гарантії,  тощо.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7A6EF1-DD0E-DA02-C6D9-AD59EC817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90916" y="3598606"/>
            <a:ext cx="9055510" cy="242119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Галузева угода між Міністерством культури та інформаційної політики України та Професійною спілкою працівників культури України на 2023-2028 роки рекомендує передбачати у колективних договорах забезпечувати збереження середнього заробітку за час перебування працівників в укритті, якщо таке перебування припадає на робочий час. </a:t>
            </a:r>
          </a:p>
          <a:p>
            <a:pPr algn="just"/>
            <a:r>
              <a:rPr lang="uk-UA" dirty="0"/>
              <a:t>Галузева угода на 2021-2025 роки, між Міністерством освіти і науки України та Профспілкою працівників освіти і науки України передбачає збереження заробітної плати для працівників, які перебувають в укриттях під час повітряних тривог.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98501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</TotalTime>
  <Words>717</Words>
  <Application>Microsoft Office PowerPoint</Application>
  <PresentationFormat>Широкоэкранный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Century Gothic</vt:lpstr>
      <vt:lpstr>Times New Roman</vt:lpstr>
      <vt:lpstr>Wingdings 3</vt:lpstr>
      <vt:lpstr>Ион</vt:lpstr>
      <vt:lpstr>Заробітна плата під час перебування в укритті:</vt:lpstr>
      <vt:lpstr>Нормативно-правові акти:</vt:lpstr>
      <vt:lpstr>Частина 5 статті 153 КЗпП: працівник має право відмовитися від виконання роботи, яка становить явну небезпеку для його життя чи здоров’я. </vt:lpstr>
      <vt:lpstr>    Простій - це зупинення роботи, викликане відсутністю організаційних або технічних умов, необхідних для виконання роботи, невідворотною силою або іншими обставинами (ч. 1 ст. 34 КЗпП)</vt:lpstr>
      <vt:lpstr>      Відповідно до частин 2, 3 статті 6 Закону України «Про охорону праці» працівник має право відмовитися від роботи, якщо існує небезпека для його життя чи здоров’я, із відповідним повідомленням керівництва. За таких обставин, у разі зупинення роботи не з вини працівника, за ним зберігається середній заробіток.</vt:lpstr>
      <vt:lpstr>Оплата простою </vt:lpstr>
      <vt:lpstr>Варіанти врегулювання організації та оплати праці при оголошенні повітряної тривоги</vt:lpstr>
      <vt:lpstr>   Постанова КМУ № 221 від 7 березня 2022 р. № 221 «Про деякі питання оплати праці працівників державних органів, органів місцевого самоврядування, підприємств, установ та організацій, що фінансуються або дотуються з бюджету, в умовах воєнного стану»</vt:lpstr>
      <vt:lpstr>Частина третя статті 7 Закону України «Про колективні договори і угоди» передбачає, що колективний договір може передбачати додаткові порівняно з чинним законодавством і угодами гарантії,  тощо.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Алексей Погрибняк</dc:creator>
  <cp:lastModifiedBy>Алексей Погрибняк</cp:lastModifiedBy>
  <cp:revision>1</cp:revision>
  <dcterms:created xsi:type="dcterms:W3CDTF">2025-10-20T12:35:58Z</dcterms:created>
  <dcterms:modified xsi:type="dcterms:W3CDTF">2025-10-20T13:24:17Z</dcterms:modified>
</cp:coreProperties>
</file>