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66" r:id="rId1"/>
  </p:sldMasterIdLst>
  <p:notesMasterIdLst>
    <p:notesMasterId r:id="rId11"/>
  </p:notesMasterIdLst>
  <p:sldIdLst>
    <p:sldId id="637" r:id="rId2"/>
    <p:sldId id="641" r:id="rId3"/>
    <p:sldId id="1323" r:id="rId4"/>
    <p:sldId id="1324" r:id="rId5"/>
    <p:sldId id="1326" r:id="rId6"/>
    <p:sldId id="1325" r:id="rId7"/>
    <p:sldId id="425" r:id="rId8"/>
    <p:sldId id="437" r:id="rId9"/>
    <p:sldId id="463" r:id="rId10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50" autoAdjust="0"/>
    <p:restoredTop sz="92718" autoAdjust="0"/>
  </p:normalViewPr>
  <p:slideViewPr>
    <p:cSldViewPr snapToGrid="0">
      <p:cViewPr varScale="1">
        <p:scale>
          <a:sx n="80" d="100"/>
          <a:sy n="80" d="100"/>
        </p:scale>
        <p:origin x="41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AEE3054-9BB0-5329-ADB1-98EE07FCAA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E1ADE1-C442-F5AC-A2B6-48B76313D83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0B35B9E-86B1-2B4B-9A02-330DEACE57C4}" type="datetimeFigureOut">
              <a:rPr lang="uk-UA"/>
              <a:pPr>
                <a:defRPr/>
              </a:pPr>
              <a:t>20.10.25</a:t>
            </a:fld>
            <a:endParaRPr lang="uk-UA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41A9451C-CF3E-0611-D0B0-23E7CAF406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DD39D348-640D-BE27-F9FD-65761A5A6B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4667DC-6E5D-B7AB-B9CA-742EF8D1494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E5681C-B073-5197-BE0F-4D33DB491D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DB027A1-9338-F849-B4A3-65354CD8393E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8AFA2C-5A50-F1E5-8A7C-6117517F2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E194594-1055-B34D-C463-90518BE92E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6CA4F9-8E71-4C1B-EE6A-956C11B6D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200D12-68D3-4F4F-A87F-E0EC1D734A67}" type="datetimeFigureOut">
              <a:rPr lang="uk-UA" smtClean="0"/>
              <a:pPr>
                <a:defRPr/>
              </a:pPr>
              <a:t>20.10.25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DFD7C1-25ED-9E6D-5A6B-71FE51F6D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C0FB32-8E97-32DC-A23D-75422CDCF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8AD90D-18C2-8943-A2B1-65FA76CC03EE}" type="slidenum">
              <a:rPr lang="uk-UA" altLang="ru-RU" smtClean="0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7127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50C6A8-522A-8E49-9140-E1C333400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145171-1904-D39B-7315-927644729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C0EB40-3DE0-7792-F4B5-36FD3B69E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95AB84-4716-7F41-9347-FF0C7725D85A}" type="datetimeFigureOut">
              <a:rPr lang="uk-UA" smtClean="0"/>
              <a:pPr>
                <a:defRPr/>
              </a:pPr>
              <a:t>20.10.25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C17642-8A9A-914E-D0E7-5AFB674FE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CCF11D-218C-CD41-57BA-C5F1AC84A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52678-9E90-A440-BB4A-A57CCFD5B7F2}" type="slidenum">
              <a:rPr lang="uk-UA" altLang="ru-RU" smtClean="0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401144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4560FD-DCD8-4428-3F09-1D5A163B6A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44EBF7-F2F4-0F37-DB81-B12A43B13E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C96806-0680-4491-4EC7-984472F4E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5EA289-4F2E-8049-A95B-D0C67BCE95B0}" type="datetimeFigureOut">
              <a:rPr lang="uk-UA" smtClean="0"/>
              <a:pPr>
                <a:defRPr/>
              </a:pPr>
              <a:t>20.10.25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4977E8-67C9-64DE-EB86-683BDA76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8EE1DD-428F-7E54-4B33-DA102229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AA54ED-6F22-E84E-8EE1-D20E3B799606}" type="slidenum">
              <a:rPr lang="uk-UA" altLang="ru-RU" smtClean="0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88059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9EF517-52E3-76B7-1499-9F4D9EC7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15B94D-47B7-A7E4-9E86-916C6C88C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05DDA7-90B8-77D7-98CB-C20F182A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4EA6D7-449F-F643-BBC9-0B0514430860}" type="datetimeFigureOut">
              <a:rPr lang="uk-UA" smtClean="0"/>
              <a:pPr>
                <a:defRPr/>
              </a:pPr>
              <a:t>20.10.25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3A79BF-2CBA-69AF-5705-D4652BB31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327C1A-5055-D70F-507D-273D6B4EC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DEF7C0-4D32-6544-9FD5-A711A098FAA8}" type="slidenum">
              <a:rPr lang="uk-UA" altLang="ru-RU" smtClean="0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944516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17BD44-BC0A-07F3-5E34-025CCAE57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ECA57E-111F-8BE4-FA45-27DFDBF11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CC969C-C85E-39B5-28C1-6EB11E294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9729B8-D205-E745-BE4E-A121BEEADE8B}" type="datetimeFigureOut">
              <a:rPr lang="uk-UA" smtClean="0"/>
              <a:pPr>
                <a:defRPr/>
              </a:pPr>
              <a:t>20.10.25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F5D2BF-4CA3-6008-C0D0-16C8AED0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1BE566-5C78-E3E9-61F3-CC9025543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096C2-B1CC-B142-B53B-0225B121214D}" type="slidenum">
              <a:rPr lang="uk-UA" altLang="ru-RU" smtClean="0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928528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0CA1D-F20D-7D55-5255-E8423D7B9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0C910D-1A68-55D9-ADEB-739859D12C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4B3F14-73A5-676C-C324-B25FD5B2E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AB90B7-552A-B0B7-DD10-A0626CB09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D7ED63-6385-4645-94C5-04BE5440E3FA}" type="datetimeFigureOut">
              <a:rPr lang="uk-UA" smtClean="0"/>
              <a:pPr>
                <a:defRPr/>
              </a:pPr>
              <a:t>20.10.25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B292F3-80E5-87B4-A2AD-C555DFDBB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E6CD18-7684-02B1-5104-CBA009493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A2B8D-25CA-C646-825F-D225F20067E0}" type="slidenum">
              <a:rPr lang="uk-UA" altLang="ru-RU" smtClean="0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99322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0BF02F-947E-84D3-AD37-C116AFFE3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F9D3FE-4AD0-64A7-ABCD-BAD655F4F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D1D799-B7DC-58FB-CFCB-E03536A70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0CC4E0E-3421-16BA-0B13-9FF419D970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042531-FEE0-3AC2-02C0-B92F13B2D4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032223-2F91-F861-CF62-9A4E5A63E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7BED49-A165-F545-8C94-A5DE8C8D3F99}" type="datetimeFigureOut">
              <a:rPr lang="uk-UA" smtClean="0"/>
              <a:pPr>
                <a:defRPr/>
              </a:pPr>
              <a:t>20.10.25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3F717C3-8F2B-BE14-E0B7-FDF4D3E87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14301E-6A3D-4D0E-1814-E434CBAFE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93D6D-C4D0-B741-809F-D467212474C3}" type="slidenum">
              <a:rPr lang="uk-UA" altLang="ru-RU" smtClean="0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122100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AC29A-D585-981A-8D9E-7910E8208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4B35ECA-39BC-4086-8041-E2B95A248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1EC1B2-8B41-314B-993D-6C7141C64883}" type="datetimeFigureOut">
              <a:rPr lang="uk-UA" smtClean="0"/>
              <a:pPr>
                <a:defRPr/>
              </a:pPr>
              <a:t>20.10.25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832D5EE-4549-E774-8068-B047022E3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FC2074-5725-44B4-35CE-CAB40FCC5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3A28F-0967-5447-AB77-2EB95FA40176}" type="slidenum">
              <a:rPr lang="uk-UA" altLang="ru-RU" smtClean="0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428464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BACAF94-FD15-E786-D5C5-E5A33DAF7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7BE072-5D95-6746-85CB-E9421DB86A64}" type="datetimeFigureOut">
              <a:rPr lang="uk-UA" smtClean="0"/>
              <a:pPr>
                <a:defRPr/>
              </a:pPr>
              <a:t>20.10.25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E6C9C2-631A-CF30-3D9C-E9F2D869F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410DB0-0F3A-5A76-BEE6-C28007E93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22742-BA26-8D4C-97E3-BE6ABDD82D66}" type="slidenum">
              <a:rPr lang="uk-UA" altLang="ru-RU" smtClean="0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315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A4F24C-7C5B-D879-9DBC-B5FC2A9B3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C59B79-9A77-47E1-9F45-FE42E56DF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26AD73-1CCB-31FB-9EDD-52FCD50AD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3D8D0A-6EFF-3186-9D5D-4E4ACBD96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762F07-5037-BB46-B45E-99CBC918E4A4}" type="datetimeFigureOut">
              <a:rPr lang="uk-UA" smtClean="0"/>
              <a:pPr>
                <a:defRPr/>
              </a:pPr>
              <a:t>20.10.25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8ECB11-49A2-9A51-FD7F-60EA2C2EA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515498-697E-0274-D413-25F9C7547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08E506-A39A-7F4C-88A6-6E1F9EAA93B4}" type="slidenum">
              <a:rPr lang="uk-UA" altLang="ru-RU" smtClean="0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49519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33131B-6E51-5648-6955-00D0704E1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777EB8-D195-08FC-9B31-88DE0AB4D8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C944A1-402E-216A-C24B-8E9E916E6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233C7B-D3A9-85E3-3FA5-650453A2D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332AC5-50CA-304B-B813-00F589959F2E}" type="datetimeFigureOut">
              <a:rPr lang="uk-UA" smtClean="0"/>
              <a:pPr>
                <a:defRPr/>
              </a:pPr>
              <a:t>20.10.25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2EAA8E-2AD3-3B5C-C7CB-C4C527943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45FDAF-E400-CF07-DEB4-A0888DF72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F04694-5BA6-6146-B64D-FA42AA4F5AFD}" type="slidenum">
              <a:rPr lang="uk-UA" altLang="ru-RU" smtClean="0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235767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0E7B1-4AF4-EA2F-D755-3213C86CF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C1FA46-D1C3-8045-DE39-71251D88F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D9717C-3A70-D8BE-B2B6-64CE07C2A4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5C6AFD-C847-7A4A-BFBA-94B5E757471B}" type="datetimeFigureOut">
              <a:rPr lang="uk-UA" smtClean="0"/>
              <a:pPr>
                <a:defRPr/>
              </a:pPr>
              <a:t>20.10.25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00FF36-F9C8-7215-264B-D2A21E849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BBA8FE-CB31-BF55-78BB-F84D5A3A7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B7ECD5-D856-E84D-96E9-8767E09D3754}" type="slidenum">
              <a:rPr lang="uk-UA" altLang="ru-RU" smtClean="0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64505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  <p:sldLayoutId id="2147484768" r:id="rId2"/>
    <p:sldLayoutId id="2147484769" r:id="rId3"/>
    <p:sldLayoutId id="2147484770" r:id="rId4"/>
    <p:sldLayoutId id="2147484771" r:id="rId5"/>
    <p:sldLayoutId id="2147484772" r:id="rId6"/>
    <p:sldLayoutId id="2147484773" r:id="rId7"/>
    <p:sldLayoutId id="2147484774" r:id="rId8"/>
    <p:sldLayoutId id="2147484775" r:id="rId9"/>
    <p:sldLayoutId id="2147484776" r:id="rId10"/>
    <p:sldLayoutId id="21474847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877-16#Text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Прямоугольник 3">
            <a:extLst>
              <a:ext uri="{FF2B5EF4-FFF2-40B4-BE49-F238E27FC236}">
                <a16:creationId xmlns:a16="http://schemas.microsoft.com/office/drawing/2014/main" id="{DB463616-1922-3929-CD62-EAC274488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8674" y="3006404"/>
            <a:ext cx="6261601" cy="284693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BCAB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742117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742117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742117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742117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742117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742117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uk-UA" altLang="ru-RU" sz="2400" b="1" u="sng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uk-UA" altLang="ru-RU" sz="2400" b="1" dirty="0">
                <a:latin typeface="+mn-lt"/>
                <a:cs typeface="Times New Roman" panose="02020603050405020304" pitchFamily="18" charset="0"/>
              </a:rPr>
              <a:t>Ганна Лисенко</a:t>
            </a:r>
          </a:p>
          <a:p>
            <a:pPr algn="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uk-UA" altLang="ru-RU" sz="1600" b="1" dirty="0">
              <a:latin typeface="+mn-lt"/>
              <a:cs typeface="Times New Roman" panose="02020603050405020304" pitchFamily="18" charset="0"/>
            </a:endParaRPr>
          </a:p>
          <a:p>
            <a:pPr algn="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uk-UA" altLang="ru-RU" sz="1600" b="1" dirty="0">
                <a:latin typeface="+mn-lt"/>
                <a:cs typeface="Times New Roman" panose="02020603050405020304" pitchFamily="18" charset="0"/>
              </a:rPr>
              <a:t>партнер АО «Адвокатська сім’я Лисенко»</a:t>
            </a:r>
          </a:p>
          <a:p>
            <a:pPr algn="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uk-UA" altLang="ru-RU" sz="1600" b="1" dirty="0">
                <a:latin typeface="+mn-lt"/>
                <a:cs typeface="Times New Roman" panose="02020603050405020304" pitchFamily="18" charset="0"/>
              </a:rPr>
              <a:t>адвокат з трудового права.</a:t>
            </a:r>
          </a:p>
          <a:p>
            <a:pPr algn="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uk-UA" altLang="ru-RU" sz="1600" b="1" dirty="0">
                <a:latin typeface="+mn-lt"/>
                <a:cs typeface="Times New Roman" panose="02020603050405020304" pitchFamily="18" charset="0"/>
              </a:rPr>
              <a:t>член Ради Комітету з трудового права НААУ, </a:t>
            </a:r>
          </a:p>
          <a:p>
            <a:pPr algn="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uk-UA" altLang="ru-RU" sz="1600" b="1" dirty="0">
                <a:latin typeface="+mn-lt"/>
                <a:cs typeface="Times New Roman" panose="02020603050405020304" pitchFamily="18" charset="0"/>
              </a:rPr>
              <a:t>член Центру трудового права та соціального забезпечення ВША</a:t>
            </a:r>
          </a:p>
          <a:p>
            <a:pPr algn="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uk-UA" altLang="ru-RU" sz="1600" b="1" dirty="0">
                <a:latin typeface="+mn-lt"/>
                <a:cs typeface="Times New Roman" panose="02020603050405020304" pitchFamily="18" charset="0"/>
              </a:rPr>
              <a:t>Лектор у Вищій школі адвокатури</a:t>
            </a:r>
          </a:p>
        </p:txBody>
      </p:sp>
      <p:sp>
        <p:nvSpPr>
          <p:cNvPr id="9220" name="TextBox 2">
            <a:extLst>
              <a:ext uri="{FF2B5EF4-FFF2-40B4-BE49-F238E27FC236}">
                <a16:creationId xmlns:a16="http://schemas.microsoft.com/office/drawing/2014/main" id="{8D88052A-9468-E4EA-1556-5BEB9479E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38" y="550863"/>
            <a:ext cx="9939337" cy="107721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sz="3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Права </a:t>
            </a:r>
            <a:r>
              <a:rPr lang="ru-RU" sz="32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роботодавців</a:t>
            </a:r>
            <a:r>
              <a:rPr lang="ru-RU" sz="3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та </a:t>
            </a:r>
            <a:r>
              <a:rPr lang="ru-RU" sz="32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працівників</a:t>
            </a:r>
            <a:r>
              <a:rPr lang="ru-RU" sz="3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</a:t>
            </a:r>
            <a:r>
              <a:rPr lang="ru-RU" sz="3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час </a:t>
            </a:r>
            <a:r>
              <a:rPr lang="ru-RU" sz="32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перевірок</a:t>
            </a:r>
            <a:r>
              <a:rPr lang="ru-UA" sz="3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охорони праці</a:t>
            </a:r>
            <a:endParaRPr lang="ru-RU" sz="3200" b="1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D5B80E-D243-E9A0-A45B-A7FBB18D8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37" y="2583237"/>
            <a:ext cx="2414564" cy="3616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BEB5B-AC66-61CA-7DD8-5840DC68C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689" y="274638"/>
            <a:ext cx="11165711" cy="114300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Verdana"/>
                <a:cs typeface="Lucida Sans Unicode"/>
              </a:rPr>
              <a:t>ЧИМ РЕГУЛЮЄТЬСЯ ПОРЯДОК ПРОВЕДЕННЯ ПЕРЕВІРОК ДЕРЖПРАЦЕЮ ЩОДО ОХОРОНИ ПРАЦІ</a:t>
            </a:r>
            <a:endParaRPr lang="ru-UA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F656B2-BF60-E93B-59BA-F7727FDE126A}"/>
              </a:ext>
            </a:extLst>
          </p:cNvPr>
          <p:cNvSpPr txBox="1"/>
          <p:nvPr/>
        </p:nvSpPr>
        <p:spPr>
          <a:xfrm>
            <a:off x="927904" y="2189137"/>
            <a:ext cx="10336192" cy="2402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just">
              <a:lnSpc>
                <a:spcPct val="122800"/>
              </a:lnSpc>
              <a:spcBef>
                <a:spcPts val="95"/>
              </a:spcBef>
            </a:pPr>
            <a:endParaRPr lang="ru-RU" sz="1800" dirty="0">
              <a:latin typeface="Verdana"/>
              <a:cs typeface="Lucida Sans Unicode"/>
            </a:endParaRPr>
          </a:p>
          <a:p>
            <a:r>
              <a:rPr lang="ru-RU" sz="3200" dirty="0" err="1"/>
              <a:t>Проводячи</a:t>
            </a:r>
            <a:r>
              <a:rPr lang="ru-RU" sz="3200" dirty="0"/>
              <a:t> </a:t>
            </a:r>
            <a:r>
              <a:rPr lang="ru-RU" sz="3200" dirty="0" err="1"/>
              <a:t>перевірки</a:t>
            </a:r>
            <a:r>
              <a:rPr lang="ru-RU" sz="3200" dirty="0"/>
              <a:t>, </a:t>
            </a:r>
            <a:r>
              <a:rPr lang="ru-RU" sz="3200" dirty="0" err="1"/>
              <a:t>органи</a:t>
            </a:r>
            <a:r>
              <a:rPr lang="ru-RU" sz="3200" dirty="0"/>
              <a:t> </a:t>
            </a:r>
            <a:r>
              <a:rPr lang="ru-RU" sz="3200" dirty="0" err="1"/>
              <a:t>Держпраці</a:t>
            </a:r>
            <a:r>
              <a:rPr lang="ru-RU" sz="3200" dirty="0"/>
              <a:t> </a:t>
            </a:r>
            <a:r>
              <a:rPr lang="ru-RU" sz="3200" dirty="0" err="1"/>
              <a:t>мають</a:t>
            </a:r>
            <a:r>
              <a:rPr lang="ru-RU" sz="3200" dirty="0"/>
              <a:t> </a:t>
            </a:r>
            <a:r>
              <a:rPr lang="ru-RU" sz="3200" dirty="0" err="1"/>
              <a:t>дотримуватися</a:t>
            </a:r>
            <a:r>
              <a:rPr lang="ru-RU" sz="3200" dirty="0"/>
              <a:t> правил, </a:t>
            </a:r>
            <a:r>
              <a:rPr lang="ru-RU" sz="3200" dirty="0" err="1"/>
              <a:t>встановлених</a:t>
            </a:r>
            <a:r>
              <a:rPr lang="ru-RU" sz="3200" dirty="0"/>
              <a:t> </a:t>
            </a:r>
            <a:r>
              <a:rPr lang="ru-RU" sz="3200" dirty="0">
                <a:hlinkClick r:id="rId2"/>
              </a:rPr>
              <a:t>Законом України № 877</a:t>
            </a:r>
            <a:r>
              <a:rPr lang="ru-RU" sz="3200" dirty="0"/>
              <a:t> «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 </a:t>
            </a:r>
            <a:r>
              <a:rPr lang="ru-R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засади державного </a:t>
            </a:r>
            <a:r>
              <a:rPr lang="ru-R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нагляду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(контролю) у </a:t>
            </a:r>
            <a:r>
              <a:rPr lang="ru-R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сфері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господарської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діяльності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3200" dirty="0"/>
              <a:t>.</a:t>
            </a:r>
            <a:endParaRPr lang="en" sz="3200" dirty="0"/>
          </a:p>
        </p:txBody>
      </p:sp>
    </p:spTree>
    <p:extLst>
      <p:ext uri="{BB962C8B-B14F-4D97-AF65-F5344CB8AC3E}">
        <p14:creationId xmlns:p14="http://schemas.microsoft.com/office/powerpoint/2010/main" val="1523114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BEB5B-AC66-61CA-7DD8-5840DC68C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43" y="469590"/>
            <a:ext cx="11165711" cy="114300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Verdana"/>
                <a:cs typeface="Lucida Sans Unicode"/>
              </a:rPr>
              <a:t>ПРАВА РОБОТОДАВЦІВ ПІД ЧАС ПРОВЕДЕННЯ ПЕРЕВІРОК ДЕРЖПРАЦЕЮ ЩОДО ОХОРОНИ ПРАЦІ</a:t>
            </a:r>
            <a:endParaRPr lang="ru-UA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F656B2-BF60-E93B-59BA-F7727FDE126A}"/>
              </a:ext>
            </a:extLst>
          </p:cNvPr>
          <p:cNvSpPr txBox="1"/>
          <p:nvPr/>
        </p:nvSpPr>
        <p:spPr>
          <a:xfrm>
            <a:off x="513143" y="1798902"/>
            <a:ext cx="10862078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200" b="1" i="0" dirty="0" err="1">
                <a:solidFill>
                  <a:srgbClr val="000000"/>
                </a:solidFill>
                <a:effectLst/>
              </a:rPr>
              <a:t>Перевіряти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документи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(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ст. 10 Закону №877)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b="0" i="0" dirty="0" err="1">
                <a:solidFill>
                  <a:srgbClr val="000000"/>
                </a:solidFill>
                <a:effectLst/>
              </a:rPr>
              <a:t>перевіряти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</a:rPr>
              <a:t>наявність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 у </a:t>
            </a:r>
            <a:r>
              <a:rPr lang="ru-RU" sz="2200" b="0" i="0" dirty="0" err="1">
                <a:solidFill>
                  <a:srgbClr val="000000"/>
                </a:solidFill>
                <a:effectLst/>
              </a:rPr>
              <a:t>інспектора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</a:rPr>
              <a:t>праці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:</a:t>
            </a:r>
          </a:p>
          <a:p>
            <a:r>
              <a:rPr lang="ru-RU" sz="2200" b="0" i="0" dirty="0">
                <a:solidFill>
                  <a:srgbClr val="000000"/>
                </a:solidFill>
                <a:effectLst/>
              </a:rPr>
              <a:t>- </a:t>
            </a:r>
            <a:r>
              <a:rPr lang="ru-RU" sz="2200" b="0" i="0" dirty="0" err="1">
                <a:solidFill>
                  <a:srgbClr val="000000"/>
                </a:solidFill>
                <a:effectLst/>
              </a:rPr>
              <a:t>службового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</a:rPr>
              <a:t>посвідчення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,</a:t>
            </a:r>
            <a:endParaRPr lang="ru-RU" sz="2200" dirty="0">
              <a:solidFill>
                <a:srgbClr val="000000"/>
              </a:solidFill>
              <a:effectLst/>
            </a:endParaRPr>
          </a:p>
          <a:p>
            <a:r>
              <a:rPr lang="ru-RU" sz="2200" b="0" i="0" dirty="0">
                <a:solidFill>
                  <a:srgbClr val="000000"/>
                </a:solidFill>
                <a:effectLst/>
              </a:rPr>
              <a:t>- </a:t>
            </a:r>
            <a:r>
              <a:rPr lang="ru-RU" sz="2200" b="0" i="0" dirty="0" err="1">
                <a:solidFill>
                  <a:srgbClr val="000000"/>
                </a:solidFill>
                <a:effectLst/>
              </a:rPr>
              <a:t>посвідчення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 (</a:t>
            </a:r>
            <a:r>
              <a:rPr lang="ru-RU" sz="2200" b="0" i="0" dirty="0" err="1">
                <a:solidFill>
                  <a:srgbClr val="000000"/>
                </a:solidFill>
                <a:effectLst/>
              </a:rPr>
              <a:t>направлення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) на </a:t>
            </a:r>
            <a:r>
              <a:rPr lang="ru-RU" sz="2200" b="0" i="0" dirty="0" err="1">
                <a:solidFill>
                  <a:srgbClr val="000000"/>
                </a:solidFill>
                <a:effectLst/>
              </a:rPr>
              <a:t>проведення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</a:rPr>
              <a:t>перевірки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 і </a:t>
            </a:r>
            <a:r>
              <a:rPr lang="ru-RU" sz="2200" b="0" i="0" dirty="0" err="1">
                <a:solidFill>
                  <a:srgbClr val="000000"/>
                </a:solidFill>
                <a:effectLst/>
              </a:rPr>
              <a:t>одержувати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</a:rPr>
              <a:t>копію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</a:rPr>
              <a:t>посвідчення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 (</a:t>
            </a:r>
            <a:r>
              <a:rPr lang="ru-RU" sz="2200" b="0" i="0" dirty="0" err="1">
                <a:solidFill>
                  <a:srgbClr val="000000"/>
                </a:solidFill>
                <a:effectLst/>
              </a:rPr>
              <a:t>направлення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)</a:t>
            </a:r>
            <a:endParaRPr lang="ru-RU" sz="2200" dirty="0">
              <a:solidFill>
                <a:srgbClr val="000000"/>
              </a:solidFill>
              <a:effectLst/>
            </a:endParaRPr>
          </a:p>
          <a:p>
            <a:endParaRPr lang="ru-RU" sz="2200" dirty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b="1" i="0" dirty="0" err="1">
                <a:solidFill>
                  <a:srgbClr val="000000"/>
                </a:solidFill>
                <a:effectLst/>
              </a:rPr>
              <a:t>Використовувати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технічні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засоби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(фото,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відео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, аудио) 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(п. 8 ст. 4 Закону№877)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b="0" i="0" dirty="0" err="1">
                <a:solidFill>
                  <a:srgbClr val="000000"/>
                </a:solidFill>
                <a:effectLst/>
              </a:rPr>
              <a:t>фіксувати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 всю </a:t>
            </a:r>
            <a:r>
              <a:rPr lang="ru-RU" sz="2200" b="0" i="0" dirty="0" err="1">
                <a:solidFill>
                  <a:srgbClr val="000000"/>
                </a:solidFill>
                <a:effectLst/>
              </a:rPr>
              <a:t>перевірки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</a:rPr>
              <a:t>чи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</a:rPr>
              <a:t>кожну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</a:rPr>
              <a:t>окрему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</a:rPr>
              <a:t>дію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, </a:t>
            </a:r>
            <a:endParaRPr lang="ru-RU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200" b="0" i="0" dirty="0" err="1">
                <a:solidFill>
                  <a:srgbClr val="000000"/>
                </a:solidFill>
                <a:effectLst/>
              </a:rPr>
              <a:t>інспектор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</a:rPr>
              <a:t>праці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 не </a:t>
            </a:r>
            <a:r>
              <a:rPr lang="ru-RU" sz="2200" b="0" i="0" dirty="0" err="1">
                <a:solidFill>
                  <a:srgbClr val="000000"/>
                </a:solidFill>
                <a:effectLst/>
              </a:rPr>
              <a:t>може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</a:rPr>
              <a:t>перешкоджати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</a:rPr>
              <a:t>фіксації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.</a:t>
            </a:r>
            <a:endParaRPr lang="ru-RU" sz="2200" dirty="0"/>
          </a:p>
          <a:p>
            <a:endParaRPr lang="ru-RU" sz="2200" dirty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b="1" i="0" dirty="0">
                <a:solidFill>
                  <a:srgbClr val="000000"/>
                </a:solidFill>
                <a:effectLst/>
              </a:rPr>
              <a:t>Бути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прінформованим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про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свої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права та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обов’язки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(ст. 10 Закону №877)</a:t>
            </a:r>
            <a:endParaRPr lang="ru-RU" sz="2200" b="1" i="0" dirty="0">
              <a:solidFill>
                <a:srgbClr val="000000"/>
              </a:solidFill>
              <a:effectLst/>
            </a:endParaRPr>
          </a:p>
          <a:p>
            <a:endParaRPr lang="ru-RU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01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BEB5B-AC66-61CA-7DD8-5840DC68C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689" y="274638"/>
            <a:ext cx="11165711" cy="114300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Verdana"/>
                <a:cs typeface="Lucida Sans Unicode"/>
              </a:rPr>
              <a:t>ПРАВА РОБОТОДАВЦІВ ПІД ЧАС ПРОВЕДЕННЯ ПЕРЕВІРОК ДЕРЖПРАЦЕЮ ЩОДО ОХОРОНИ ПРАЦІ (ст. 10 Закону №877)</a:t>
            </a:r>
            <a:endParaRPr lang="ru-UA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F656B2-BF60-E93B-59BA-F7727FDE126A}"/>
              </a:ext>
            </a:extLst>
          </p:cNvPr>
          <p:cNvSpPr txBox="1"/>
          <p:nvPr/>
        </p:nvSpPr>
        <p:spPr>
          <a:xfrm>
            <a:off x="816776" y="1900380"/>
            <a:ext cx="10558447" cy="3780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200" b="1" i="0" dirty="0">
                <a:solidFill>
                  <a:srgbClr val="000000"/>
                </a:solidFill>
                <a:effectLst/>
              </a:rPr>
              <a:t>Не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допускати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до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перевірки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(ст. 10 Закону №877)</a:t>
            </a:r>
            <a:endParaRPr lang="ru-RU" sz="2200" i="0" dirty="0">
              <a:solidFill>
                <a:srgbClr val="000000"/>
              </a:solidFill>
              <a:effectLst/>
            </a:endParaRPr>
          </a:p>
          <a:p>
            <a:endParaRPr lang="ru-RU" sz="2200" dirty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b="1" i="0" dirty="0">
                <a:solidFill>
                  <a:srgbClr val="000000"/>
                </a:solidFill>
                <a:effectLst/>
              </a:rPr>
              <a:t>Бути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присутнім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під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час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перевірки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,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залучати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третіх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осіб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(адвоката, юриста) 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(ст. 10 Закону №877)</a:t>
            </a:r>
          </a:p>
          <a:p>
            <a:r>
              <a:rPr lang="ru-RU" sz="2200" b="0" i="0" dirty="0" err="1">
                <a:solidFill>
                  <a:srgbClr val="000000"/>
                </a:solidFill>
                <a:effectLst/>
              </a:rPr>
              <a:t>кадрові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</a:rPr>
              <a:t>перевірки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</a:rPr>
              <a:t>мають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</a:rPr>
              <a:t>здійснюватися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 у </a:t>
            </a:r>
            <a:r>
              <a:rPr lang="ru-RU" sz="2200" b="0" i="0" dirty="0" err="1">
                <a:solidFill>
                  <a:srgbClr val="000000"/>
                </a:solidFill>
                <a:effectLst/>
              </a:rPr>
              <a:t>присутності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</a:rPr>
              <a:t>керівника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</a:rPr>
              <a:t>або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 особи, </a:t>
            </a:r>
            <a:r>
              <a:rPr lang="ru-RU" sz="2200" b="0" i="0" dirty="0" err="1">
                <a:solidFill>
                  <a:srgbClr val="000000"/>
                </a:solidFill>
                <a:effectLst/>
              </a:rPr>
              <a:t>уповноваженої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</a:rPr>
              <a:t>керівником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 (для </a:t>
            </a:r>
            <a:r>
              <a:rPr lang="ru-RU" sz="2200" b="0" i="0" dirty="0" err="1">
                <a:solidFill>
                  <a:srgbClr val="000000"/>
                </a:solidFill>
                <a:effectLst/>
              </a:rPr>
              <a:t>ФОПа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</a:rPr>
              <a:t>теж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).</a:t>
            </a:r>
          </a:p>
          <a:p>
            <a:endParaRPr lang="ru-RU" sz="2200" b="0" i="0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b="1" i="0" dirty="0" err="1">
                <a:solidFill>
                  <a:srgbClr val="000000"/>
                </a:solidFill>
                <a:effectLst/>
              </a:rPr>
              <a:t>Вимагати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нерозголошення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інформації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,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що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становить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комерційну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таємницю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або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є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конфіденційною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інформацією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суб’єкта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господарювання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(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ст. 10 Закону №877)</a:t>
            </a:r>
          </a:p>
          <a:p>
            <a:endParaRPr lang="ru-RU" sz="2000" dirty="0"/>
          </a:p>
          <a:p>
            <a:pPr indent="540385" algn="just">
              <a:lnSpc>
                <a:spcPct val="115000"/>
              </a:lnSpc>
              <a:spcAft>
                <a:spcPts val="1000"/>
              </a:spcAft>
            </a:pPr>
            <a:endParaRPr lang="ru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455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BEB5B-AC66-61CA-7DD8-5840DC68C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689" y="274638"/>
            <a:ext cx="11165711" cy="114300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Verdana"/>
                <a:cs typeface="Lucida Sans Unicode"/>
              </a:rPr>
              <a:t>ПРАВА РОБОТОДАВЦІВ ПІД ЧАС ПРОВЕДЕННЯ ПЕРЕВІРОК ДЕРЖПРАЦЕЮ ЩОДО ОХОРОНИ ПРАЦІ (ст. 10 Закону №877)</a:t>
            </a:r>
            <a:endParaRPr lang="ru-UA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F656B2-BF60-E93B-59BA-F7727FDE126A}"/>
              </a:ext>
            </a:extLst>
          </p:cNvPr>
          <p:cNvSpPr txBox="1"/>
          <p:nvPr/>
        </p:nvSpPr>
        <p:spPr>
          <a:xfrm>
            <a:off x="816776" y="1900380"/>
            <a:ext cx="10558447" cy="4118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200" dirty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b="1" i="0" dirty="0" err="1">
                <a:solidFill>
                  <a:srgbClr val="000000"/>
                </a:solidFill>
                <a:effectLst/>
              </a:rPr>
              <a:t>Одержувати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та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ознайомлюватися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з актами 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(ст. 10 Закону№877)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b="0" i="0" dirty="0" err="1">
                <a:solidFill>
                  <a:srgbClr val="000000"/>
                </a:solidFill>
                <a:effectLst/>
              </a:rPr>
              <a:t>фіксувати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 всю </a:t>
            </a:r>
            <a:r>
              <a:rPr lang="ru-RU" sz="2200" b="0" i="0" dirty="0" err="1">
                <a:solidFill>
                  <a:srgbClr val="000000"/>
                </a:solidFill>
                <a:effectLst/>
              </a:rPr>
              <a:t>перевірки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</a:rPr>
              <a:t>чи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</a:rPr>
              <a:t>кожну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</a:rPr>
              <a:t>окрему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</a:rPr>
              <a:t>дію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, </a:t>
            </a:r>
            <a:endParaRPr lang="ru-RU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200" b="0" i="0" dirty="0" err="1">
                <a:solidFill>
                  <a:srgbClr val="000000"/>
                </a:solidFill>
                <a:effectLst/>
              </a:rPr>
              <a:t>інспектор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</a:rPr>
              <a:t>праці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 не </a:t>
            </a:r>
            <a:r>
              <a:rPr lang="ru-RU" sz="2200" b="0" i="0" dirty="0" err="1">
                <a:solidFill>
                  <a:srgbClr val="000000"/>
                </a:solidFill>
                <a:effectLst/>
              </a:rPr>
              <a:t>може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</a:rPr>
              <a:t>перешкоджати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</a:rPr>
              <a:t>фіксації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.</a:t>
            </a:r>
            <a:endParaRPr lang="ru-RU" sz="2200" dirty="0"/>
          </a:p>
          <a:p>
            <a:endParaRPr lang="ru-RU" sz="2200" dirty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b="1" i="0" dirty="0">
                <a:solidFill>
                  <a:srgbClr val="000000"/>
                </a:solidFill>
                <a:effectLst/>
              </a:rPr>
              <a:t>Вести журнал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реєстрації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перевірок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та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вимагати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від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інспекторів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праці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внесення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до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нього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записів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до початку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їх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проведення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(ст. 10 Закону №877)</a:t>
            </a:r>
          </a:p>
          <a:p>
            <a:endParaRPr lang="ru-RU" sz="2200" dirty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b="1" i="0" dirty="0" err="1">
                <a:solidFill>
                  <a:srgbClr val="000000"/>
                </a:solidFill>
                <a:effectLst/>
              </a:rPr>
              <a:t>Оскаржувати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неправомірні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дії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інспекторів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праці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,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вимогу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,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припис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, постанову про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накладення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штрафу 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(ст. 10 Закону №877)</a:t>
            </a:r>
            <a:endParaRPr lang="ru-RU" sz="2200" dirty="0"/>
          </a:p>
          <a:p>
            <a:endParaRPr lang="ru-RU" sz="2000" dirty="0"/>
          </a:p>
          <a:p>
            <a:pPr indent="540385" algn="just">
              <a:lnSpc>
                <a:spcPct val="115000"/>
              </a:lnSpc>
              <a:spcAft>
                <a:spcPts val="1000"/>
              </a:spcAft>
            </a:pPr>
            <a:endParaRPr lang="ru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284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BEB5B-AC66-61CA-7DD8-5840DC68C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44" y="757380"/>
            <a:ext cx="1116571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Підприємство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</a:t>
            </a:r>
            <a:r>
              <a:rPr lang="ru-RU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нати про </a:t>
            </a:r>
            <a:r>
              <a:rPr lang="ru-RU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підстави</a:t>
            </a:r>
            <a:r>
              <a:rPr lang="ru-RU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та предмет </a:t>
            </a:r>
            <a:r>
              <a:rPr lang="ru-RU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перевірки</a:t>
            </a:r>
            <a:r>
              <a:rPr lang="ru-RU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до </a:t>
            </a:r>
            <a:r>
              <a:rPr lang="ru-RU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її</a:t>
            </a:r>
            <a:r>
              <a:rPr lang="ru-RU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початку</a:t>
            </a:r>
            <a:br>
              <a:rPr lang="ru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UA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F656B2-BF60-E93B-59BA-F7727FDE126A}"/>
              </a:ext>
            </a:extLst>
          </p:cNvPr>
          <p:cNvSpPr txBox="1"/>
          <p:nvPr/>
        </p:nvSpPr>
        <p:spPr>
          <a:xfrm>
            <a:off x="994612" y="1900380"/>
            <a:ext cx="10266946" cy="3721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ч. 3 ст. 6, ч. 5 ст. 7 Закону №877 - </a:t>
            </a:r>
            <a:r>
              <a:rPr lang="ru-RU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початку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проведення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перевірки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інспектори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праці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зобов'язані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надати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підприємству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копію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посвідчення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направлення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де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вказано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підстави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проведення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ч. 1 ст. 7 Закону №877 - для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здійснення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планової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позапланової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перевірки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орган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Держпраці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видає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рішення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розпорядження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містити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найменування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суб'єкта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господарювання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якого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буде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здійснюватися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захід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та </a:t>
            </a:r>
            <a:r>
              <a:rPr lang="ru-RU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 </a:t>
            </a:r>
            <a:r>
              <a:rPr lang="ru-RU" sz="24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перевірки</a:t>
            </a:r>
            <a:r>
              <a:rPr lang="ru-RU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24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953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F656B2-BF60-E93B-59BA-F7727FDE126A}"/>
              </a:ext>
            </a:extLst>
          </p:cNvPr>
          <p:cNvSpPr txBox="1"/>
          <p:nvPr/>
        </p:nvSpPr>
        <p:spPr>
          <a:xfrm>
            <a:off x="1219200" y="1679851"/>
            <a:ext cx="9857772" cy="749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just">
              <a:lnSpc>
                <a:spcPct val="122800"/>
              </a:lnSpc>
              <a:spcBef>
                <a:spcPts val="95"/>
              </a:spcBef>
            </a:pPr>
            <a:endParaRPr lang="ru-RU" sz="1800" dirty="0">
              <a:latin typeface="Verdana"/>
              <a:cs typeface="Lucida Sans Unicode"/>
            </a:endParaRPr>
          </a:p>
          <a:p>
            <a:pPr marL="12700" marR="5080" algn="just">
              <a:lnSpc>
                <a:spcPct val="122800"/>
              </a:lnSpc>
              <a:spcBef>
                <a:spcPts val="95"/>
              </a:spcBef>
            </a:pPr>
            <a:endParaRPr lang="ru-RU" sz="1800" dirty="0">
              <a:latin typeface="Verdana"/>
              <a:cs typeface="Lucida Sans Unicod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6993A4-14D4-FE1B-1D16-863E3FF6A1C5}"/>
              </a:ext>
            </a:extLst>
          </p:cNvPr>
          <p:cNvSpPr txBox="1"/>
          <p:nvPr/>
        </p:nvSpPr>
        <p:spPr>
          <a:xfrm>
            <a:off x="636609" y="1679851"/>
            <a:ext cx="10945791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</a:rPr>
              <a:t>Предмет </a:t>
            </a:r>
            <a:r>
              <a:rPr lang="ru-RU" sz="2400" b="0" i="0" dirty="0" err="1">
                <a:solidFill>
                  <a:srgbClr val="000000"/>
                </a:solidFill>
                <a:effectLst/>
              </a:rPr>
              <a:t>перевірки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</a:rPr>
              <a:t>зазначається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 в </a:t>
            </a:r>
            <a:r>
              <a:rPr lang="ru-RU" sz="2400" b="0" i="0" dirty="0" err="1">
                <a:solidFill>
                  <a:srgbClr val="000000"/>
                </a:solidFill>
                <a:effectLst/>
              </a:rPr>
              <a:t>наказі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 та </a:t>
            </a:r>
            <a:r>
              <a:rPr lang="ru-RU" sz="2400" b="0" i="0" dirty="0" err="1">
                <a:solidFill>
                  <a:srgbClr val="000000"/>
                </a:solidFill>
                <a:effectLst/>
              </a:rPr>
              <a:t>направленні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 (п. 1, 3 ст. 7 Закону № 877).</a:t>
            </a:r>
          </a:p>
          <a:p>
            <a:endParaRPr lang="ru-RU" sz="2400" dirty="0">
              <a:solidFill>
                <a:srgbClr val="000000"/>
              </a:solidFill>
              <a:effectLst/>
            </a:endParaRPr>
          </a:p>
          <a:p>
            <a:r>
              <a:rPr lang="ru-RU" sz="2400" b="0" i="0" dirty="0" err="1">
                <a:solidFill>
                  <a:srgbClr val="000000"/>
                </a:solidFill>
                <a:effectLst/>
              </a:rPr>
              <a:t>Під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 час </a:t>
            </a:r>
            <a:r>
              <a:rPr lang="ru-RU" sz="2400" b="0" i="0" dirty="0" err="1">
                <a:solidFill>
                  <a:srgbClr val="000000"/>
                </a:solidFill>
                <a:effectLst/>
              </a:rPr>
              <a:t>проведення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b="0" i="0" u="sng" dirty="0" err="1">
                <a:solidFill>
                  <a:srgbClr val="000000"/>
                </a:solidFill>
                <a:effectLst/>
              </a:rPr>
              <a:t>перевірки</a:t>
            </a:r>
            <a:r>
              <a:rPr lang="ru-RU" sz="2400" b="0" i="0" u="sng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b="0" i="0" u="sng" dirty="0" err="1">
                <a:solidFill>
                  <a:srgbClr val="000000"/>
                </a:solidFill>
                <a:effectLst/>
              </a:rPr>
              <a:t>з’ясовуються</a:t>
            </a:r>
            <a:r>
              <a:rPr lang="ru-RU" sz="2400" b="0" i="0" u="sng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b="0" i="0" u="sng" dirty="0" err="1">
                <a:solidFill>
                  <a:srgbClr val="000000"/>
                </a:solidFill>
                <a:effectLst/>
              </a:rPr>
              <a:t>лише</a:t>
            </a:r>
            <a:r>
              <a:rPr lang="ru-RU" sz="2400" b="0" i="0" u="sng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b="0" i="0" u="sng" dirty="0" err="1">
                <a:solidFill>
                  <a:srgbClr val="000000"/>
                </a:solidFill>
                <a:effectLst/>
              </a:rPr>
              <a:t>ті</a:t>
            </a:r>
            <a:r>
              <a:rPr lang="ru-RU" sz="2400" b="0" i="0" u="sng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b="0" i="0" u="sng" dirty="0" err="1">
                <a:solidFill>
                  <a:srgbClr val="000000"/>
                </a:solidFill>
                <a:effectLst/>
              </a:rPr>
              <a:t>питання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</a:rPr>
              <a:t>необхідність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</a:rPr>
              <a:t>перевірки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</a:rPr>
              <a:t>яких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 стала </a:t>
            </a:r>
            <a:r>
              <a:rPr lang="ru-RU" sz="2400" b="0" i="0" dirty="0" err="1">
                <a:solidFill>
                  <a:srgbClr val="000000"/>
                </a:solidFill>
                <a:effectLst/>
              </a:rPr>
              <a:t>підставою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 для </a:t>
            </a:r>
            <a:r>
              <a:rPr lang="ru-RU" sz="2400" b="0" i="0" dirty="0" err="1">
                <a:solidFill>
                  <a:srgbClr val="000000"/>
                </a:solidFill>
                <a:effectLst/>
              </a:rPr>
              <a:t>здійснення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</a:rPr>
              <a:t>цього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 заходу, </a:t>
            </a:r>
            <a:r>
              <a:rPr lang="ru-RU" sz="2400" b="0" i="0" u="sng" dirty="0">
                <a:solidFill>
                  <a:srgbClr val="000000"/>
                </a:solidFill>
                <a:effectLst/>
              </a:rPr>
              <a:t>з </a:t>
            </a:r>
            <a:r>
              <a:rPr lang="ru-RU" sz="2400" b="0" i="0" u="sng" dirty="0" err="1">
                <a:solidFill>
                  <a:srgbClr val="000000"/>
                </a:solidFill>
                <a:effectLst/>
              </a:rPr>
              <a:t>обов’язковим</a:t>
            </a:r>
            <a:r>
              <a:rPr lang="ru-RU" sz="2400" b="0" i="0" u="sng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b="0" i="0" u="sng" dirty="0" err="1">
                <a:solidFill>
                  <a:srgbClr val="000000"/>
                </a:solidFill>
                <a:effectLst/>
              </a:rPr>
              <a:t>зазначенням</a:t>
            </a:r>
            <a:r>
              <a:rPr lang="ru-RU" sz="2400" b="0" i="0" u="sng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b="0" i="0" u="sng" dirty="0" err="1">
                <a:solidFill>
                  <a:srgbClr val="000000"/>
                </a:solidFill>
                <a:effectLst/>
              </a:rPr>
              <a:t>цих</a:t>
            </a:r>
            <a:r>
              <a:rPr lang="ru-RU" sz="2400" b="0" i="0" u="sng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b="0" i="0" u="sng" dirty="0" err="1">
                <a:solidFill>
                  <a:srgbClr val="000000"/>
                </a:solidFill>
                <a:effectLst/>
              </a:rPr>
              <a:t>питань</a:t>
            </a:r>
            <a:r>
              <a:rPr lang="ru-RU" sz="2400" b="0" i="0" u="sng" dirty="0">
                <a:solidFill>
                  <a:srgbClr val="000000"/>
                </a:solidFill>
                <a:effectLst/>
              </a:rPr>
              <a:t> у </a:t>
            </a:r>
            <a:r>
              <a:rPr lang="ru-RU" sz="2400" b="0" i="0" u="sng" dirty="0" err="1">
                <a:solidFill>
                  <a:srgbClr val="000000"/>
                </a:solidFill>
                <a:effectLst/>
              </a:rPr>
              <a:t>посвідченн</a:t>
            </a:r>
            <a:r>
              <a:rPr lang="ru-RU" sz="2400" b="0" i="0" dirty="0" err="1">
                <a:solidFill>
                  <a:srgbClr val="000000"/>
                </a:solidFill>
                <a:effectLst/>
              </a:rPr>
              <a:t>і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 (</a:t>
            </a:r>
            <a:r>
              <a:rPr lang="ru-RU" sz="2400" b="0" i="0" dirty="0" err="1">
                <a:solidFill>
                  <a:srgbClr val="000000"/>
                </a:solidFill>
                <a:effectLst/>
              </a:rPr>
              <a:t>направленні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) на </a:t>
            </a:r>
            <a:r>
              <a:rPr lang="ru-RU" sz="2400" b="0" i="0" dirty="0" err="1">
                <a:solidFill>
                  <a:srgbClr val="000000"/>
                </a:solidFill>
                <a:effectLst/>
              </a:rPr>
              <a:t>проведення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 заходу державного </a:t>
            </a:r>
            <a:r>
              <a:rPr lang="ru-RU" sz="2400" b="0" i="0" dirty="0" err="1">
                <a:solidFill>
                  <a:srgbClr val="000000"/>
                </a:solidFill>
                <a:effectLst/>
              </a:rPr>
              <a:t>нагляду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 (контролю) (абзац 11 </a:t>
            </a:r>
            <a:r>
              <a:rPr lang="ru-RU" sz="2400" b="0" i="0" dirty="0" err="1">
                <a:solidFill>
                  <a:srgbClr val="000000"/>
                </a:solidFill>
                <a:effectLst/>
              </a:rPr>
              <a:t>частини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</a:rPr>
              <a:t>першої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 ст. 6 Закону № 877). </a:t>
            </a:r>
          </a:p>
          <a:p>
            <a:endParaRPr lang="ru-RU" sz="2400" dirty="0">
              <a:solidFill>
                <a:srgbClr val="000000"/>
              </a:solidFill>
              <a:effectLst/>
            </a:endParaRPr>
          </a:p>
          <a:p>
            <a:r>
              <a:rPr lang="ru-RU" sz="2400" b="1" i="0" dirty="0" err="1">
                <a:solidFill>
                  <a:srgbClr val="000000"/>
                </a:solidFill>
                <a:effectLst/>
              </a:rPr>
              <a:t>Це</a:t>
            </a:r>
            <a:r>
              <a:rPr lang="ru-RU" sz="24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</a:rPr>
              <a:t>положення</a:t>
            </a:r>
            <a:r>
              <a:rPr lang="ru-RU" sz="24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</a:rPr>
              <a:t>покликане</a:t>
            </a:r>
            <a:r>
              <a:rPr lang="ru-RU" sz="24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</a:rPr>
              <a:t>запобігти</a:t>
            </a:r>
            <a:r>
              <a:rPr lang="ru-RU" sz="24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</a:rPr>
              <a:t>зловживанням</a:t>
            </a:r>
            <a:r>
              <a:rPr lang="ru-RU" sz="24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</a:rPr>
              <a:t>державними</a:t>
            </a:r>
            <a:r>
              <a:rPr lang="ru-RU" sz="2400" b="1" i="0" dirty="0">
                <a:solidFill>
                  <a:srgbClr val="000000"/>
                </a:solidFill>
                <a:effectLst/>
              </a:rPr>
              <a:t> органами з </a:t>
            </a:r>
            <a:r>
              <a:rPr lang="ru-RU" sz="2400" b="1" i="0" dirty="0" err="1">
                <a:solidFill>
                  <a:srgbClr val="000000"/>
                </a:solidFill>
                <a:effectLst/>
              </a:rPr>
              <a:t>питань</a:t>
            </a:r>
            <a:r>
              <a:rPr lang="ru-RU" sz="24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</a:rPr>
              <a:t>праці</a:t>
            </a:r>
            <a:r>
              <a:rPr lang="ru-RU" sz="2400" b="1" i="0" dirty="0">
                <a:solidFill>
                  <a:srgbClr val="000000"/>
                </a:solidFill>
                <a:effectLst/>
              </a:rPr>
              <a:t> у </a:t>
            </a:r>
            <a:r>
              <a:rPr lang="ru-RU" sz="2400" b="1" i="0" dirty="0" err="1">
                <a:solidFill>
                  <a:srgbClr val="000000"/>
                </a:solidFill>
                <a:effectLst/>
              </a:rPr>
              <a:t>проведенні</a:t>
            </a:r>
            <a:r>
              <a:rPr lang="ru-RU" sz="24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</a:rPr>
              <a:t>перевірок</a:t>
            </a:r>
            <a:r>
              <a:rPr lang="ru-RU" sz="2400" b="1" i="0" dirty="0">
                <a:solidFill>
                  <a:srgbClr val="000000"/>
                </a:solidFill>
                <a:effectLst/>
              </a:rPr>
              <a:t> з </a:t>
            </a:r>
            <a:r>
              <a:rPr lang="ru-RU" sz="2400" b="1" i="0" dirty="0" err="1">
                <a:solidFill>
                  <a:srgbClr val="000000"/>
                </a:solidFill>
                <a:effectLst/>
              </a:rPr>
              <a:t>ширшим</a:t>
            </a:r>
            <a:r>
              <a:rPr lang="ru-RU" sz="24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</a:rPr>
              <a:t>обсягом</a:t>
            </a:r>
            <a:r>
              <a:rPr lang="ru-RU" sz="24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</a:rPr>
              <a:t>питань</a:t>
            </a:r>
            <a:r>
              <a:rPr lang="ru-RU" sz="2400" b="1" i="0" dirty="0">
                <a:solidFill>
                  <a:srgbClr val="000000"/>
                </a:solidFill>
                <a:effectLst/>
              </a:rPr>
              <a:t>.</a:t>
            </a:r>
            <a:endParaRPr lang="ru-RU" sz="2400" dirty="0">
              <a:solidFill>
                <a:srgbClr val="000000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142740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B25E0A4-32A3-ED4D-B124-E69134879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Verdana"/>
                <a:cs typeface="Lucida Sans Unicode"/>
              </a:rPr>
              <a:t>ПРЕДМЕТ ПЕРЕВІРКИ</a:t>
            </a:r>
            <a:endParaRPr lang="ru-U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06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BEB5B-AC66-61CA-7DD8-5840DC68C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668177"/>
            <a:ext cx="10363200" cy="82373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12700" marR="5080" algn="ctr">
              <a:lnSpc>
                <a:spcPct val="122800"/>
              </a:lnSpc>
              <a:spcBef>
                <a:spcPts val="95"/>
              </a:spcBef>
            </a:pPr>
            <a:br>
              <a:rPr lang="ru-RU" sz="2400" b="1" i="0" dirty="0">
                <a:solidFill>
                  <a:schemeClr val="tx1"/>
                </a:solidFill>
                <a:effectLst/>
              </a:rPr>
            </a:br>
            <a:r>
              <a:rPr lang="uk-UA" sz="2400" b="1" spc="1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Вимога інспектора про надання документів. Як правильно їх подавати</a:t>
            </a:r>
            <a:endParaRPr lang="ru-UA" sz="2400" b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F656B2-BF60-E93B-59BA-F7727FDE126A}"/>
              </a:ext>
            </a:extLst>
          </p:cNvPr>
          <p:cNvSpPr txBox="1"/>
          <p:nvPr/>
        </p:nvSpPr>
        <p:spPr>
          <a:xfrm>
            <a:off x="2287928" y="1723040"/>
            <a:ext cx="7836061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0" cap="all" dirty="0" err="1">
                <a:effectLst/>
              </a:rPr>
              <a:t>Якщо</a:t>
            </a:r>
            <a:r>
              <a:rPr lang="ru-RU" b="1" i="0" cap="all" dirty="0">
                <a:effectLst/>
              </a:rPr>
              <a:t> </a:t>
            </a:r>
            <a:r>
              <a:rPr lang="ru-RU" b="1" i="0" cap="all" dirty="0" err="1">
                <a:effectLst/>
              </a:rPr>
              <a:t>Держпраця</a:t>
            </a:r>
            <a:r>
              <a:rPr lang="ru-RU" b="1" i="0" cap="all" dirty="0">
                <a:effectLst/>
              </a:rPr>
              <a:t> запросила </a:t>
            </a:r>
            <a:r>
              <a:rPr lang="ru-RU" b="1" i="0" cap="all" dirty="0" err="1">
                <a:effectLst/>
              </a:rPr>
              <a:t>документи</a:t>
            </a:r>
            <a:r>
              <a:rPr lang="ru-RU" b="1" i="0" cap="all" dirty="0">
                <a:effectLst/>
              </a:rPr>
              <a:t>, </a:t>
            </a:r>
          </a:p>
          <a:p>
            <a:pPr algn="ctr"/>
            <a:r>
              <a:rPr lang="ru-RU" b="1" i="0" cap="all" dirty="0" err="1">
                <a:effectLst/>
              </a:rPr>
              <a:t>роботодавець</a:t>
            </a:r>
            <a:r>
              <a:rPr lang="ru-RU" b="1" i="0" cap="all" dirty="0">
                <a:effectLst/>
              </a:rPr>
              <a:t> </a:t>
            </a:r>
            <a:r>
              <a:rPr lang="ru-RU" b="1" i="0" cap="all" dirty="0" err="1">
                <a:effectLst/>
              </a:rPr>
              <a:t>зобов’язаний</a:t>
            </a:r>
            <a:r>
              <a:rPr lang="ru-RU" b="1" i="0" cap="all" dirty="0">
                <a:effectLst/>
              </a:rPr>
              <a:t> </a:t>
            </a:r>
            <a:r>
              <a:rPr lang="ru-RU" b="1" i="0" cap="all" dirty="0" err="1">
                <a:effectLst/>
              </a:rPr>
              <a:t>їх</a:t>
            </a:r>
            <a:r>
              <a:rPr lang="ru-RU" b="1" i="0" cap="all" dirty="0">
                <a:effectLst/>
              </a:rPr>
              <a:t> </a:t>
            </a:r>
            <a:r>
              <a:rPr lang="ru-RU" b="1" i="0" cap="all" dirty="0" err="1">
                <a:effectLst/>
              </a:rPr>
              <a:t>надати</a:t>
            </a:r>
            <a:endParaRPr lang="ru-RU" b="1" cap="all" dirty="0">
              <a:solidFill>
                <a:srgbClr val="FFFFFF"/>
              </a:solidFill>
              <a:effectLst/>
              <a:latin typeface="YALBs4gwU0s 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6993A4-14D4-FE1B-1D16-863E3FF6A1C5}"/>
              </a:ext>
            </a:extLst>
          </p:cNvPr>
          <p:cNvSpPr txBox="1"/>
          <p:nvPr/>
        </p:nvSpPr>
        <p:spPr>
          <a:xfrm>
            <a:off x="1219200" y="3123032"/>
            <a:ext cx="997351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 err="1">
                <a:solidFill>
                  <a:srgbClr val="000000"/>
                </a:solidFill>
                <a:effectLst/>
              </a:rPr>
              <a:t>Попросити</a:t>
            </a:r>
            <a:r>
              <a:rPr lang="ru-RU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</a:rPr>
              <a:t>винести</a:t>
            </a:r>
            <a:r>
              <a:rPr lang="ru-RU" b="1" i="0" dirty="0">
                <a:solidFill>
                  <a:srgbClr val="000000"/>
                </a:solidFill>
                <a:effectLst/>
              </a:rPr>
              <a:t> ВИМОГУ для </a:t>
            </a:r>
            <a:r>
              <a:rPr lang="ru-RU" b="1" i="0" dirty="0" err="1">
                <a:solidFill>
                  <a:srgbClr val="000000"/>
                </a:solidFill>
                <a:effectLst/>
              </a:rPr>
              <a:t>надання</a:t>
            </a:r>
            <a:r>
              <a:rPr lang="ru-RU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</a:rPr>
              <a:t>документів</a:t>
            </a:r>
            <a:endParaRPr lang="ru-RU" b="1" i="0" dirty="0">
              <a:solidFill>
                <a:srgbClr val="000000"/>
              </a:solidFill>
              <a:effectLst/>
            </a:endParaRPr>
          </a:p>
          <a:p>
            <a:endParaRPr lang="ru-RU" dirty="0"/>
          </a:p>
          <a:p>
            <a:r>
              <a:rPr lang="ru-RU" b="1" i="0" dirty="0">
                <a:solidFill>
                  <a:srgbClr val="000000"/>
                </a:solidFill>
                <a:effectLst/>
              </a:rPr>
              <a:t>Наддавайте </a:t>
            </a:r>
            <a:r>
              <a:rPr lang="ru-RU" b="1" i="0" dirty="0" err="1">
                <a:solidFill>
                  <a:srgbClr val="000000"/>
                </a:solidFill>
                <a:effectLst/>
              </a:rPr>
              <a:t>їх</a:t>
            </a:r>
            <a:r>
              <a:rPr lang="ru-RU" b="1" i="0" dirty="0">
                <a:solidFill>
                  <a:srgbClr val="000000"/>
                </a:solidFill>
                <a:effectLst/>
              </a:rPr>
              <a:t> в строк, </a:t>
            </a:r>
            <a:r>
              <a:rPr lang="ru-RU" b="1" i="0" dirty="0" err="1">
                <a:solidFill>
                  <a:srgbClr val="000000"/>
                </a:solidFill>
                <a:effectLst/>
              </a:rPr>
              <a:t>вказаний</a:t>
            </a:r>
            <a:r>
              <a:rPr lang="ru-RU" b="1" i="0" dirty="0">
                <a:solidFill>
                  <a:srgbClr val="000000"/>
                </a:solidFill>
                <a:effectLst/>
              </a:rPr>
              <a:t> у </a:t>
            </a:r>
            <a:r>
              <a:rPr lang="ru-RU" b="1" i="0" dirty="0" err="1">
                <a:solidFill>
                  <a:srgbClr val="000000"/>
                </a:solidFill>
                <a:effectLst/>
              </a:rPr>
              <a:t>вимозі</a:t>
            </a:r>
            <a:endParaRPr lang="ru-RU" dirty="0"/>
          </a:p>
          <a:p>
            <a:endParaRPr lang="ru-RU" b="1" i="0" dirty="0">
              <a:solidFill>
                <a:srgbClr val="000000"/>
              </a:solidFill>
              <a:effectLst/>
            </a:endParaRPr>
          </a:p>
          <a:p>
            <a:r>
              <a:rPr lang="ru-RU" b="1" i="0" dirty="0" err="1">
                <a:solidFill>
                  <a:srgbClr val="000000"/>
                </a:solidFill>
                <a:effectLst/>
              </a:rPr>
              <a:t>Прошити</a:t>
            </a:r>
            <a:r>
              <a:rPr lang="ru-RU" b="1" i="0" dirty="0">
                <a:solidFill>
                  <a:srgbClr val="000000"/>
                </a:solidFill>
                <a:effectLst/>
              </a:rPr>
              <a:t> та </a:t>
            </a:r>
            <a:r>
              <a:rPr lang="ru-RU" b="1" i="0" dirty="0" err="1">
                <a:solidFill>
                  <a:srgbClr val="000000"/>
                </a:solidFill>
                <a:effectLst/>
              </a:rPr>
              <a:t>пронумеровані</a:t>
            </a:r>
            <a:r>
              <a:rPr lang="ru-RU" b="1" i="0" dirty="0">
                <a:solidFill>
                  <a:srgbClr val="000000"/>
                </a:solidFill>
                <a:effectLst/>
              </a:rPr>
              <a:t>, </a:t>
            </a:r>
            <a:r>
              <a:rPr lang="ru-RU" b="1" i="0" dirty="0" err="1">
                <a:solidFill>
                  <a:srgbClr val="000000"/>
                </a:solidFill>
                <a:effectLst/>
              </a:rPr>
              <a:t>супровідним</a:t>
            </a:r>
            <a:r>
              <a:rPr lang="ru-RU" b="1" i="0" dirty="0">
                <a:solidFill>
                  <a:srgbClr val="000000"/>
                </a:solidFill>
                <a:effectLst/>
              </a:rPr>
              <a:t> листом</a:t>
            </a:r>
            <a:endParaRPr lang="ru-RU" dirty="0"/>
          </a:p>
          <a:p>
            <a:endParaRPr lang="ru-RU" b="1" i="0" dirty="0">
              <a:solidFill>
                <a:srgbClr val="000000"/>
              </a:solidFill>
              <a:effectLst/>
            </a:endParaRPr>
          </a:p>
          <a:p>
            <a:r>
              <a:rPr lang="ru-RU" b="1" i="0" dirty="0">
                <a:solidFill>
                  <a:srgbClr val="000000"/>
                </a:solidFill>
                <a:effectLst/>
              </a:rPr>
              <a:t>З </a:t>
            </a:r>
            <a:r>
              <a:rPr lang="ru-RU" b="1" i="0" dirty="0" err="1">
                <a:solidFill>
                  <a:srgbClr val="000000"/>
                </a:solidFill>
                <a:effectLst/>
              </a:rPr>
              <a:t>відміткою</a:t>
            </a:r>
            <a:r>
              <a:rPr lang="ru-RU" b="1" i="0" dirty="0">
                <a:solidFill>
                  <a:srgbClr val="000000"/>
                </a:solidFill>
                <a:effectLst/>
              </a:rPr>
              <a:t> про </a:t>
            </a:r>
            <a:r>
              <a:rPr lang="ru-RU" b="1" i="0" dirty="0" err="1">
                <a:solidFill>
                  <a:srgbClr val="000000"/>
                </a:solidFill>
                <a:effectLst/>
              </a:rPr>
              <a:t>їх</a:t>
            </a:r>
            <a:r>
              <a:rPr lang="ru-RU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</a:rPr>
              <a:t>отримання</a:t>
            </a:r>
            <a:r>
              <a:rPr lang="ru-RU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</a:rPr>
              <a:t>інспектором</a:t>
            </a:r>
            <a:r>
              <a:rPr lang="ru-RU" b="1" i="0" dirty="0">
                <a:solidFill>
                  <a:srgbClr val="000000"/>
                </a:solidFill>
                <a:effectLst/>
              </a:rPr>
              <a:t> (через </a:t>
            </a:r>
            <a:r>
              <a:rPr lang="ru-RU" b="1" i="0" dirty="0" err="1">
                <a:solidFill>
                  <a:srgbClr val="000000"/>
                </a:solidFill>
                <a:effectLst/>
              </a:rPr>
              <a:t>канцелярію</a:t>
            </a:r>
            <a:r>
              <a:rPr lang="ru-RU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</a:rPr>
              <a:t>або</a:t>
            </a:r>
            <a:r>
              <a:rPr lang="ru-RU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</a:rPr>
              <a:t>Укрпоштою</a:t>
            </a:r>
            <a:r>
              <a:rPr lang="ru-RU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</a:rPr>
              <a:t>цінним</a:t>
            </a:r>
            <a:r>
              <a:rPr lang="ru-RU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</a:rPr>
              <a:t>листорм</a:t>
            </a:r>
            <a:r>
              <a:rPr lang="ru-RU" b="1" i="0" dirty="0">
                <a:solidFill>
                  <a:srgbClr val="000000"/>
                </a:solidFill>
                <a:effectLst/>
              </a:rPr>
              <a:t> з </a:t>
            </a:r>
            <a:r>
              <a:rPr lang="ru-RU" b="1" i="0" dirty="0" err="1">
                <a:solidFill>
                  <a:srgbClr val="000000"/>
                </a:solidFill>
                <a:effectLst/>
              </a:rPr>
              <a:t>описом</a:t>
            </a:r>
            <a:r>
              <a:rPr lang="ru-RU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</a:rPr>
              <a:t>вкладення</a:t>
            </a:r>
            <a:r>
              <a:rPr lang="ru-RU" b="1" i="0" dirty="0">
                <a:solidFill>
                  <a:srgbClr val="000000"/>
                </a:solidFill>
                <a:effectLst/>
              </a:rPr>
              <a:t>)</a:t>
            </a:r>
            <a:endParaRPr lang="ru-RU" dirty="0"/>
          </a:p>
          <a:p>
            <a:endParaRPr lang="ru-RU" sz="1400" dirty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6387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7C383-D4B4-484B-04B8-CEDFB2666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771775"/>
            <a:ext cx="7723187" cy="103663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uk-UA" sz="4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Мої контакти:</a:t>
            </a:r>
            <a:br>
              <a:rPr lang="uk-UA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C27F3-2BA1-FA0E-E784-259ECC0CD671}"/>
              </a:ext>
            </a:extLst>
          </p:cNvPr>
          <p:cNvSpPr txBox="1"/>
          <p:nvPr/>
        </p:nvSpPr>
        <p:spPr>
          <a:xfrm>
            <a:off x="6511925" y="1671638"/>
            <a:ext cx="5345113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uk-UA" sz="2000" b="1" dirty="0">
                <a:latin typeface="+mn-lt"/>
                <a:cs typeface="Times New Roman" panose="02020603050405020304" pitchFamily="18" charset="0"/>
              </a:rPr>
              <a:t>Адвокат Ганна Лисенко,</a:t>
            </a:r>
          </a:p>
          <a:p>
            <a:pPr algn="r" eaLnBrk="1" hangingPunct="1">
              <a:defRPr/>
            </a:pPr>
            <a:r>
              <a:rPr lang="uk-UA" sz="2000" b="1" dirty="0">
                <a:latin typeface="+mn-lt"/>
                <a:cs typeface="Times New Roman" panose="02020603050405020304" pitchFamily="18" charset="0"/>
              </a:rPr>
              <a:t>Партнер АО «Адвокатська сім’я Лисенко»,</a:t>
            </a:r>
          </a:p>
          <a:p>
            <a:pPr algn="r" eaLnBrk="1" hangingPunct="1">
              <a:defRPr/>
            </a:pPr>
            <a:r>
              <a:rPr lang="uk-UA" sz="2000" b="1" dirty="0">
                <a:latin typeface="+mn-lt"/>
                <a:cs typeface="Times New Roman" panose="02020603050405020304" pitchFamily="18" charset="0"/>
              </a:rPr>
              <a:t>Член Комітету з трудового права НААУ,</a:t>
            </a:r>
          </a:p>
          <a:p>
            <a:pPr algn="r" eaLnBrk="1" hangingPunct="1">
              <a:defRPr/>
            </a:pPr>
            <a:r>
              <a:rPr lang="uk-UA" sz="2000" b="1" dirty="0">
                <a:latin typeface="+mn-lt"/>
                <a:cs typeface="Times New Roman" panose="02020603050405020304" pitchFamily="18" charset="0"/>
              </a:rPr>
              <a:t>Лектор  у Вищій школі адвокатури </a:t>
            </a:r>
            <a:endParaRPr lang="ru-RU" sz="2000" b="1" dirty="0"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50FB642-C6C3-42F5-9019-B7625CF5437E}"/>
              </a:ext>
            </a:extLst>
          </p:cNvPr>
          <p:cNvGrpSpPr/>
          <p:nvPr/>
        </p:nvGrpSpPr>
        <p:grpSpPr>
          <a:xfrm>
            <a:off x="2439969" y="3592064"/>
            <a:ext cx="4334424" cy="622188"/>
            <a:chOff x="741299" y="0"/>
            <a:chExt cx="4334424" cy="622188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1" name="Пятиугольник 10">
              <a:extLst>
                <a:ext uri="{FF2B5EF4-FFF2-40B4-BE49-F238E27FC236}">
                  <a16:creationId xmlns:a16="http://schemas.microsoft.com/office/drawing/2014/main" id="{1B3AA8F9-A9AF-49FC-700A-AA9ACB61D1E9}"/>
                </a:ext>
              </a:extLst>
            </p:cNvPr>
            <p:cNvSpPr/>
            <p:nvPr/>
          </p:nvSpPr>
          <p:spPr>
            <a:xfrm rot="10800000">
              <a:off x="741299" y="0"/>
              <a:ext cx="4334424" cy="622188"/>
            </a:xfrm>
            <a:prstGeom prst="homePlate">
              <a:avLst/>
            </a:prstGeom>
            <a:grpFill/>
            <a:ln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ru-UA"/>
            </a:p>
          </p:txBody>
        </p:sp>
        <p:sp>
          <p:nvSpPr>
            <p:cNvPr id="12" name="Пятиугольник 4">
              <a:extLst>
                <a:ext uri="{FF2B5EF4-FFF2-40B4-BE49-F238E27FC236}">
                  <a16:creationId xmlns:a16="http://schemas.microsoft.com/office/drawing/2014/main" id="{49D331A7-4F1D-0BB9-C59C-F20E2640E15E}"/>
                </a:ext>
              </a:extLst>
            </p:cNvPr>
            <p:cNvSpPr txBox="1"/>
            <p:nvPr/>
          </p:nvSpPr>
          <p:spPr>
            <a:xfrm rot="21600000">
              <a:off x="896846" y="0"/>
              <a:ext cx="4178877" cy="62218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74368" tIns="60960" rIns="113792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https://www.instagram.com/ganna_lysenko/</a:t>
              </a:r>
              <a:endPara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AA94CB-7B32-402F-3AB6-6E95477681E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47908" y="3058546"/>
            <a:ext cx="2422479" cy="3581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4" name="Группа 9">
            <a:extLst>
              <a:ext uri="{FF2B5EF4-FFF2-40B4-BE49-F238E27FC236}">
                <a16:creationId xmlns:a16="http://schemas.microsoft.com/office/drawing/2014/main" id="{B376DBE0-15B3-44EA-B8C5-B9711984D711}"/>
              </a:ext>
            </a:extLst>
          </p:cNvPr>
          <p:cNvGrpSpPr/>
          <p:nvPr/>
        </p:nvGrpSpPr>
        <p:grpSpPr>
          <a:xfrm>
            <a:off x="2472778" y="4628590"/>
            <a:ext cx="4334424" cy="622188"/>
            <a:chOff x="741299" y="0"/>
            <a:chExt cx="4334424" cy="622188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5" name="Пятиугольник 10">
              <a:extLst>
                <a:ext uri="{FF2B5EF4-FFF2-40B4-BE49-F238E27FC236}">
                  <a16:creationId xmlns:a16="http://schemas.microsoft.com/office/drawing/2014/main" id="{7CAE79C4-24ED-D388-18EB-42F3D6C138A6}"/>
                </a:ext>
              </a:extLst>
            </p:cNvPr>
            <p:cNvSpPr/>
            <p:nvPr/>
          </p:nvSpPr>
          <p:spPr>
            <a:xfrm rot="10800000">
              <a:off x="741299" y="0"/>
              <a:ext cx="4334424" cy="622188"/>
            </a:xfrm>
            <a:prstGeom prst="homePlate">
              <a:avLst/>
            </a:prstGeom>
            <a:grpFill/>
            <a:ln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ru-UA"/>
            </a:p>
          </p:txBody>
        </p:sp>
        <p:sp>
          <p:nvSpPr>
            <p:cNvPr id="16" name="Пятиугольник 4">
              <a:extLst>
                <a:ext uri="{FF2B5EF4-FFF2-40B4-BE49-F238E27FC236}">
                  <a16:creationId xmlns:a16="http://schemas.microsoft.com/office/drawing/2014/main" id="{A5F43A07-83B0-E630-9465-0A3D2EB9D00A}"/>
                </a:ext>
              </a:extLst>
            </p:cNvPr>
            <p:cNvSpPr txBox="1"/>
            <p:nvPr/>
          </p:nvSpPr>
          <p:spPr>
            <a:xfrm rot="21600000">
              <a:off x="896846" y="0"/>
              <a:ext cx="4178877" cy="62218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74368" tIns="60960" rIns="113792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https://t.me/trudovoe_pravo_zakon</a:t>
              </a:r>
              <a:endPara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8136" name="Рисунок 5">
            <a:extLst>
              <a:ext uri="{FF2B5EF4-FFF2-40B4-BE49-F238E27FC236}">
                <a16:creationId xmlns:a16="http://schemas.microsoft.com/office/drawing/2014/main" id="{67CC73FD-BB03-280F-15A3-008B58386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4651375"/>
            <a:ext cx="546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Рисунок 5">
            <a:extLst>
              <a:ext uri="{FF2B5EF4-FFF2-40B4-BE49-F238E27FC236}">
                <a16:creationId xmlns:a16="http://schemas.microsoft.com/office/drawing/2014/main" id="{D846ED81-8C11-5B7A-4C9E-732397487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3498850"/>
            <a:ext cx="1216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22542</TotalTime>
  <Words>653</Words>
  <Application>Microsoft Macintosh PowerPoint</Application>
  <PresentationFormat>Широкоэкранный</PresentationFormat>
  <Paragraphs>66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Verdana</vt:lpstr>
      <vt:lpstr>Wingdings</vt:lpstr>
      <vt:lpstr>Wingdings 2</vt:lpstr>
      <vt:lpstr>YALBs4gwU0s 0</vt:lpstr>
      <vt:lpstr>Тема Office</vt:lpstr>
      <vt:lpstr>Презентация PowerPoint</vt:lpstr>
      <vt:lpstr>ЧИМ РЕГУЛЮЄТЬСЯ ПОРЯДОК ПРОВЕДЕННЯ ПЕРЕВІРОК ДЕРЖПРАЦЕЮ ЩОДО ОХОРОНИ ПРАЦІ</vt:lpstr>
      <vt:lpstr>ПРАВА РОБОТОДАВЦІВ ПІД ЧАС ПРОВЕДЕННЯ ПЕРЕВІРОК ДЕРЖПРАЦЕЮ ЩОДО ОХОРОНИ ПРАЦІ</vt:lpstr>
      <vt:lpstr>ПРАВА РОБОТОДАВЦІВ ПІД ЧАС ПРОВЕДЕННЯ ПЕРЕВІРОК ДЕРЖПРАЦЕЮ ЩОДО ОХОРОНИ ПРАЦІ (ст. 10 Закону №877)</vt:lpstr>
      <vt:lpstr>ПРАВА РОБОТОДАВЦІВ ПІД ЧАС ПРОВЕДЕННЯ ПЕРЕВІРОК ДЕРЖПРАЦЕЮ ЩОДО ОХОРОНИ ПРАЦІ (ст. 10 Закону №877)</vt:lpstr>
      <vt:lpstr>Підприємство має знати про підстави та предмет перевірки до її початку </vt:lpstr>
      <vt:lpstr>ПРЕДМЕТ ПЕРЕВІРКИ</vt:lpstr>
      <vt:lpstr> Вимога інспектора про надання документів. Як правильно їх подавати</vt:lpstr>
      <vt:lpstr> Мої контакти: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Ганна Лисенко</cp:lastModifiedBy>
  <cp:revision>234</cp:revision>
  <dcterms:created xsi:type="dcterms:W3CDTF">2017-11-25T08:12:46Z</dcterms:created>
  <dcterms:modified xsi:type="dcterms:W3CDTF">2025-10-20T17:08:11Z</dcterms:modified>
</cp:coreProperties>
</file>