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embeddedFontLst>
    <p:embeddedFont>
      <p:font typeface="Helvetica Neue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18" roundtripDataSignature="AMtx7miTvI5y2bSpESTPkY/ZYwCX5Xd2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HelveticaNeue-bold.fntdata"/><Relationship Id="rId14" Type="http://schemas.openxmlformats.org/officeDocument/2006/relationships/font" Target="fonts/HelveticaNeue-regular.fntdata"/><Relationship Id="rId17" Type="http://schemas.openxmlformats.org/officeDocument/2006/relationships/font" Target="fonts/HelveticaNeue-boldItalic.fntdata"/><Relationship Id="rId16" Type="http://schemas.openxmlformats.org/officeDocument/2006/relationships/font" Target="fonts/HelveticaNeu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uk-U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62daa4483b5fc9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762daa4483b5fc9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2091cac114_0_7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22091cac114_0_7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2091cac114_0_8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22091cac114_0_8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2091cac114_0_9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22091cac114_0_9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5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531509" y="995278"/>
            <a:ext cx="10886100" cy="160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EDD49"/>
              </a:buClr>
              <a:buSzPts val="3600"/>
              <a:buFont typeface="Helvetica Neue"/>
              <a:buNone/>
            </a:pPr>
            <a:r>
              <a:rPr b="1" lang="uk-UA" sz="3600">
                <a:solidFill>
                  <a:srgbClr val="EEDD4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Приватизація ЄМК підприємства як один з етапів дій щодо неплатоспроможного державного підприємства</a:t>
            </a:r>
            <a:endParaRPr b="1" sz="3600">
              <a:solidFill>
                <a:srgbClr val="EEDD4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531500" y="386825"/>
            <a:ext cx="94758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Комітет НААУ з питань інвестиційної діяльності та приватизації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531509" y="6278805"/>
            <a:ext cx="3726166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РУСЛАН БАНДУРИСТИЙ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>
            <p:ph idx="1" type="subTitle"/>
          </p:nvPr>
        </p:nvSpPr>
        <p:spPr>
          <a:xfrm>
            <a:off x="531500" y="4274400"/>
            <a:ext cx="8157000" cy="16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uk-UA" sz="2000">
                <a:latin typeface="Helvetica Neue"/>
                <a:ea typeface="Helvetica Neue"/>
                <a:cs typeface="Helvetica Neue"/>
                <a:sym typeface="Helvetica Neue"/>
              </a:rPr>
              <a:t>РУСЛАН БАНДУРИСТИЙ</a:t>
            </a:r>
            <a:r>
              <a:rPr b="1" lang="uk-UA" sz="2000">
                <a:latin typeface="Helvetica Neue"/>
                <a:ea typeface="Helvetica Neue"/>
                <a:cs typeface="Helvetica Neue"/>
                <a:sym typeface="Helvetica Neue"/>
              </a:rPr>
              <a:t>,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uk-UA" sz="2000">
                <a:latin typeface="Helvetica Neue"/>
                <a:ea typeface="Helvetica Neue"/>
                <a:cs typeface="Helvetica Neue"/>
                <a:sym typeface="Helvetica Neue"/>
              </a:rPr>
              <a:t>експерт з питань банкрутства,</a:t>
            </a:r>
            <a:endParaRPr sz="2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uk-UA" sz="2000">
                <a:latin typeface="Helvetica Neue"/>
                <a:ea typeface="Helvetica Neue"/>
                <a:cs typeface="Helvetica Neue"/>
                <a:sym typeface="Helvetica Neue"/>
              </a:rPr>
              <a:t>адвокат (2012-2023р.р.), арбітражний керуючий (2017-2023р.р.), член Ради арбітражних керуючих міста Києва (2020-2023р.р.)</a:t>
            </a:r>
            <a:endParaRPr sz="2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92" name="Google Shape;92;p1"/>
          <p:cNvCxnSpPr/>
          <p:nvPr/>
        </p:nvCxnSpPr>
        <p:spPr>
          <a:xfrm>
            <a:off x="531509" y="3900488"/>
            <a:ext cx="4483404" cy="0"/>
          </a:xfrm>
          <a:prstGeom prst="straightConnector1">
            <a:avLst/>
          </a:prstGeom>
          <a:noFill/>
          <a:ln cap="flat" cmpd="sng" w="19050">
            <a:solidFill>
              <a:srgbClr val="EEDD49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62daa4483b5fc9_2"/>
          <p:cNvSpPr/>
          <p:nvPr/>
        </p:nvSpPr>
        <p:spPr>
          <a:xfrm>
            <a:off x="531509" y="6278805"/>
            <a:ext cx="37263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uk-UA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РУСЛАН БАНДУРИСТИЙ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g762daa4483b5fc9_2"/>
          <p:cNvSpPr/>
          <p:nvPr/>
        </p:nvSpPr>
        <p:spPr>
          <a:xfrm>
            <a:off x="531508" y="1115010"/>
            <a:ext cx="10127700" cy="5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Неплатоспроможність</a:t>
            </a:r>
            <a:endParaRPr b="1"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9" name="Google Shape;99;g762daa4483b5fc9_2"/>
          <p:cNvSpPr/>
          <p:nvPr/>
        </p:nvSpPr>
        <p:spPr>
          <a:xfrm>
            <a:off x="531500" y="1954254"/>
            <a:ext cx="10089300" cy="39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uk-UA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Неплатоспроможність - </a:t>
            </a:r>
            <a:r>
              <a:rPr lang="uk-UA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неспроможність боржника виконати після настання встановленого строку грошові зобов’язання перед кредиторами не інакше, як через застосування процедур банкрутства (ст. 1 Кодексу України з процедур банкрутства)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uk-UA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Загроза неплатоспроможності - </a:t>
            </a:r>
            <a:r>
              <a:rPr lang="uk-UA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стан підприємства, в якому задоволення вимог одного або кількох кредиторів призведе до неможливості виконання грошових зобов’язань боржника в повному обсязі перед іншими кредиторами (ст. 34 Кодексу України з процедур банкрутства)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•"/>
            </a:pPr>
            <a:r>
              <a:rPr b="1" lang="uk-UA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Власний капітал - </a:t>
            </a:r>
            <a:r>
              <a:rPr lang="uk-UA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частина в активах підприємства, яка залишається після вирахування його зобовʼязань (НП(С)БО №1 «Загальні вимоги до фінансової звітності»)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0" name="Google Shape;100;g762daa4483b5fc9_2"/>
          <p:cNvSpPr/>
          <p:nvPr/>
        </p:nvSpPr>
        <p:spPr>
          <a:xfrm>
            <a:off x="531500" y="386825"/>
            <a:ext cx="92121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uk-U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Комітет НААУ з питань інвестиційної діяльності та приватизації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/>
          <p:nvPr/>
        </p:nvSpPr>
        <p:spPr>
          <a:xfrm>
            <a:off x="531500" y="386825"/>
            <a:ext cx="92838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uk-U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Комітет НААУ з питань інвестиційної діяльності та приватизації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531509" y="6278805"/>
            <a:ext cx="37263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РУСЛАН БАНДУРИСТИЙ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>
            <p:ph idx="1" type="body"/>
          </p:nvPr>
        </p:nvSpPr>
        <p:spPr>
          <a:xfrm>
            <a:off x="279400" y="1825625"/>
            <a:ext cx="115188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b="1" lang="uk-UA" sz="1600">
                <a:latin typeface="Helvetica Neue"/>
                <a:ea typeface="Helvetica Neue"/>
                <a:cs typeface="Helvetica Neue"/>
                <a:sym typeface="Helvetica Neue"/>
              </a:rPr>
              <a:t>Кодекс України з процедур банкрутства:</a:t>
            </a:r>
            <a:endParaRPr b="1"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b="1"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Заява про відкриття провадження у справі про банкрутство подається кредитором або боржником, або органом (суб’єктом), уповноваженим управляти державним майном.</a:t>
            </a:r>
            <a:endParaRPr/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 До заяви боржника додаються докази загрози неплатоспроможності, рішення вищого органу управління боржника, (органу (суб’єкта), уповноваженого управляти державним майном).</a:t>
            </a:r>
            <a:endParaRPr/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Боржник зобов’язаний у місячний строк звернутися до господарського суду із заявою про відкриття провадження у справі у разі настання загрози неплатоспроможності. Якщо органи управління боржника допустили порушення цих вимог, вони несуть солідарну відповідальність за незадоволення вимог кредиторів.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Якщо провадження у справі відкривається за заявою кредитора, господарський суд перевіряє можливість боржника виконати майнові зобов’язання, строк яких настав.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" name="Google Shape;108;p3"/>
          <p:cNvSpPr txBox="1"/>
          <p:nvPr>
            <p:ph type="title"/>
          </p:nvPr>
        </p:nvSpPr>
        <p:spPr>
          <a:xfrm>
            <a:off x="279400" y="965200"/>
            <a:ext cx="10515600" cy="7254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</a:pPr>
            <a:r>
              <a:rPr b="1" lang="uk-UA" sz="2800">
                <a:latin typeface="Helvetica Neue"/>
                <a:ea typeface="Helvetica Neue"/>
                <a:cs typeface="Helvetica Neue"/>
                <a:sym typeface="Helvetica Neue"/>
              </a:rPr>
              <a:t>Відкриття провадження у справі про банкрутство</a:t>
            </a:r>
            <a:endParaRPr b="1" sz="28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2091cac114_0_75"/>
          <p:cNvSpPr txBox="1"/>
          <p:nvPr>
            <p:ph type="title"/>
          </p:nvPr>
        </p:nvSpPr>
        <p:spPr>
          <a:xfrm>
            <a:off x="279400" y="965200"/>
            <a:ext cx="115188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</a:pPr>
            <a:r>
              <a:rPr b="1" lang="uk-UA" sz="2800">
                <a:latin typeface="Helvetica Neue"/>
                <a:ea typeface="Helvetica Neue"/>
                <a:cs typeface="Helvetica Neue"/>
                <a:sym typeface="Helvetica Neue"/>
              </a:rPr>
              <a:t>Наслідки відкриття провадження у справі про банкрутство</a:t>
            </a:r>
            <a:endParaRPr b="1" sz="28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4" name="Google Shape;114;g22091cac114_0_75"/>
          <p:cNvSpPr txBox="1"/>
          <p:nvPr>
            <p:ph idx="1" type="body"/>
          </p:nvPr>
        </p:nvSpPr>
        <p:spPr>
          <a:xfrm>
            <a:off x="336600" y="1661800"/>
            <a:ext cx="115188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b="1" lang="uk-UA" sz="1600">
                <a:latin typeface="Helvetica Neue"/>
                <a:ea typeface="Helvetica Neue"/>
                <a:cs typeface="Helvetica Neue"/>
                <a:sym typeface="Helvetica Neue"/>
              </a:rPr>
              <a:t>Процедура розпорядження майном боржника</a:t>
            </a:r>
            <a:r>
              <a:rPr b="1" lang="uk-UA" sz="1600"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b="1"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Мораторій на задоволення вимог кредиторів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Helvetica Neue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Виявлення кредиторів, визнання судом їх вимог та затвердження реєстру вимог кредиторів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Helvetica Neue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Обмеження корпоративних прав засновників боржника та повноважень його керівника (виконавчого органу), в окремих випадках - припинення повноважень керівника підприємства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Helvetica Neue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Покладення солідарної відповідальності за зобовʼязаннями боржника на його керівника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Helvetica Neue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Скликання зборів та комітету кредиторів, вирішення зборами кредиторів та судом подальших заходів з погашення вимог кредиторів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600">
                <a:latin typeface="Helvetica Neue"/>
                <a:ea typeface="Helvetica Neue"/>
                <a:cs typeface="Helvetica Neue"/>
                <a:sym typeface="Helvetica Neue"/>
              </a:rPr>
              <a:t>Визнання банкрутом vs санація:</a:t>
            </a:r>
            <a:endParaRPr b="1"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Helvetica Neue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Припинення повноважень керівника (виконавчого органу), органів управління підприємства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Helvetica Neue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Ліквідаційна процедура ⇒ припинення діяльності підприємства, звільнення працівників, продаж майна та притягнення засновників і керівника до субсидіарної  відповідальності за зобовʼязаннями боржника з метою погашення вимог кредиторів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Helvetica Neue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Санація ⇒ застосування визначених планом санації заходів санації з метою погашення вимог кредиторів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5" name="Google Shape;115;g22091cac114_0_75"/>
          <p:cNvSpPr/>
          <p:nvPr/>
        </p:nvSpPr>
        <p:spPr>
          <a:xfrm>
            <a:off x="531500" y="386825"/>
            <a:ext cx="97155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Комітет НААУ з питань інвестиційної діяльності та приватизації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22091cac114_0_75"/>
          <p:cNvSpPr/>
          <p:nvPr/>
        </p:nvSpPr>
        <p:spPr>
          <a:xfrm>
            <a:off x="531509" y="6278805"/>
            <a:ext cx="37263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РУСЛАН БАНДУРИСТИЙ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2091cac114_0_84"/>
          <p:cNvSpPr txBox="1"/>
          <p:nvPr>
            <p:ph type="title"/>
          </p:nvPr>
        </p:nvSpPr>
        <p:spPr>
          <a:xfrm>
            <a:off x="279400" y="965200"/>
            <a:ext cx="105156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</a:pPr>
            <a:r>
              <a:rPr b="1" lang="uk-UA" sz="2800">
                <a:latin typeface="Helvetica Neue"/>
                <a:ea typeface="Helvetica Neue"/>
                <a:cs typeface="Helvetica Neue"/>
                <a:sym typeface="Helvetica Neue"/>
              </a:rPr>
              <a:t>Представницькі органи кредиторів</a:t>
            </a:r>
            <a:endParaRPr b="1" sz="28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2" name="Google Shape;122;g22091cac114_0_84"/>
          <p:cNvSpPr txBox="1"/>
          <p:nvPr>
            <p:ph idx="1" type="body"/>
          </p:nvPr>
        </p:nvSpPr>
        <p:spPr>
          <a:xfrm>
            <a:off x="279400" y="1825625"/>
            <a:ext cx="115188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b="1" lang="uk-UA" sz="1600">
                <a:latin typeface="Helvetica Neue"/>
                <a:ea typeface="Helvetica Neue"/>
                <a:cs typeface="Helvetica Neue"/>
                <a:sym typeface="Helvetica Neue"/>
              </a:rPr>
              <a:t>Збори кредиторів</a:t>
            </a:r>
            <a:r>
              <a:rPr b="1" lang="uk-UA" sz="1600"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b="1"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 обрання комітету кредиторів, </a:t>
            </a: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схвалення плану санації або прийняття рішення про звернення до суду з клопотанням про визнання боржника банкрутом та введення ліквідаційної процедури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600">
                <a:latin typeface="Helvetica Neue"/>
                <a:ea typeface="Helvetica Neue"/>
                <a:cs typeface="Helvetica Neue"/>
                <a:sym typeface="Helvetica Neue"/>
              </a:rPr>
              <a:t>Комітет</a:t>
            </a:r>
            <a:r>
              <a:rPr b="1" lang="uk-UA" sz="1600">
                <a:latin typeface="Helvetica Neue"/>
                <a:ea typeface="Helvetica Neue"/>
                <a:cs typeface="Helvetica Neue"/>
                <a:sym typeface="Helvetica Neue"/>
              </a:rPr>
              <a:t> кредиторів:</a:t>
            </a:r>
            <a:endParaRPr b="1"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Helvetica Neue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надання згоди на вчинення значних правочинів, продаж істотних активів боржника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Helvetica Neue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 визначення кандидатури арбітражного керуючого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Helvetica Neue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ініціювати клопотань про припинення повноважень керівника боржника, визнання правочинів боржника недійсними; 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Helvetica Neue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надання згоди на продаж майна боржника та погодження умов продажу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Helvetica Neue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ініціювання перед судом питання щодо продовження строків процедури санації/ліквідаційної процедури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Helvetica Neue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скликання зборів кредиторів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uk-UA" sz="1600">
                <a:latin typeface="Helvetica Neue"/>
                <a:ea typeface="Helvetica Neue"/>
                <a:cs typeface="Helvetica Neue"/>
                <a:sym typeface="Helvetica Neue"/>
              </a:rPr>
              <a:t>Право дорадчого голосу</a:t>
            </a: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: представник органу, уповноваженого управляти державним майном; представник працівників боржника; уповноважена особа засновників (учасників, акціонерів) боржника.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3" name="Google Shape;123;g22091cac114_0_84"/>
          <p:cNvSpPr/>
          <p:nvPr/>
        </p:nvSpPr>
        <p:spPr>
          <a:xfrm>
            <a:off x="531500" y="386825"/>
            <a:ext cx="88362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Комітет НААУ з питань інвестиційної діяльності та приватизації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g22091cac114_0_84"/>
          <p:cNvSpPr/>
          <p:nvPr/>
        </p:nvSpPr>
        <p:spPr>
          <a:xfrm>
            <a:off x="531509" y="6278805"/>
            <a:ext cx="37263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РУСЛАН БАНДУРИСТИЙ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2091cac114_0_97"/>
          <p:cNvSpPr txBox="1"/>
          <p:nvPr>
            <p:ph type="title"/>
          </p:nvPr>
        </p:nvSpPr>
        <p:spPr>
          <a:xfrm>
            <a:off x="279400" y="965200"/>
            <a:ext cx="105156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</a:pPr>
            <a:r>
              <a:rPr b="1" lang="uk-UA" sz="2800">
                <a:latin typeface="Helvetica Neue"/>
                <a:ea typeface="Helvetica Neue"/>
                <a:cs typeface="Helvetica Neue"/>
                <a:sym typeface="Helvetica Neue"/>
              </a:rPr>
              <a:t>Органи управління боржника</a:t>
            </a:r>
            <a:endParaRPr b="1" sz="28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0" name="Google Shape;130;g22091cac114_0_97"/>
          <p:cNvSpPr txBox="1"/>
          <p:nvPr>
            <p:ph idx="1" type="body"/>
          </p:nvPr>
        </p:nvSpPr>
        <p:spPr>
          <a:xfrm>
            <a:off x="279400" y="1825625"/>
            <a:ext cx="115188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b="1" lang="uk-UA" sz="1600">
                <a:latin typeface="Helvetica Neue"/>
                <a:ea typeface="Helvetica Neue"/>
                <a:cs typeface="Helvetica Neue"/>
                <a:sym typeface="Helvetica Neue"/>
              </a:rPr>
              <a:t>З моменту введення процедури санації </a:t>
            </a: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керівник боржника звільняється з посади; управління боржником переходить до керуючого санацією; зупиняються повноваження органів управління боржника; бухгалтерська та іншої документація боржника, його печатки, штампи, матеріальні та інші цінності передаються керуючому санацією; власник майна (орган, уповноважений управляти майном) боржника не може обмежувати повноваження керуючого санацією щодо розпорядження майном боржника.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b="1" lang="uk-UA" sz="1600">
                <a:latin typeface="Helvetica Neue"/>
                <a:ea typeface="Helvetica Neue"/>
                <a:cs typeface="Helvetica Neue"/>
                <a:sym typeface="Helvetica Neue"/>
              </a:rPr>
              <a:t>З моменту введення ліквідаційної процедури</a:t>
            </a: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 господарська діяльність банкрута завершується, припиняються повноваження органів управління банкрута щодо управління банкрутом та розпорядження його майном, керівник банкрута звільняється з роботи, управління боржником переходить до ліквідатора, </a:t>
            </a: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бухгалтерська та іншої документація боржника, його печатки, штампи, матеріальні та інші цінності передаються ліквідатору.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b="1"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b="1" lang="uk-UA" sz="1600">
                <a:latin typeface="Helvetica Neue"/>
                <a:ea typeface="Helvetica Neue"/>
                <a:cs typeface="Helvetica Neue"/>
                <a:sym typeface="Helvetica Neue"/>
              </a:rPr>
              <a:t>Повноваження органу управління державного підприємства</a:t>
            </a:r>
            <a:r>
              <a:rPr b="1" lang="uk-UA" sz="1600"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b="1"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 право дорадчого голосу на зборах та комітеті кредиторів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погодження плану санації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погодження умов продажу майна боржника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0160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uk-UA" sz="1600">
                <a:latin typeface="Helvetica Neue"/>
                <a:ea typeface="Helvetica Neue"/>
                <a:cs typeface="Helvetica Neue"/>
                <a:sym typeface="Helvetica Neue"/>
              </a:rPr>
              <a:t>щоквартальний звіт арбітражного керуючого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1" name="Google Shape;131;g22091cac114_0_97"/>
          <p:cNvSpPr/>
          <p:nvPr/>
        </p:nvSpPr>
        <p:spPr>
          <a:xfrm>
            <a:off x="531500" y="386825"/>
            <a:ext cx="9563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Комітет НААУ з питань інвестиційної діяльності та приватизації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22091cac114_0_97"/>
          <p:cNvSpPr/>
          <p:nvPr/>
        </p:nvSpPr>
        <p:spPr>
          <a:xfrm>
            <a:off x="531509" y="6278805"/>
            <a:ext cx="37263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РУСЛАН БАНДУРИСТИЙ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"/>
          <p:cNvSpPr/>
          <p:nvPr/>
        </p:nvSpPr>
        <p:spPr>
          <a:xfrm>
            <a:off x="531509" y="6278805"/>
            <a:ext cx="3726166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uk-UA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РУСЛАН БАНДУРИСТИЙ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"/>
          <p:cNvSpPr/>
          <p:nvPr/>
        </p:nvSpPr>
        <p:spPr>
          <a:xfrm>
            <a:off x="531508" y="1115010"/>
            <a:ext cx="10127773" cy="5170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Банкрутство державних підприємств</a:t>
            </a:r>
            <a:endParaRPr b="1" sz="24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9" name="Google Shape;139;p2"/>
          <p:cNvSpPr/>
          <p:nvPr/>
        </p:nvSpPr>
        <p:spPr>
          <a:xfrm>
            <a:off x="550751" y="1456350"/>
            <a:ext cx="10922700" cy="39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До державних підприємств, які відповідно до закону не підлягають приватизації, вказані процедури застосовуються в частині санації чи ліквідації лише після виключення їх у встановленому порядку з переліку об'єктів, що не підлягають приватизації. </a:t>
            </a:r>
            <a:r>
              <a:rPr i="1" lang="uk-UA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(с</a:t>
            </a:r>
            <a:r>
              <a:rPr i="1" lang="uk-UA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т. 214 ГКУ</a:t>
            </a:r>
            <a:r>
              <a:rPr lang="uk-UA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Справи про банкрутство державних підприємств, щодо яких прийнято рішення про приватизацію, не порушуються до її завершення.</a:t>
            </a:r>
            <a:r>
              <a:rPr i="1" lang="uk-UA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(ст.12 ЗУ «Про приватизацію державних та комунальних підприємств»)</a:t>
            </a:r>
            <a:endParaRPr i="1"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Господарський суд закриває провадження у справі про банкрутство (неплатоспроможність) у разі прийняття рішення про приватизацію боржника, яким є державне підприємство</a:t>
            </a:r>
            <a:r>
              <a:rPr i="1" lang="uk-UA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(ст. 90 КУзПБ)</a:t>
            </a:r>
            <a:endParaRPr i="1"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 разі визнання аукціону з продажу неплатоспроможного державного підприємства-обʼєкту приватизації таким, що не відбувся, державний орган приватизації приймає рішення про припинення приватизації такого підприємства та звертається до господарського суду із заявою про відкриття провадження у справі про банкрутство</a:t>
            </a:r>
            <a:r>
              <a:rPr i="1" lang="uk-UA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(ст. 96 КУзПБ)</a:t>
            </a:r>
            <a:endParaRPr i="1"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0" name="Google Shape;140;p2"/>
          <p:cNvSpPr/>
          <p:nvPr/>
        </p:nvSpPr>
        <p:spPr>
          <a:xfrm>
            <a:off x="531500" y="386825"/>
            <a:ext cx="92121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uk-U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Комітет НААУ з питань інвестиційної діяльності та приватизації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"/>
          <p:cNvSpPr/>
          <p:nvPr/>
        </p:nvSpPr>
        <p:spPr>
          <a:xfrm>
            <a:off x="531500" y="386825"/>
            <a:ext cx="88452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uk-UA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Комітет НААУ з питань інвестиційної діяльності та приватизації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6"/>
          <p:cNvSpPr/>
          <p:nvPr/>
        </p:nvSpPr>
        <p:spPr>
          <a:xfrm>
            <a:off x="531509" y="6278805"/>
            <a:ext cx="3726166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uk-UA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РУСЛАН БАНДУРИСТИЙ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6"/>
          <p:cNvSpPr txBox="1"/>
          <p:nvPr>
            <p:ph type="ctrTitle"/>
          </p:nvPr>
        </p:nvSpPr>
        <p:spPr>
          <a:xfrm>
            <a:off x="531509" y="1420652"/>
            <a:ext cx="4343401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8000"/>
              <a:buFont typeface="Helvetica Neue"/>
              <a:buNone/>
            </a:pPr>
            <a:r>
              <a:rPr b="1" lang="uk-UA" sz="8000">
                <a:solidFill>
                  <a:srgbClr val="00B0F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THANK</a:t>
            </a:r>
            <a:r>
              <a:rPr b="1" lang="uk-UA" sz="8000">
                <a:solidFill>
                  <a:srgbClr val="EEDD4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br>
              <a:rPr b="1" lang="uk-UA" sz="8000">
                <a:solidFill>
                  <a:srgbClr val="EEDD49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1" lang="uk-UA" sz="8000">
                <a:solidFill>
                  <a:srgbClr val="EEDD4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YOU!</a:t>
            </a:r>
            <a:endParaRPr sz="8000">
              <a:solidFill>
                <a:srgbClr val="EEDD4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8" name="Google Shape;148;p6"/>
          <p:cNvSpPr txBox="1"/>
          <p:nvPr>
            <p:ph idx="1" type="subTitle"/>
          </p:nvPr>
        </p:nvSpPr>
        <p:spPr>
          <a:xfrm>
            <a:off x="5959779" y="3074894"/>
            <a:ext cx="5700712" cy="26024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uk-UA" sz="2000">
                <a:latin typeface="Helvetica Neue"/>
                <a:ea typeface="Helvetica Neue"/>
                <a:cs typeface="Helvetica Neue"/>
                <a:sym typeface="Helvetica Neue"/>
              </a:rPr>
              <a:t>РУСЛАН БАНДУРИСТИЙ,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uk-UA" sz="2000">
                <a:latin typeface="Helvetica Neue"/>
                <a:ea typeface="Helvetica Neue"/>
                <a:cs typeface="Helvetica Neue"/>
                <a:sym typeface="Helvetica Neue"/>
              </a:rPr>
              <a:t>експерт з питань банкрутства</a:t>
            </a:r>
            <a:endParaRPr sz="2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sz="18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uk-UA" sz="1800">
                <a:latin typeface="Helvetica Neue"/>
                <a:ea typeface="Helvetica Neue"/>
                <a:cs typeface="Helvetica Neue"/>
                <a:sym typeface="Helvetica Neue"/>
              </a:rPr>
              <a:t>E-MAIL: BANDURISTYIR@GMAIL.COM </a:t>
            </a:r>
            <a:br>
              <a:rPr lang="uk-UA" sz="1800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1" lang="uk-UA" sz="1800">
                <a:latin typeface="Helvetica Neue"/>
                <a:ea typeface="Helvetica Neue"/>
                <a:cs typeface="Helvetica Neue"/>
                <a:sym typeface="Helvetica Neue"/>
              </a:rPr>
              <a:t>ТЕЛ.: +380668831346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2020-05-02T14:28:19Z</dcterms:created>
  <dc:creator>Microsoft Office User</dc:creator>
</cp:coreProperties>
</file>