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bin" ContentType="audio/unknown"/>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4"/>
  </p:notesMasterIdLst>
  <p:handoutMasterIdLst>
    <p:handoutMasterId r:id="rId25"/>
  </p:handoutMasterIdLst>
  <p:sldIdLst>
    <p:sldId id="256" r:id="rId2"/>
    <p:sldId id="257" r:id="rId3"/>
    <p:sldId id="258" r:id="rId4"/>
    <p:sldId id="260" r:id="rId5"/>
    <p:sldId id="259" r:id="rId6"/>
    <p:sldId id="261" r:id="rId7"/>
    <p:sldId id="262" r:id="rId8"/>
    <p:sldId id="268" r:id="rId9"/>
    <p:sldId id="266" r:id="rId10"/>
    <p:sldId id="267" r:id="rId11"/>
    <p:sldId id="269" r:id="rId12"/>
    <p:sldId id="270" r:id="rId13"/>
    <p:sldId id="271" r:id="rId14"/>
    <p:sldId id="272" r:id="rId15"/>
    <p:sldId id="273" r:id="rId16"/>
    <p:sldId id="281" r:id="rId17"/>
    <p:sldId id="274" r:id="rId18"/>
    <p:sldId id="275" r:id="rId19"/>
    <p:sldId id="276" r:id="rId20"/>
    <p:sldId id="278" r:id="rId21"/>
    <p:sldId id="279" r:id="rId22"/>
    <p:sldId id="280" r:id="rId23"/>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6CAEE"/>
    <a:srgbClr val="B7E1FB"/>
    <a:srgbClr val="BEDEF4"/>
    <a:srgbClr val="C2E2F6"/>
    <a:srgbClr val="BEE6F4"/>
    <a:srgbClr val="98DCEC"/>
    <a:srgbClr val="C1DA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94669"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2" d="100"/>
          <a:sy n="62" d="100"/>
        </p:scale>
        <p:origin x="-3342" y="-78"/>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endParaRPr lang="uk-UA"/>
          </a:p>
        </p:txBody>
      </p:sp>
      <p:sp>
        <p:nvSpPr>
          <p:cNvPr id="4" name="Нижний колонтитул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ECFD6639-09A0-49C8-A9EF-09B5AC57F393}" type="slidenum">
              <a:rPr lang="uk-UA" smtClean="0"/>
              <a:pPr/>
              <a:t>‹#›</a:t>
            </a:fld>
            <a:endParaRPr lang="uk-UA"/>
          </a:p>
        </p:txBody>
      </p:sp>
    </p:spTree>
    <p:extLst>
      <p:ext uri="{BB962C8B-B14F-4D97-AF65-F5344CB8AC3E}">
        <p14:creationId xmlns="" xmlns:p14="http://schemas.microsoft.com/office/powerpoint/2010/main" val="16400128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endParaRPr lang="uk-UA"/>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uk-UA" dirty="0"/>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64F77AB3-2450-46A1-9F5C-9A7F777A6028}" type="slidenum">
              <a:rPr lang="uk-UA" smtClean="0"/>
              <a:pPr/>
              <a:t>‹#›</a:t>
            </a:fld>
            <a:endParaRPr lang="uk-UA"/>
          </a:p>
        </p:txBody>
      </p:sp>
    </p:spTree>
    <p:extLst>
      <p:ext uri="{BB962C8B-B14F-4D97-AF65-F5344CB8AC3E}">
        <p14:creationId xmlns="" xmlns:p14="http://schemas.microsoft.com/office/powerpoint/2010/main" val="332284183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3568" y="476672"/>
            <a:ext cx="7175351" cy="1793167"/>
          </a:xfrm>
          <a:effectLst/>
        </p:spPr>
        <p:txBody>
          <a:bodyPr>
            <a:noAutofit/>
          </a:bodyPr>
          <a:lstStyle>
            <a:lvl1pPr marL="640080" indent="-457200" algn="l">
              <a:defRPr sz="3200"/>
            </a:lvl1pPr>
          </a:lstStyle>
          <a:p>
            <a:r>
              <a:rPr lang="ru-RU" smtClean="0"/>
              <a:t>Образец заголовка</a:t>
            </a:r>
            <a:endParaRPr lang="en-US" dirty="0"/>
          </a:p>
        </p:txBody>
      </p:sp>
      <p:sp>
        <p:nvSpPr>
          <p:cNvPr id="9" name="Текст 8"/>
          <p:cNvSpPr>
            <a:spLocks noGrp="1"/>
          </p:cNvSpPr>
          <p:nvPr>
            <p:ph type="body" sz="quarter" idx="10"/>
          </p:nvPr>
        </p:nvSpPr>
        <p:spPr>
          <a:xfrm>
            <a:off x="684213" y="2781300"/>
            <a:ext cx="7200900" cy="3384550"/>
          </a:xfrm>
        </p:spPr>
        <p:txBody>
          <a:bodyPr>
            <a:normAutofit/>
          </a:bodyPr>
          <a:lstStyle>
            <a:lvl1pPr>
              <a:defRPr sz="2400"/>
            </a:lvl1pPr>
          </a:lstStyle>
          <a:p>
            <a:pPr lvl="0"/>
            <a:r>
              <a:rPr lang="ru-RU" smtClean="0"/>
              <a:t>Образец текста</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4" name="Title 1"/>
          <p:cNvSpPr>
            <a:spLocks noGrp="1"/>
          </p:cNvSpPr>
          <p:nvPr>
            <p:ph type="ctrTitle"/>
          </p:nvPr>
        </p:nvSpPr>
        <p:spPr>
          <a:xfrm>
            <a:off x="683568" y="476672"/>
            <a:ext cx="7175351" cy="1793167"/>
          </a:xfrm>
          <a:effectLst/>
        </p:spPr>
        <p:txBody>
          <a:bodyPr>
            <a:noAutofit/>
          </a:bodyPr>
          <a:lstStyle>
            <a:lvl1pPr marL="640080" indent="-457200" algn="l">
              <a:defRPr sz="3200"/>
            </a:lvl1pPr>
          </a:lstStyle>
          <a:p>
            <a:r>
              <a:rPr lang="ru-RU" smtClean="0"/>
              <a:t>Образец заголовка</a:t>
            </a:r>
            <a:endParaRPr lang="en-US" dirty="0"/>
          </a:p>
        </p:txBody>
      </p:sp>
      <p:sp>
        <p:nvSpPr>
          <p:cNvPr id="25" name="Текст 8"/>
          <p:cNvSpPr>
            <a:spLocks noGrp="1"/>
          </p:cNvSpPr>
          <p:nvPr>
            <p:ph type="body" sz="quarter" idx="10"/>
          </p:nvPr>
        </p:nvSpPr>
        <p:spPr>
          <a:xfrm>
            <a:off x="684213" y="2781300"/>
            <a:ext cx="7200900" cy="3384550"/>
          </a:xfrm>
        </p:spPr>
        <p:txBody>
          <a:bodyPr>
            <a:normAutofit/>
          </a:bodyPr>
          <a:lstStyle>
            <a:lvl1pPr>
              <a:defRPr sz="2400"/>
            </a:lvl1pPr>
          </a:lstStyle>
          <a:p>
            <a:pPr lvl="0"/>
            <a:r>
              <a:rPr lang="ru-RU" smtClean="0"/>
              <a:t>Образец текста</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bin"/><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injust.gov.ua/162" TargetMode="External"/><Relationship Id="rId2" Type="http://schemas.openxmlformats.org/officeDocument/2006/relationships/hyperlink" Target="http://unhcr.org.ua/uk/resursi/pravovi-dokumenti-m/zakonodavstvo-uk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685800" y="428625"/>
            <a:ext cx="7772400" cy="1428739"/>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None/>
            </a:pPr>
            <a:r>
              <a:rPr lang="uk-UA" sz="2400" dirty="0" smtClean="0">
                <a:latin typeface="Times New Roman" pitchFamily="18" charset="0"/>
              </a:rPr>
              <a:t/>
            </a:r>
            <a:br>
              <a:rPr lang="uk-UA" sz="2400" dirty="0" smtClean="0">
                <a:latin typeface="Times New Roman" pitchFamily="18" charset="0"/>
              </a:rPr>
            </a:br>
            <a:r>
              <a:rPr lang="fr-FR" sz="2000" dirty="0" smtClean="0">
                <a:solidFill>
                  <a:schemeClr val="bg1"/>
                </a:solidFill>
                <a:latin typeface="Times New Roman" pitchFamily="18" charset="0"/>
              </a:rPr>
              <a:t/>
            </a:r>
            <a:br>
              <a:rPr lang="fr-FR" sz="2000" dirty="0" smtClean="0">
                <a:solidFill>
                  <a:schemeClr val="bg1"/>
                </a:solidFill>
                <a:latin typeface="Times New Roman" pitchFamily="18" charset="0"/>
              </a:rPr>
            </a:br>
            <a:endParaRPr lang="en-US" sz="2000" dirty="0" smtClean="0"/>
          </a:p>
        </p:txBody>
      </p:sp>
      <p:sp>
        <p:nvSpPr>
          <p:cNvPr id="8" name="Rectangle 3"/>
          <p:cNvSpPr txBox="1">
            <a:spLocks noChangeArrowheads="1"/>
          </p:cNvSpPr>
          <p:nvPr/>
        </p:nvSpPr>
        <p:spPr>
          <a:xfrm>
            <a:off x="428625" y="2357430"/>
            <a:ext cx="8286750" cy="4000528"/>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defRPr/>
            </a:pPr>
            <a:endParaRPr lang="en-US" sz="2400" dirty="0" smtClean="0">
              <a:latin typeface="Times New Roman" pitchFamily="18" charset="0"/>
              <a:cs typeface="Times New Roman" pitchFamily="18" charset="0"/>
            </a:endParaRPr>
          </a:p>
          <a:p>
            <a:pPr algn="ctr">
              <a:buNone/>
            </a:pPr>
            <a:r>
              <a:rPr lang="uk-UA" sz="2400" b="1" dirty="0" smtClean="0"/>
              <a:t>Проблемні питання дотримання прав людини</a:t>
            </a:r>
          </a:p>
          <a:p>
            <a:pPr algn="ctr">
              <a:buNone/>
            </a:pPr>
            <a:r>
              <a:rPr lang="uk-UA" sz="2400" b="1" dirty="0" smtClean="0"/>
              <a:t>на тимчасово окупованих територіях</a:t>
            </a:r>
            <a:endParaRPr lang="ru-RU" sz="2400" dirty="0" smtClean="0"/>
          </a:p>
          <a:p>
            <a:pPr marL="45720" indent="0">
              <a:buNone/>
              <a:defRPr/>
            </a:pPr>
            <a:endParaRPr lang="uk-UA" sz="2400" b="1" dirty="0" smtClean="0">
              <a:solidFill>
                <a:schemeClr val="tx1"/>
              </a:solidFill>
              <a:latin typeface="Times New Roman" pitchFamily="18" charset="0"/>
              <a:cs typeface="Times New Roman" pitchFamily="18" charset="0"/>
            </a:endParaRPr>
          </a:p>
          <a:p>
            <a:pPr marL="45720" indent="0" algn="ctr">
              <a:buNone/>
              <a:defRPr/>
            </a:pPr>
            <a:r>
              <a:rPr lang="uk-UA" sz="2000" dirty="0" smtClean="0">
                <a:solidFill>
                  <a:schemeClr val="tx1"/>
                </a:solidFill>
                <a:latin typeface="Times New Roman" pitchFamily="18" charset="0"/>
                <a:cs typeface="Times New Roman" pitchFamily="18" charset="0"/>
              </a:rPr>
              <a:t>І.В. Караман, </a:t>
            </a:r>
          </a:p>
          <a:p>
            <a:pPr marL="45720" indent="0" algn="ctr">
              <a:buNone/>
              <a:defRPr/>
            </a:pPr>
            <a:r>
              <a:rPr lang="uk-UA" sz="2000" dirty="0" smtClean="0">
                <a:solidFill>
                  <a:schemeClr val="tx1"/>
                </a:solidFill>
                <a:latin typeface="Times New Roman" pitchFamily="18" charset="0"/>
                <a:cs typeface="Times New Roman" pitchFamily="18" charset="0"/>
              </a:rPr>
              <a:t>м. Одеса, 4, 6, 8 листопада 2014 р. </a:t>
            </a:r>
          </a:p>
          <a:p>
            <a:pPr marL="45720" indent="0">
              <a:buNone/>
              <a:defRPr/>
            </a:pPr>
            <a:endParaRPr lang="en-GB" sz="1600" i="1" dirty="0" smtClean="0">
              <a:solidFill>
                <a:schemeClr val="bg1"/>
              </a:solidFill>
              <a:latin typeface="Times New Roman" pitchFamily="18" charset="0"/>
              <a:cs typeface="Times New Roman" pitchFamily="18" charset="0"/>
            </a:endParaRPr>
          </a:p>
          <a:p>
            <a:pPr>
              <a:defRPr/>
            </a:pPr>
            <a:endParaRPr lang="en-US" dirty="0" smtClean="0">
              <a:solidFill>
                <a:schemeClr val="accent1"/>
              </a:solidFill>
              <a:effectLst>
                <a:outerShdw blurRad="38100" dist="38100" dir="2700000" algn="tl">
                  <a:srgbClr val="000000"/>
                </a:outerShdw>
              </a:effectLst>
              <a:latin typeface="Times New Roman" pitchFamily="18" charset="0"/>
              <a:cs typeface="Times New Roman" pitchFamily="18" charset="0"/>
            </a:endParaRPr>
          </a:p>
        </p:txBody>
      </p:sp>
      <p:pic>
        <p:nvPicPr>
          <p:cNvPr id="5" name="Picture 2"/>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85786" y="428604"/>
            <a:ext cx="3724275" cy="390525"/>
          </a:xfrm>
          <a:prstGeom prst="rect">
            <a:avLst/>
          </a:prstGeom>
          <a:noFill/>
        </p:spPr>
      </p:pic>
      <p:pic>
        <p:nvPicPr>
          <p:cNvPr id="6" name="Picture 7"/>
          <p:cNvPicPr/>
          <p:nvPr/>
        </p:nvPicPr>
        <p:blipFill>
          <a:blip r:embed="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4714876" y="428604"/>
            <a:ext cx="3255010" cy="447675"/>
          </a:xfrm>
          <a:prstGeom prst="rect">
            <a:avLst/>
          </a:prstGeom>
          <a:noFill/>
        </p:spPr>
      </p:pic>
      <p:pic>
        <p:nvPicPr>
          <p:cNvPr id="10" name="Picture 9"/>
          <p:cNvPicPr/>
          <p:nvPr/>
        </p:nvPicPr>
        <p:blipFill>
          <a:blip r:embed="rId5"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357554" y="1000108"/>
            <a:ext cx="2200489" cy="904875"/>
          </a:xfrm>
          <a:prstGeom prst="rect">
            <a:avLst/>
          </a:prstGeom>
          <a:noFill/>
          <a:ln>
            <a:noFill/>
          </a:ln>
        </p:spPr>
      </p:pic>
    </p:spTree>
    <p:extLst>
      <p:ext uri="{BB962C8B-B14F-4D97-AF65-F5344CB8AC3E}">
        <p14:creationId xmlns="" xmlns:p14="http://schemas.microsoft.com/office/powerpoint/2010/main" val="3400271923"/>
      </p:ext>
    </p:extLst>
  </p:cSld>
  <p:clrMapOvr>
    <a:masterClrMapping/>
  </p:clrMapOvr>
  <p:transition spd="med">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500042"/>
            <a:ext cx="7200900" cy="5665808"/>
          </a:xfrm>
        </p:spPr>
        <p:txBody>
          <a:bodyPr>
            <a:normAutofit lnSpcReduction="10000"/>
          </a:bodyPr>
          <a:lstStyle/>
          <a:p>
            <a:pPr algn="just">
              <a:buNone/>
            </a:pPr>
            <a:r>
              <a:rPr lang="uk-UA" dirty="0" smtClean="0"/>
              <a:t>  Найбільш складна ситуація щодо розміщення громадян, організації їх життєзабезпечення: у Харківській (112 424 особи), Донецькій (65 208 осіб), Запорізькій (37 216 ос</a:t>
            </a:r>
            <a:r>
              <a:rPr lang="ru-RU" dirty="0" err="1" smtClean="0"/>
              <a:t>іб</a:t>
            </a:r>
            <a:r>
              <a:rPr lang="uk-UA" dirty="0" smtClean="0"/>
              <a:t>), Дніпропетровській (33 667 осіб), Луганській (29 727 осіб), Одеській (16 209 осіб) областях та в місті Київ (39 047 осіб). </a:t>
            </a:r>
            <a:endParaRPr lang="ru-RU" dirty="0" smtClean="0"/>
          </a:p>
          <a:p>
            <a:pPr algn="just">
              <a:buNone/>
            </a:pPr>
            <a:r>
              <a:rPr lang="uk-UA" dirty="0" smtClean="0"/>
              <a:t>- На цей час визначено 107</a:t>
            </a:r>
            <a:r>
              <a:rPr lang="en-US" dirty="0" smtClean="0"/>
              <a:t>3 </a:t>
            </a:r>
            <a:r>
              <a:rPr lang="uk-UA" dirty="0" smtClean="0"/>
              <a:t>об’єкта різних форм власності, у яких можливе розміщення </a:t>
            </a:r>
            <a:r>
              <a:rPr lang="en-US" dirty="0" smtClean="0"/>
              <a:t>15</a:t>
            </a:r>
            <a:r>
              <a:rPr lang="uk-UA" dirty="0" smtClean="0"/>
              <a:t> 705 ВПО.</a:t>
            </a:r>
            <a:endParaRPr lang="ru-RU" dirty="0" smtClean="0"/>
          </a:p>
          <a:p>
            <a:pPr algn="just">
              <a:buNone/>
            </a:pPr>
            <a:r>
              <a:rPr lang="uk-UA" dirty="0" smtClean="0"/>
              <a:t>- </a:t>
            </a:r>
            <a:r>
              <a:rPr lang="uk-UA" u="sng" dirty="0" smtClean="0"/>
              <a:t>Основні проблемні питання</a:t>
            </a:r>
            <a:r>
              <a:rPr lang="uk-UA" dirty="0" smtClean="0"/>
              <a:t>: соціальне забезпечення - 83,9%, працевлаштування 72,6%, житлово-побутові - 49,3%, матеріальне </a:t>
            </a:r>
            <a:br>
              <a:rPr lang="uk-UA" dirty="0" smtClean="0"/>
            </a:br>
            <a:r>
              <a:rPr lang="uk-UA" dirty="0" smtClean="0"/>
              <a:t>забезпечення - 45,3%, психологічна </a:t>
            </a:r>
            <a:r>
              <a:rPr lang="uk-UA" dirty="0" err="1" smtClean="0"/>
              <a:t>дезадаптація</a:t>
            </a:r>
            <a:r>
              <a:rPr lang="uk-UA" dirty="0" smtClean="0"/>
              <a:t> - 41,4%”.</a:t>
            </a:r>
            <a:endParaRPr lang="ru-RU" dirty="0" smtClean="0"/>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357166"/>
            <a:ext cx="7200900" cy="5808684"/>
          </a:xfrm>
        </p:spPr>
        <p:txBody>
          <a:bodyPr>
            <a:normAutofit fontScale="85000" lnSpcReduction="10000"/>
          </a:bodyPr>
          <a:lstStyle/>
          <a:p>
            <a:pPr algn="ctr">
              <a:buNone/>
            </a:pPr>
            <a:r>
              <a:rPr lang="uk-UA" b="1" u="sng" dirty="0" smtClean="0"/>
              <a:t>Додаткові рекомендації МЮУ</a:t>
            </a:r>
            <a:r>
              <a:rPr lang="uk-UA" dirty="0" smtClean="0"/>
              <a:t>:  </a:t>
            </a:r>
          </a:p>
          <a:p>
            <a:pPr algn="just">
              <a:buNone/>
            </a:pPr>
            <a:endParaRPr lang="uk-UA" dirty="0" smtClean="0"/>
          </a:p>
          <a:p>
            <a:pPr algn="just">
              <a:buNone/>
            </a:pPr>
            <a:r>
              <a:rPr lang="uk-UA" dirty="0" smtClean="0"/>
              <a:t>  На цей час українські органи державної влади не можуть ефективно функціонувати та здійснювати діяльність, спрямовану на виконання своїх повноважень, передбачених національним законодавством, у повному обсязі на території Кримського півострова, Донецької та Луганської областей. </a:t>
            </a:r>
          </a:p>
          <a:p>
            <a:pPr algn="just">
              <a:buNone/>
            </a:pPr>
            <a:endParaRPr lang="uk-UA" dirty="0" smtClean="0"/>
          </a:p>
          <a:p>
            <a:pPr algn="just">
              <a:buNone/>
            </a:pPr>
            <a:r>
              <a:rPr lang="uk-UA" dirty="0" smtClean="0"/>
              <a:t>  Отже, саме РФ цей час зобов’язана забезпечувати права та свободи, гарантовані Конвенцією на території АР Крим, Луганської та Донецької областей, оскільки ці складові частини території України перебувають під фактичним контролем Росії, тобто вони перебувають під її юрисдикцією у значенні статті 1 Конвенції. Відповідно, РФ відповідальна за порушення прав і свобод громадян, що гарантовані Конвенцією на цих територіях.</a:t>
            </a:r>
          </a:p>
          <a:p>
            <a:pPr>
              <a:buNone/>
            </a:pPr>
            <a:r>
              <a:rPr lang="uk-UA" dirty="0" smtClean="0"/>
              <a:t> </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594874"/>
          </a:xfrm>
        </p:spPr>
        <p:txBody>
          <a:bodyPr/>
          <a:lstStyle/>
          <a:p>
            <a:pPr algn="ctr">
              <a:buNone/>
            </a:pPr>
            <a:r>
              <a:rPr lang="uk-UA" dirty="0" smtClean="0"/>
              <a:t>Стаття 2:</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85000" lnSpcReduction="20000"/>
          </a:bodyPr>
          <a:lstStyle/>
          <a:p>
            <a:pPr algn="just">
              <a:buNone/>
            </a:pPr>
            <a:r>
              <a:rPr lang="uk-UA" dirty="0" smtClean="0"/>
              <a:t>   Починаючи з березня 2014 року, у результаті незаконної анексії території АРК та активізації спецслужб РФ у південно-східних регіонах України і її підтримки озброєних угрупувань сепаратистів мали  місце і продовжують виникати  </a:t>
            </a:r>
            <a:r>
              <a:rPr lang="uk-UA" u="sng" dirty="0" smtClean="0"/>
              <a:t>численні випадки жертв </a:t>
            </a:r>
            <a:r>
              <a:rPr lang="uk-UA" dirty="0" smtClean="0"/>
              <a:t>серед працівників міліції та військовослужбовців, правоохоронних органів, представників органів державної влади та цивільного населення.</a:t>
            </a:r>
          </a:p>
          <a:p>
            <a:pPr algn="just">
              <a:buNone/>
            </a:pPr>
            <a:r>
              <a:rPr lang="uk-UA" dirty="0" smtClean="0"/>
              <a:t>    На території АРК та південно-східних областей України масові смертельні випадки є наслідком умисного використання сили шляхом застосування зброї та вчинення дій особами, які безпосередньо підконтрольні РФ та які шляхом застосування зброї, у тому числі важкої, не дають можливості органам державної влади України здійснювати контроль та свої повноваження у ряді населених пунктів вказаних регіонів. Відтак РФ несе безпосередню відповідальність за порушення прав громадян, гарантованих статтею 2 Конвенції, на території АРК, у південно-східних областях України.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809188"/>
          </a:xfrm>
        </p:spPr>
        <p:txBody>
          <a:bodyPr/>
          <a:lstStyle/>
          <a:p>
            <a:pPr algn="ctr">
              <a:buNone/>
            </a:pPr>
            <a:r>
              <a:rPr lang="uk-UA" dirty="0" smtClean="0"/>
              <a:t>Стаття 3:</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92500" lnSpcReduction="20000"/>
          </a:bodyPr>
          <a:lstStyle/>
          <a:p>
            <a:pPr algn="just">
              <a:buNone/>
            </a:pPr>
            <a:r>
              <a:rPr lang="uk-UA" dirty="0" smtClean="0"/>
              <a:t>  Про порушення РФ на території України прав, гарантованих статтею 3 Конвенції, свідчать масові випадки застосування до громадян фізичного насильства (побиття, катування, заподіяння тілесних ушкоджень (як умисно так і випадково), психологічний тиск (залякування, погрози, переживання тощо), недотримання прав осіб (неналежні умови тримання, побутові умови, незабезпечення належною медичною допомогою тощо), які перебувають в установах позбавлення свободи, що розміщені на території АРК, у південно-східних областях України, з огляду на перешкоди, які створюються озброєними, агресивно налаштованими представниками збройних терористичних угруповань, підконтрольних РФ, внаслідок чого  органи влади України позбавлені можливості ефективно виконувати свої функції.</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666312"/>
          </a:xfrm>
        </p:spPr>
        <p:txBody>
          <a:bodyPr/>
          <a:lstStyle/>
          <a:p>
            <a:pPr algn="ctr">
              <a:buNone/>
            </a:pPr>
            <a:r>
              <a:rPr lang="uk-UA" dirty="0" smtClean="0"/>
              <a:t>Стаття 5:</a:t>
            </a:r>
            <a:endParaRPr lang="ru-RU" dirty="0"/>
          </a:p>
        </p:txBody>
      </p:sp>
      <p:sp>
        <p:nvSpPr>
          <p:cNvPr id="3" name="Текст 2"/>
          <p:cNvSpPr>
            <a:spLocks noGrp="1"/>
          </p:cNvSpPr>
          <p:nvPr>
            <p:ph type="body" sz="quarter" idx="10"/>
          </p:nvPr>
        </p:nvSpPr>
        <p:spPr>
          <a:xfrm>
            <a:off x="684213" y="1071546"/>
            <a:ext cx="7200900" cy="5094304"/>
          </a:xfrm>
        </p:spPr>
        <p:txBody>
          <a:bodyPr>
            <a:normAutofit/>
          </a:bodyPr>
          <a:lstStyle/>
          <a:p>
            <a:pPr algn="just"/>
            <a:r>
              <a:rPr lang="uk-UA" dirty="0" smtClean="0"/>
              <a:t>З моменту незаконної окупації АРК РФ, а також дестабілізації ситуації у Донецькій та Луганській областях України Збройними силами РФ та/або контрольованими РФ озброєними групами сепаратистів було захоплено велику кількість українських та іноземних громадян, яких у деяких випадках незаконно утримували в якості заручників більше місяця. </a:t>
            </a:r>
            <a:endParaRPr lang="ru-RU" dirty="0" smtClean="0"/>
          </a:p>
          <a:p>
            <a:pPr algn="just"/>
            <a:r>
              <a:rPr lang="uk-UA" dirty="0" smtClean="0"/>
              <a:t>При цьому практика незаконного позбавлення волі або викрадення громадян у Донецькій та Луганській областях стала масовою.</a:t>
            </a: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809188"/>
          </a:xfrm>
        </p:spPr>
        <p:txBody>
          <a:bodyPr/>
          <a:lstStyle/>
          <a:p>
            <a:pPr algn="ctr">
              <a:buNone/>
            </a:pPr>
            <a:r>
              <a:rPr lang="uk-UA" dirty="0" smtClean="0"/>
              <a:t>Стаття 6</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55000" lnSpcReduction="20000"/>
          </a:bodyPr>
          <a:lstStyle/>
          <a:p>
            <a:pPr algn="just"/>
            <a:r>
              <a:rPr lang="uk-UA" sz="2900" dirty="0" smtClean="0"/>
              <a:t>На цей час функціонування українських правоохоронних та судових органів у Криму тимчасово припинено через окупацію території півострова РФ. </a:t>
            </a:r>
            <a:endParaRPr lang="ru-RU" sz="2900" dirty="0" smtClean="0"/>
          </a:p>
          <a:p>
            <a:pPr algn="just"/>
            <a:r>
              <a:rPr lang="uk-UA" sz="2900" dirty="0" smtClean="0"/>
              <a:t>На сьогодні кримські суди здійснюють правосуддя відповідно до законодавства РФ (зокрема обирають запобіжні заходи для обвинувачених відповідно до КПК РФ, притягують до адміністративної відповідальності відповідно до </a:t>
            </a:r>
            <a:r>
              <a:rPr lang="uk-UA" sz="2900" dirty="0" err="1" smtClean="0"/>
              <a:t>КпАП</a:t>
            </a:r>
            <a:r>
              <a:rPr lang="uk-UA" sz="2900" dirty="0" smtClean="0"/>
              <a:t> РФ) та виносять судові рішення іменем РФ. Незважаючи на це, притягнення до відповідальності обвинувачених так само, як і законність таких рішень, є сумнівною, оскільки суди функціонують у порушення українського законодавства, а отже не можуть вважатися такими, що «встановлені відповідно до закону».</a:t>
            </a:r>
            <a:endParaRPr lang="ru-RU" sz="2900" dirty="0" smtClean="0"/>
          </a:p>
          <a:p>
            <a:pPr algn="just"/>
            <a:r>
              <a:rPr lang="uk-UA" sz="2900" dirty="0" smtClean="0"/>
              <a:t>Функціонування судів РФ, так само як і здійснення правосуддя відповідно до російського процесуального та матеріального права, не має законного підґрунтя, оскільки їх було створено у порушення українського законодавства і таким чином позбавлено законності, необхідної для прийняття рішень за результатами розгляду кримінальних справ.</a:t>
            </a:r>
            <a:endParaRPr lang="ru-RU" sz="2900" dirty="0" smtClean="0"/>
          </a:p>
          <a:p>
            <a:pPr algn="just"/>
            <a:r>
              <a:rPr lang="uk-UA" sz="2900" dirty="0" smtClean="0"/>
              <a:t>Випадки здійснення правосуддя на території АР Крим згідно з російським законодавством становить порушення прав, гарантованих статтею 6 Конвенції.</a:t>
            </a:r>
            <a:endParaRPr lang="ru-RU" sz="2900" dirty="0" smtClean="0"/>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809188"/>
          </a:xfrm>
        </p:spPr>
        <p:txBody>
          <a:bodyPr/>
          <a:lstStyle/>
          <a:p>
            <a:pPr algn="ctr">
              <a:buNone/>
            </a:pPr>
            <a:r>
              <a:rPr lang="uk-UA" dirty="0" smtClean="0"/>
              <a:t>Стаття 7</a:t>
            </a:r>
            <a:endParaRPr lang="ru-RU" dirty="0"/>
          </a:p>
        </p:txBody>
      </p:sp>
      <p:sp>
        <p:nvSpPr>
          <p:cNvPr id="3" name="Текст 2"/>
          <p:cNvSpPr>
            <a:spLocks noGrp="1"/>
          </p:cNvSpPr>
          <p:nvPr>
            <p:ph type="body" sz="quarter" idx="10"/>
          </p:nvPr>
        </p:nvSpPr>
        <p:spPr>
          <a:xfrm>
            <a:off x="684213" y="1357298"/>
            <a:ext cx="7200900" cy="4808552"/>
          </a:xfrm>
        </p:spPr>
        <p:txBody>
          <a:bodyPr/>
          <a:lstStyle/>
          <a:p>
            <a:pPr algn="just">
              <a:buNone/>
            </a:pPr>
            <a:r>
              <a:rPr lang="uk-UA" dirty="0" smtClean="0"/>
              <a:t>Федеральний Закон РФ від 05.05.2014 </a:t>
            </a:r>
            <a:r>
              <a:rPr lang="uk-UA" dirty="0" err="1" smtClean="0"/>
              <a:t>“Про</a:t>
            </a:r>
            <a:r>
              <a:rPr lang="uk-UA" dirty="0" smtClean="0"/>
              <a:t> застосування положень КК та КПК на територіях РК та м. </a:t>
            </a:r>
            <a:r>
              <a:rPr lang="uk-UA" dirty="0" err="1" smtClean="0"/>
              <a:t>Севастополя”</a:t>
            </a:r>
            <a:r>
              <a:rPr lang="uk-UA" dirty="0" smtClean="0"/>
              <a:t>:</a:t>
            </a:r>
          </a:p>
          <a:p>
            <a:pPr algn="just">
              <a:buNone/>
            </a:pPr>
            <a:r>
              <a:rPr lang="uk-UA" dirty="0" err="1" smtClean="0"/>
              <a:t>“Злочинність</a:t>
            </a:r>
            <a:r>
              <a:rPr lang="uk-UA" dirty="0" smtClean="0"/>
              <a:t> та караність дій, вчинених на території РК та м. Севастополя до 18.03.2014, визначається на підставі кримінального законодавства РФ”.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594874"/>
          </a:xfrm>
        </p:spPr>
        <p:txBody>
          <a:bodyPr/>
          <a:lstStyle/>
          <a:p>
            <a:pPr algn="ctr">
              <a:buNone/>
            </a:pPr>
            <a:r>
              <a:rPr lang="uk-UA" dirty="0" smtClean="0"/>
              <a:t>Стаття 8</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62500" lnSpcReduction="20000"/>
          </a:bodyPr>
          <a:lstStyle/>
          <a:p>
            <a:pPr algn="just"/>
            <a:r>
              <a:rPr lang="uk-UA" b="1" dirty="0" smtClean="0"/>
              <a:t>Примусова зміна громадянства </a:t>
            </a:r>
            <a:r>
              <a:rPr lang="uk-UA" dirty="0" smtClean="0"/>
              <a:t>та невизначеність щодо подальшого життя у випадку відмови від громадянства РФ становить пряме втручання у права осіб на повагу до приватного та сімейного життя. Вибір між отриманням або відмовою від громадянства Росії безпосередньо впливає на базові права зазначених осіб проживати постійно в місці свого звичайного проживання на території півострова Крим, оскільки відмова від отримання громадянства автоматично переводить їх у статус іноземних громадян, які знаходяться на території Росії без наявних для цього необхідних дозвільних документів. Для отримання таких документів зазначеним особам необхідно проходити складні додаткові процедури, результат яких відповідно до чинного законодавства Росії повністю залежить від волі адміністративних органів, що реалізують державну політику щодо питань міграції та натуралізації.</a:t>
            </a:r>
          </a:p>
          <a:p>
            <a:pPr algn="just"/>
            <a:endParaRPr lang="uk-UA" dirty="0" smtClean="0"/>
          </a:p>
          <a:p>
            <a:pPr algn="just"/>
            <a:r>
              <a:rPr lang="uk-UA" dirty="0" smtClean="0"/>
              <a:t>Зафіксовані випадки проведення кримською владою </a:t>
            </a:r>
            <a:r>
              <a:rPr lang="uk-UA" b="1" dirty="0" smtClean="0"/>
              <a:t>незаконних обшуків житла</a:t>
            </a:r>
            <a:r>
              <a:rPr lang="uk-UA" dirty="0" smtClean="0"/>
              <a:t>. Подібні «слідчі дії» проводились виключно серед кримських татар на основі однієї підстави – підозра у тероризмі. При цьому власників житла, у яких проводились обшуки, не повідомляли про висунуті проти них чи їхніх родичів обвинувачення чи про існування будь-якого розслідування, які б мали відношення до проведених обшуків. Також мало місце проведення таких обшуків за відсутності власників житлових приміщень.</a:t>
            </a:r>
            <a:endParaRPr lang="ru-RU" dirty="0" smtClean="0"/>
          </a:p>
          <a:p>
            <a:endParaRPr lang="ru-RU" dirty="0" smtClean="0"/>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523436"/>
          </a:xfrm>
        </p:spPr>
        <p:txBody>
          <a:bodyPr/>
          <a:lstStyle/>
          <a:p>
            <a:pPr algn="ctr">
              <a:buNone/>
            </a:pPr>
            <a:r>
              <a:rPr lang="uk-UA" dirty="0" smtClean="0"/>
              <a:t>Стаття 9</a:t>
            </a:r>
            <a:endParaRPr lang="ru-RU" dirty="0"/>
          </a:p>
        </p:txBody>
      </p:sp>
      <p:sp>
        <p:nvSpPr>
          <p:cNvPr id="3" name="Текст 2"/>
          <p:cNvSpPr>
            <a:spLocks noGrp="1"/>
          </p:cNvSpPr>
          <p:nvPr>
            <p:ph type="body" sz="quarter" idx="10"/>
          </p:nvPr>
        </p:nvSpPr>
        <p:spPr>
          <a:xfrm>
            <a:off x="684213" y="1285860"/>
            <a:ext cx="7200900" cy="4879990"/>
          </a:xfrm>
        </p:spPr>
        <p:txBody>
          <a:bodyPr>
            <a:normAutofit lnSpcReduction="10000"/>
          </a:bodyPr>
          <a:lstStyle/>
          <a:p>
            <a:pPr algn="just"/>
            <a:r>
              <a:rPr lang="uk-UA" dirty="0" smtClean="0"/>
              <a:t>Окупаційна влада на території АРК та на сході України створює перешкоди у діяльності церкви. Як зазначає Кримська польова місія з прав людини, в одному зі своїх звітів </a:t>
            </a:r>
            <a:r>
              <a:rPr lang="uk-UA" u="sng" dirty="0" smtClean="0"/>
              <a:t>самопроголошені органи влади на території АРК перетворюють іслам із релігії у </a:t>
            </a:r>
            <a:r>
              <a:rPr lang="uk-UA" u="sng" dirty="0" err="1" smtClean="0"/>
              <a:t>протестну</a:t>
            </a:r>
            <a:r>
              <a:rPr lang="uk-UA" u="sng" dirty="0" smtClean="0"/>
              <a:t> ідеологію</a:t>
            </a:r>
            <a:r>
              <a:rPr lang="uk-UA" dirty="0" smtClean="0"/>
              <a:t>. </a:t>
            </a:r>
            <a:endParaRPr lang="ru-RU" dirty="0" smtClean="0"/>
          </a:p>
          <a:p>
            <a:pPr algn="just"/>
            <a:r>
              <a:rPr lang="uk-UA" dirty="0" smtClean="0"/>
              <a:t>Інститутом релігійної свободи зафіксовані як на анексованій території АРК, так і в південно-східних областях України часті </a:t>
            </a:r>
            <a:r>
              <a:rPr lang="uk-UA" u="sng" dirty="0" smtClean="0"/>
              <a:t>випадки переслідування священників, знищення релігійних реліквій та незаконного вторгнення на територію церков різних конфесій</a:t>
            </a:r>
            <a:r>
              <a:rPr lang="uk-UA" dirty="0" smtClean="0"/>
              <a:t>.</a:t>
            </a:r>
            <a:endParaRPr lang="ru-RU" dirty="0" smtClean="0"/>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285728"/>
            <a:ext cx="7200900" cy="5880122"/>
          </a:xfrm>
        </p:spPr>
        <p:txBody>
          <a:bodyPr>
            <a:normAutofit fontScale="77500" lnSpcReduction="20000"/>
          </a:bodyPr>
          <a:lstStyle/>
          <a:p>
            <a:pPr algn="just">
              <a:buNone/>
            </a:pPr>
            <a:r>
              <a:rPr lang="uk-UA" dirty="0" smtClean="0"/>
              <a:t>  </a:t>
            </a:r>
            <a:r>
              <a:rPr lang="uk-UA" b="1" u="sng" dirty="0" smtClean="0"/>
              <a:t>Стаття 10</a:t>
            </a:r>
            <a:r>
              <a:rPr lang="uk-UA" dirty="0" smtClean="0"/>
              <a:t>: зафіксовано численні </a:t>
            </a:r>
            <a:r>
              <a:rPr lang="uk-UA" u="sng" dirty="0" smtClean="0"/>
              <a:t>випадки здійснення перешкод діяльності ЗМІ</a:t>
            </a:r>
            <a:r>
              <a:rPr lang="uk-UA" dirty="0" smtClean="0"/>
              <a:t>, серед яких зобов’язання отримувати акредитацію у самопроголошеної влади, захоплення ЗМІ та представників ЗМІ, створення перешкод трансляції українських телеканалів, забезпечення домінування в інформаційному просторі російських телеканалів тощо. Усі зазначені випадки свідчать про порушення свободи вираження поглядів. </a:t>
            </a:r>
          </a:p>
          <a:p>
            <a:pPr algn="just" hangingPunct="0"/>
            <a:endParaRPr lang="uk-UA" b="1" u="sng" dirty="0" smtClean="0"/>
          </a:p>
          <a:p>
            <a:pPr algn="just" hangingPunct="0"/>
            <a:r>
              <a:rPr lang="uk-UA" b="1" u="sng" dirty="0" smtClean="0"/>
              <a:t>Стаття 11</a:t>
            </a:r>
            <a:r>
              <a:rPr lang="uk-UA" dirty="0" smtClean="0"/>
              <a:t>: після окупації території АРК самопроголошена влада півострова </a:t>
            </a:r>
            <a:r>
              <a:rPr lang="uk-UA" u="sng" dirty="0" smtClean="0"/>
              <a:t>забороняла кримським татарам проводити мітинги</a:t>
            </a:r>
            <a:r>
              <a:rPr lang="uk-UA" dirty="0" smtClean="0"/>
              <a:t>. Зокрема, на цей час зафіксовано два випадки втручання органами влади РФ у права кримських татар, гарантовані статтею 11 Конвенції, а саме: </a:t>
            </a:r>
            <a:endParaRPr lang="ru-RU" dirty="0" smtClean="0"/>
          </a:p>
          <a:p>
            <a:pPr algn="just" hangingPunct="0"/>
            <a:r>
              <a:rPr lang="uk-UA" dirty="0" smtClean="0"/>
              <a:t>- заборона в’їзду на територію АРК Крим лідеру </a:t>
            </a:r>
            <a:r>
              <a:rPr lang="uk-UA" dirty="0" err="1" smtClean="0"/>
              <a:t>кримсько-татарського</a:t>
            </a:r>
            <a:r>
              <a:rPr lang="uk-UA" dirty="0" smtClean="0"/>
              <a:t> народу М. </a:t>
            </a:r>
            <a:r>
              <a:rPr lang="uk-UA" dirty="0" err="1" smtClean="0"/>
              <a:t>Джемілєву</a:t>
            </a:r>
            <a:r>
              <a:rPr lang="uk-UA" dirty="0" smtClean="0"/>
              <a:t> та подальше переслідування учасників масової акції, присвяченої його зустрічі;</a:t>
            </a:r>
            <a:endParaRPr lang="ru-RU" dirty="0" smtClean="0"/>
          </a:p>
          <a:p>
            <a:pPr algn="just" hangingPunct="0"/>
            <a:r>
              <a:rPr lang="uk-UA" dirty="0" smtClean="0"/>
              <a:t>- заборона проведення масових акцій у Сімферополі до 6 червня 2014 року, що автоматично накладає заборону на проведення траурних заходів, присвячених 70-річчю депортації кримських татар.  </a:t>
            </a:r>
            <a:endParaRPr lang="ru-RU" dirty="0" smtClean="0"/>
          </a:p>
          <a:p>
            <a:pPr algn="just">
              <a:buNone/>
            </a:pPr>
            <a:endParaRPr lang="ru-RU"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737750"/>
          </a:xfrm>
        </p:spPr>
        <p:txBody>
          <a:bodyPr/>
          <a:lstStyle/>
          <a:p>
            <a:pPr algn="ctr">
              <a:buNone/>
            </a:pPr>
            <a:r>
              <a:rPr lang="uk-UA" dirty="0" smtClean="0"/>
              <a:t>Законодавство:</a:t>
            </a:r>
            <a:endParaRPr lang="ru-RU" dirty="0"/>
          </a:p>
        </p:txBody>
      </p:sp>
      <p:sp>
        <p:nvSpPr>
          <p:cNvPr id="3" name="Текст 2"/>
          <p:cNvSpPr>
            <a:spLocks noGrp="1"/>
          </p:cNvSpPr>
          <p:nvPr>
            <p:ph type="body" sz="quarter" idx="10"/>
          </p:nvPr>
        </p:nvSpPr>
        <p:spPr>
          <a:xfrm>
            <a:off x="684213" y="1214422"/>
            <a:ext cx="7200900" cy="4951428"/>
          </a:xfrm>
        </p:spPr>
        <p:txBody>
          <a:bodyPr>
            <a:normAutofit/>
          </a:bodyPr>
          <a:lstStyle/>
          <a:p>
            <a:pPr>
              <a:buNone/>
            </a:pPr>
            <a:endParaRPr lang="uk-UA" dirty="0" smtClean="0"/>
          </a:p>
          <a:p>
            <a:pPr>
              <a:buNone/>
            </a:pPr>
            <a:endParaRPr lang="uk-UA" dirty="0" smtClean="0"/>
          </a:p>
          <a:p>
            <a:pPr>
              <a:buNone/>
            </a:pPr>
            <a:r>
              <a:rPr lang="uk-UA" dirty="0" smtClean="0"/>
              <a:t>- ЗУ «Про забезпечення прав і свобод громадян та правовий режим на тимчасово окупованій території України» від 15.04.2014;</a:t>
            </a:r>
          </a:p>
          <a:p>
            <a:pPr>
              <a:buNone/>
            </a:pPr>
            <a:endParaRPr lang="ru-RU" dirty="0" smtClean="0"/>
          </a:p>
          <a:p>
            <a:pPr>
              <a:buNone/>
            </a:pPr>
            <a:r>
              <a:rPr lang="uk-UA" dirty="0" smtClean="0"/>
              <a:t>- ЗУ «Про забезпечення прав і свобод внутрішньо переміщених осіб» від 20.10.2014;</a:t>
            </a:r>
            <a:endParaRPr lang="ru-RU" dirty="0" smtClean="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500042"/>
            <a:ext cx="7200900" cy="5665808"/>
          </a:xfrm>
        </p:spPr>
        <p:txBody>
          <a:bodyPr>
            <a:normAutofit fontScale="70000" lnSpcReduction="20000"/>
          </a:bodyPr>
          <a:lstStyle/>
          <a:p>
            <a:pPr algn="just" hangingPunct="0"/>
            <a:r>
              <a:rPr lang="uk-UA" b="1" u="sng" dirty="0" smtClean="0"/>
              <a:t>Стаття 13</a:t>
            </a:r>
            <a:r>
              <a:rPr lang="uk-UA" dirty="0" smtClean="0"/>
              <a:t>: Вищенаведені факти щодо порушення статті 6 Конвенції, а саме, винесення судових рішень на підставі законодавства та іменем РФ, свідчать про відсутність ефективних засобів правового захисту на території АРК. </a:t>
            </a:r>
            <a:endParaRPr lang="ru-RU" dirty="0" smtClean="0"/>
          </a:p>
          <a:p>
            <a:pPr algn="just" hangingPunct="0"/>
            <a:r>
              <a:rPr lang="uk-UA" dirty="0" smtClean="0"/>
              <a:t>Крім того, н</a:t>
            </a:r>
            <a:r>
              <a:rPr lang="ru-RU" dirty="0" smtClean="0"/>
              <a:t>а </a:t>
            </a:r>
            <a:r>
              <a:rPr lang="ru-RU" dirty="0" err="1" smtClean="0"/>
              <a:t>цей</a:t>
            </a:r>
            <a:r>
              <a:rPr lang="ru-RU" dirty="0" smtClean="0"/>
              <a:t> час </a:t>
            </a:r>
            <a:r>
              <a:rPr lang="ru-RU" dirty="0" err="1" smtClean="0"/>
              <a:t>відсутні</a:t>
            </a:r>
            <a:r>
              <a:rPr lang="ru-RU" dirty="0" smtClean="0"/>
              <a:t> </a:t>
            </a:r>
            <a:r>
              <a:rPr lang="ru-RU" dirty="0" err="1" smtClean="0"/>
              <a:t>ефективні</a:t>
            </a:r>
            <a:r>
              <a:rPr lang="ru-RU" dirty="0" smtClean="0"/>
              <a:t> </a:t>
            </a:r>
            <a:r>
              <a:rPr lang="ru-RU" dirty="0" err="1" smtClean="0"/>
              <a:t>засоби</a:t>
            </a:r>
            <a:r>
              <a:rPr lang="ru-RU" dirty="0" smtClean="0"/>
              <a:t> для </a:t>
            </a:r>
            <a:r>
              <a:rPr lang="ru-RU" dirty="0" err="1" smtClean="0"/>
              <a:t>відновлення</a:t>
            </a:r>
            <a:r>
              <a:rPr lang="ru-RU" dirty="0" smtClean="0"/>
              <a:t> </a:t>
            </a:r>
            <a:r>
              <a:rPr lang="ru-RU" dirty="0" err="1" smtClean="0"/>
              <a:t>порушених</a:t>
            </a:r>
            <a:r>
              <a:rPr lang="ru-RU" dirty="0" smtClean="0"/>
              <a:t> прав </a:t>
            </a:r>
            <a:r>
              <a:rPr lang="uk-UA" dirty="0" smtClean="0"/>
              <a:t>і на території південно-східних областей України </a:t>
            </a:r>
            <a:r>
              <a:rPr lang="ru-RU" dirty="0" err="1" smtClean="0"/>
              <a:t>з</a:t>
            </a:r>
            <a:r>
              <a:rPr lang="ru-RU" dirty="0" smtClean="0"/>
              <a:t> </a:t>
            </a:r>
            <a:r>
              <a:rPr lang="ru-RU" dirty="0" err="1" smtClean="0"/>
              <a:t>огляду</a:t>
            </a:r>
            <a:r>
              <a:rPr lang="ru-RU" dirty="0" smtClean="0"/>
              <a:t> на те, </a:t>
            </a:r>
            <a:r>
              <a:rPr lang="ru-RU" dirty="0" err="1" smtClean="0"/>
              <a:t>що</a:t>
            </a:r>
            <a:r>
              <a:rPr lang="ru-RU" dirty="0" smtClean="0"/>
              <a:t> </a:t>
            </a:r>
            <a:r>
              <a:rPr lang="ru-RU" dirty="0" err="1" smtClean="0"/>
              <a:t>російські</a:t>
            </a:r>
            <a:r>
              <a:rPr lang="ru-RU" dirty="0" smtClean="0"/>
              <a:t> </a:t>
            </a:r>
            <a:r>
              <a:rPr lang="ru-RU" dirty="0" err="1" smtClean="0"/>
              <a:t>дивер</a:t>
            </a:r>
            <a:r>
              <a:rPr lang="uk-UA" dirty="0" err="1" smtClean="0"/>
              <a:t>сійні</a:t>
            </a:r>
            <a:r>
              <a:rPr lang="ru-RU" dirty="0" smtClean="0"/>
              <a:t> </a:t>
            </a:r>
            <a:r>
              <a:rPr lang="ru-RU" dirty="0" err="1" smtClean="0"/>
              <a:t>групи</a:t>
            </a:r>
            <a:r>
              <a:rPr lang="ru-RU" dirty="0" smtClean="0"/>
              <a:t> </a:t>
            </a:r>
            <a:r>
              <a:rPr lang="ru-RU" dirty="0" err="1" smtClean="0"/>
              <a:t>умисно</a:t>
            </a:r>
            <a:r>
              <a:rPr lang="ru-RU" dirty="0" smtClean="0"/>
              <a:t> створили </a:t>
            </a:r>
            <a:r>
              <a:rPr lang="ru-RU" dirty="0" err="1" smtClean="0"/>
              <a:t>ситуацію</a:t>
            </a:r>
            <a:r>
              <a:rPr lang="ru-RU" dirty="0" smtClean="0"/>
              <a:t>, за </a:t>
            </a:r>
            <a:r>
              <a:rPr lang="ru-RU" dirty="0" err="1" smtClean="0"/>
              <a:t>якої</a:t>
            </a:r>
            <a:r>
              <a:rPr lang="ru-RU" dirty="0" smtClean="0"/>
              <a:t> </a:t>
            </a:r>
            <a:r>
              <a:rPr lang="ru-RU" dirty="0" err="1" smtClean="0"/>
              <a:t>українські</a:t>
            </a:r>
            <a:r>
              <a:rPr lang="ru-RU" dirty="0" smtClean="0"/>
              <a:t> </a:t>
            </a:r>
            <a:r>
              <a:rPr lang="ru-RU" dirty="0" err="1" smtClean="0"/>
              <a:t>органи</a:t>
            </a:r>
            <a:r>
              <a:rPr lang="ru-RU" dirty="0" smtClean="0"/>
              <a:t> </a:t>
            </a:r>
            <a:r>
              <a:rPr lang="ru-RU" dirty="0" err="1" smtClean="0"/>
              <a:t>влади</a:t>
            </a:r>
            <a:r>
              <a:rPr lang="ru-RU" dirty="0" smtClean="0"/>
              <a:t> </a:t>
            </a:r>
            <a:r>
              <a:rPr lang="ru-RU" dirty="0" err="1" smtClean="0"/>
              <a:t>заблоковані</a:t>
            </a:r>
            <a:r>
              <a:rPr lang="ru-RU" dirty="0" smtClean="0"/>
              <a:t> та не </a:t>
            </a:r>
            <a:r>
              <a:rPr lang="ru-RU" dirty="0" err="1" smtClean="0"/>
              <a:t>можуть</a:t>
            </a:r>
            <a:r>
              <a:rPr lang="ru-RU" dirty="0" smtClean="0"/>
              <a:t> </a:t>
            </a:r>
            <a:r>
              <a:rPr lang="ru-RU" dirty="0" err="1" smtClean="0"/>
              <a:t>ефективно</a:t>
            </a:r>
            <a:r>
              <a:rPr lang="ru-RU" dirty="0" smtClean="0"/>
              <a:t> </a:t>
            </a:r>
            <a:r>
              <a:rPr lang="ru-RU" dirty="0" err="1" smtClean="0"/>
              <a:t>реагувати</a:t>
            </a:r>
            <a:r>
              <a:rPr lang="ru-RU" dirty="0" smtClean="0"/>
              <a:t> на </a:t>
            </a:r>
            <a:r>
              <a:rPr lang="ru-RU" dirty="0" err="1" smtClean="0"/>
              <a:t>ситуацію</a:t>
            </a:r>
            <a:r>
              <a:rPr lang="ru-RU" dirty="0" smtClean="0"/>
              <a:t> в </a:t>
            </a:r>
            <a:r>
              <a:rPr lang="ru-RU" dirty="0" err="1" smtClean="0"/>
              <a:t>регіоні</a:t>
            </a:r>
            <a:r>
              <a:rPr lang="ru-RU" dirty="0" smtClean="0"/>
              <a:t>.</a:t>
            </a:r>
          </a:p>
          <a:p>
            <a:pPr algn="just" hangingPunct="0"/>
            <a:r>
              <a:rPr lang="uk-UA" dirty="0" smtClean="0"/>
              <a:t>Отже, за таких обставин особа у випадку наявності факту порушення її прав, гарантованих Конвенцією, фактично не має у своєму розпорядженні ефективних засобів захисту на території АР Крим, у Луганській та Донецькій областях, як це вимагається прецедентною практикою Європейського суду. </a:t>
            </a:r>
          </a:p>
          <a:p>
            <a:pPr algn="just" hangingPunct="0">
              <a:buNone/>
            </a:pPr>
            <a:endParaRPr lang="uk-UA" dirty="0" smtClean="0"/>
          </a:p>
          <a:p>
            <a:pPr algn="just" hangingPunct="0"/>
            <a:r>
              <a:rPr lang="uk-UA" b="1" u="sng" dirty="0" smtClean="0"/>
              <a:t>Стаття 14</a:t>
            </a:r>
            <a:r>
              <a:rPr lang="uk-UA" dirty="0" smtClean="0"/>
              <a:t>: В</a:t>
            </a:r>
            <a:r>
              <a:rPr lang="ru-RU" dirty="0" err="1" smtClean="0"/>
              <a:t>иклики</a:t>
            </a:r>
            <a:r>
              <a:rPr lang="ru-RU" dirty="0" smtClean="0"/>
              <a:t> </a:t>
            </a:r>
            <a:r>
              <a:rPr lang="uk-UA" dirty="0" smtClean="0"/>
              <a:t>до</a:t>
            </a:r>
            <a:r>
              <a:rPr lang="ru-RU" dirty="0" smtClean="0"/>
              <a:t> прокуратур</a:t>
            </a:r>
            <a:r>
              <a:rPr lang="uk-UA" dirty="0" smtClean="0"/>
              <a:t>и</a:t>
            </a:r>
            <a:r>
              <a:rPr lang="ru-RU" dirty="0" smtClean="0"/>
              <a:t>, </a:t>
            </a:r>
            <a:r>
              <a:rPr lang="ru-RU" dirty="0" err="1" smtClean="0"/>
              <a:t>порушення</a:t>
            </a:r>
            <a:r>
              <a:rPr lang="ru-RU" dirty="0" smtClean="0"/>
              <a:t> </a:t>
            </a:r>
            <a:r>
              <a:rPr lang="ru-RU" dirty="0" err="1" smtClean="0"/>
              <a:t>кримінальних</a:t>
            </a:r>
            <a:r>
              <a:rPr lang="ru-RU" dirty="0" smtClean="0"/>
              <a:t> справ, </a:t>
            </a:r>
            <a:r>
              <a:rPr lang="ru-RU" dirty="0" err="1" smtClean="0"/>
              <a:t>виклики</a:t>
            </a:r>
            <a:r>
              <a:rPr lang="ru-RU" dirty="0" smtClean="0"/>
              <a:t> до </a:t>
            </a:r>
            <a:r>
              <a:rPr lang="ru-RU" dirty="0" err="1" smtClean="0"/>
              <a:t>поліції</a:t>
            </a:r>
            <a:r>
              <a:rPr lang="ru-RU" dirty="0" smtClean="0"/>
              <a:t> </a:t>
            </a:r>
            <a:r>
              <a:rPr lang="ru-RU" dirty="0" err="1" smtClean="0"/>
              <a:t>з</a:t>
            </a:r>
            <a:r>
              <a:rPr lang="ru-RU" dirty="0" smtClean="0"/>
              <a:t> метою </a:t>
            </a:r>
            <a:r>
              <a:rPr lang="ru-RU" u="sng" dirty="0" err="1" smtClean="0"/>
              <a:t>допиту</a:t>
            </a:r>
            <a:r>
              <a:rPr lang="ru-RU" u="sng" dirty="0" smtClean="0"/>
              <a:t> </a:t>
            </a:r>
            <a:r>
              <a:rPr lang="ru-RU" u="sng" dirty="0" err="1" smtClean="0"/>
              <a:t>щодо</a:t>
            </a:r>
            <a:r>
              <a:rPr lang="ru-RU" u="sng" dirty="0" smtClean="0"/>
              <a:t> </a:t>
            </a:r>
            <a:r>
              <a:rPr lang="ru-RU" u="sng" dirty="0" err="1" smtClean="0"/>
              <a:t>релігійних</a:t>
            </a:r>
            <a:r>
              <a:rPr lang="ru-RU" u="sng" dirty="0" smtClean="0"/>
              <a:t> </a:t>
            </a:r>
            <a:r>
              <a:rPr lang="ru-RU" u="sng" dirty="0" err="1" smtClean="0"/>
              <a:t>переконань</a:t>
            </a:r>
            <a:r>
              <a:rPr lang="ru-RU" u="sng" dirty="0" smtClean="0"/>
              <a:t> </a:t>
            </a:r>
            <a:r>
              <a:rPr lang="ru-RU" u="sng" dirty="0" err="1" smtClean="0"/>
              <a:t>кримських</a:t>
            </a:r>
            <a:r>
              <a:rPr lang="ru-RU" u="sng" dirty="0" smtClean="0"/>
              <a:t> татар, </a:t>
            </a:r>
            <a:r>
              <a:rPr lang="ru-RU" u="sng" dirty="0" err="1" smtClean="0"/>
              <a:t>заборона</a:t>
            </a:r>
            <a:r>
              <a:rPr lang="ru-RU" u="sng" dirty="0" smtClean="0"/>
              <a:t> </a:t>
            </a:r>
            <a:r>
              <a:rPr lang="ru-RU" u="sng" dirty="0" err="1" smtClean="0"/>
              <a:t>трансляцій</a:t>
            </a:r>
            <a:r>
              <a:rPr lang="ru-RU" u="sng" dirty="0" smtClean="0"/>
              <a:t> </a:t>
            </a:r>
            <a:r>
              <a:rPr lang="ru-RU" u="sng" dirty="0" err="1" smtClean="0"/>
              <a:t>кримськотатарських</a:t>
            </a:r>
            <a:r>
              <a:rPr lang="ru-RU" u="sng" dirty="0" smtClean="0"/>
              <a:t> </a:t>
            </a:r>
            <a:r>
              <a:rPr lang="ru-RU" u="sng" dirty="0" err="1" smtClean="0"/>
              <a:t>телеканалів</a:t>
            </a:r>
            <a:r>
              <a:rPr lang="ru-RU" u="sng" dirty="0" smtClean="0"/>
              <a:t> та </a:t>
            </a:r>
            <a:r>
              <a:rPr lang="ru-RU" u="sng" dirty="0" err="1" smtClean="0"/>
              <a:t>програм</a:t>
            </a:r>
            <a:r>
              <a:rPr lang="ru-RU" u="sng" dirty="0" smtClean="0"/>
              <a:t> за </a:t>
            </a:r>
            <a:r>
              <a:rPr lang="ru-RU" u="sng" dirty="0" err="1" smtClean="0"/>
              <a:t>участю</a:t>
            </a:r>
            <a:r>
              <a:rPr lang="ru-RU" u="sng" dirty="0" smtClean="0"/>
              <a:t> </a:t>
            </a:r>
            <a:r>
              <a:rPr lang="ru-RU" u="sng" dirty="0" err="1" smtClean="0"/>
              <a:t>лідерів</a:t>
            </a:r>
            <a:r>
              <a:rPr lang="ru-RU" u="sng" dirty="0" smtClean="0"/>
              <a:t> </a:t>
            </a:r>
            <a:r>
              <a:rPr lang="ru-RU" u="sng" dirty="0" err="1" smtClean="0"/>
              <a:t>кримськотатарського</a:t>
            </a:r>
            <a:r>
              <a:rPr lang="ru-RU" u="sng" dirty="0" smtClean="0"/>
              <a:t> народу</a:t>
            </a:r>
            <a:r>
              <a:rPr lang="ru-RU" dirty="0" smtClean="0"/>
              <a:t>, </a:t>
            </a:r>
            <a:r>
              <a:rPr lang="ru-RU" dirty="0" err="1" smtClean="0"/>
              <a:t>заборона</a:t>
            </a:r>
            <a:r>
              <a:rPr lang="ru-RU" dirty="0" smtClean="0"/>
              <a:t> </a:t>
            </a:r>
            <a:r>
              <a:rPr lang="ru-RU" dirty="0" err="1" smtClean="0"/>
              <a:t>масових</a:t>
            </a:r>
            <a:r>
              <a:rPr lang="ru-RU" dirty="0" smtClean="0"/>
              <a:t> </a:t>
            </a:r>
            <a:r>
              <a:rPr lang="ru-RU" dirty="0" err="1" smtClean="0"/>
              <a:t>зібрань</a:t>
            </a:r>
            <a:r>
              <a:rPr lang="ru-RU" dirty="0" smtClean="0"/>
              <a:t> у </a:t>
            </a:r>
            <a:r>
              <a:rPr lang="ru-RU" dirty="0" err="1" smtClean="0"/>
              <a:t>визначні</a:t>
            </a:r>
            <a:r>
              <a:rPr lang="ru-RU" dirty="0" smtClean="0"/>
              <a:t> для них </a:t>
            </a:r>
            <a:r>
              <a:rPr lang="ru-RU" dirty="0" err="1" smtClean="0"/>
              <a:t>дні</a:t>
            </a:r>
            <a:r>
              <a:rPr lang="ru-RU" dirty="0" smtClean="0"/>
              <a:t> </a:t>
            </a:r>
            <a:r>
              <a:rPr lang="ru-RU" dirty="0" err="1" smtClean="0"/>
              <a:t>є</a:t>
            </a:r>
            <a:r>
              <a:rPr lang="ru-RU" dirty="0" smtClean="0"/>
              <a:t> прикладом «особливого» </a:t>
            </a:r>
            <a:r>
              <a:rPr lang="ru-RU" dirty="0" err="1" smtClean="0"/>
              <a:t>ставлення</a:t>
            </a:r>
            <a:r>
              <a:rPr lang="ru-RU" dirty="0" smtClean="0"/>
              <a:t> до </a:t>
            </a:r>
            <a:r>
              <a:rPr lang="ru-RU" dirty="0" err="1" smtClean="0"/>
              <a:t>кримськотатарського</a:t>
            </a:r>
            <a:r>
              <a:rPr lang="ru-RU" dirty="0" smtClean="0"/>
              <a:t> народу.</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571480"/>
            <a:ext cx="7200900" cy="5594370"/>
          </a:xfrm>
        </p:spPr>
        <p:txBody>
          <a:bodyPr>
            <a:normAutofit fontScale="70000" lnSpcReduction="20000"/>
          </a:bodyPr>
          <a:lstStyle/>
          <a:p>
            <a:pPr algn="just">
              <a:buNone/>
            </a:pPr>
            <a:r>
              <a:rPr lang="uk-UA" dirty="0" smtClean="0"/>
              <a:t>   </a:t>
            </a:r>
            <a:endParaRPr lang="ru-RU" dirty="0" smtClean="0"/>
          </a:p>
          <a:p>
            <a:pPr algn="just" hangingPunct="0"/>
            <a:r>
              <a:rPr lang="uk-UA" dirty="0" smtClean="0"/>
              <a:t> </a:t>
            </a:r>
            <a:r>
              <a:rPr lang="uk-UA" b="1" u="sng" dirty="0" smtClean="0"/>
              <a:t>Стаття 1 Протоколу 1</a:t>
            </a:r>
            <a:r>
              <a:rPr lang="uk-UA" dirty="0" smtClean="0"/>
              <a:t>: </a:t>
            </a:r>
            <a:r>
              <a:rPr lang="uk-UA" dirty="0" smtClean="0"/>
              <a:t>зафіксовано </a:t>
            </a:r>
            <a:r>
              <a:rPr lang="uk-UA" dirty="0" smtClean="0"/>
              <a:t>випадки перешкод у користуванні майном фізичним особам у зв’язку з неможливістю чи забороною їм органами РФ потрапити на територію АРК. Крім того, зафіксовано часті випадки руйнування майна, зокрема житлових будинків, найманцями РФ у південно-східних областях України.</a:t>
            </a:r>
            <a:endParaRPr lang="ru-RU" dirty="0" smtClean="0"/>
          </a:p>
          <a:p>
            <a:pPr algn="just" hangingPunct="0"/>
            <a:r>
              <a:rPr lang="uk-UA" dirty="0" smtClean="0"/>
              <a:t>Крім того, самопроголошена влада на території АРК декількома своїми актами оголосила </a:t>
            </a:r>
            <a:r>
              <a:rPr lang="uk-UA" u="sng" dirty="0" smtClean="0"/>
              <a:t>націоналізацію майна українських підприємств</a:t>
            </a:r>
            <a:r>
              <a:rPr lang="uk-UA" dirty="0" smtClean="0"/>
              <a:t>, які знаходяться на території півострова. З огляду на це велика кількість юридичних осіб та, зокрема, банківських установ втратили доступ до свого майна, яке знаходиться на окупованій території, і як результат, втратили можливість отримувати прибуток з його використання. Аналогічна ситуація відбувається і в південно-східних областях України. Зокрема, були зафіксовані часті випадки захоплення членами самопроголошеної влади так званих Донецької та Луганської Народних Республік приміщень та споруд, які перебувають у державній, комунальній чи приватній власності. </a:t>
            </a:r>
          </a:p>
          <a:p>
            <a:pPr algn="just" hangingPunct="0"/>
            <a:r>
              <a:rPr lang="uk-UA" b="1" u="sng" dirty="0" smtClean="0"/>
              <a:t>Стаття 2 Протоколу 4</a:t>
            </a:r>
            <a:r>
              <a:rPr lang="uk-UA" dirty="0" smtClean="0"/>
              <a:t>: було зафіксовано випадки заборони в’їзду органами влади РФ на територію АРК громадянам України та інших держав, що є прямим порушенням їх права на свободу пересування</a:t>
            </a:r>
            <a:r>
              <a:rPr lang="uk-UA" dirty="0" smtClean="0"/>
              <a:t>. З іншого боку, подібна заборона з боку України на виїзд з АРК осіб, які змінили український паспорт на російський, також є порушенням П4(2).</a:t>
            </a:r>
            <a:endParaRPr lang="ru-RU" dirty="0" smtClean="0"/>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785794"/>
            <a:ext cx="7200900" cy="5380056"/>
          </a:xfrm>
        </p:spPr>
        <p:txBody>
          <a:bodyPr>
            <a:normAutofit/>
          </a:bodyPr>
          <a:lstStyle/>
          <a:p>
            <a:pPr lvl="8" algn="ctr">
              <a:buNone/>
            </a:pPr>
            <a:endParaRPr lang="uk-UA" sz="4000" b="1" dirty="0" smtClean="0"/>
          </a:p>
          <a:p>
            <a:pPr lvl="8" algn="ctr">
              <a:buNone/>
            </a:pPr>
            <a:endParaRPr lang="uk-UA" sz="4000" b="1" dirty="0" smtClean="0"/>
          </a:p>
          <a:p>
            <a:pPr lvl="8">
              <a:buNone/>
            </a:pPr>
            <a:r>
              <a:rPr lang="uk-UA" sz="4000" b="1" dirty="0" smtClean="0"/>
              <a:t>Дякую за увагу!</a:t>
            </a:r>
            <a:endParaRPr lang="ru-RU"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737750"/>
          </a:xfrm>
        </p:spPr>
        <p:txBody>
          <a:bodyPr/>
          <a:lstStyle/>
          <a:p>
            <a:pPr algn="ctr">
              <a:buNone/>
            </a:pPr>
            <a:r>
              <a:rPr lang="uk-UA" dirty="0" smtClean="0"/>
              <a:t>Підзаконні акти:</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62500" lnSpcReduction="20000"/>
          </a:bodyPr>
          <a:lstStyle/>
          <a:p>
            <a:r>
              <a:rPr lang="uk-UA" dirty="0" smtClean="0"/>
              <a:t>- Постанова КМУ № 509 від 1 жовтня 2014 р. «Про облік осіб, які переміщуються з тимчасово окупованої території України та районів проведення антитерористичної операції»;</a:t>
            </a:r>
            <a:endParaRPr lang="ru-RU" dirty="0" smtClean="0"/>
          </a:p>
          <a:p>
            <a:r>
              <a:rPr lang="uk-UA" dirty="0" smtClean="0"/>
              <a:t>- Постанова КМУ № 505 від 1 жовтня 2014 р. «Про надання щомісячної адресної допомоги  особам, які переміщуються з тимчасово окупованої території України та районів проведення антитерористичної операції, для покриття витрат на проживання, в тому числі на оплату житлово-комунальних послуг»;</a:t>
            </a:r>
            <a:endParaRPr lang="ru-RU" dirty="0" smtClean="0"/>
          </a:p>
          <a:p>
            <a:r>
              <a:rPr lang="uk-UA" dirty="0" smtClean="0"/>
              <a:t>- Постанова КМУ № 535 від 1 жовтня 2014 р. «Про затвердження Порядку використання коштів, що надійшли від фізичних та юридичних осіб для надання одноразової грошової допомоги постраждалим особам та особам, які переміщуються з тимчасово окупованої території України або району проведення антитерористичної операції»;</a:t>
            </a:r>
            <a:endParaRPr lang="ru-RU" dirty="0" smtClean="0"/>
          </a:p>
          <a:p>
            <a:r>
              <a:rPr lang="uk-UA" dirty="0" smtClean="0"/>
              <a:t>- Постанова КМУ № 297 від 17 липня 2014 р. «Про Державну службу України з питань Автономної Республіки Крим, міста Севастополя та тимчасово переміщених осіб»;</a:t>
            </a:r>
            <a:endParaRPr lang="ru-RU" dirty="0" smtClean="0"/>
          </a:p>
          <a:p>
            <a:r>
              <a:rPr lang="uk-UA" dirty="0" smtClean="0"/>
              <a:t>- Постанова КМУ № 213 від 25 червня 2014 р. «Про забезпечення тимчасового проживання сімей, які переселилися з Автономної Республіки Крим та м. Севастополя».</a:t>
            </a:r>
            <a:endParaRPr lang="ru-RU" dirty="0" smtClean="0"/>
          </a:p>
          <a:p>
            <a:r>
              <a:rPr lang="uk-UA" dirty="0" smtClean="0"/>
              <a:t>- Розпорядження КМУ № 588-р від 11 червня 2014 р. «Питання соціального забезпечення громадян України, які переміщуються з тимчасово окупованої території та районів проведення антитерористичної операції».</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880626"/>
          </a:xfrm>
        </p:spPr>
        <p:txBody>
          <a:bodyPr/>
          <a:lstStyle/>
          <a:p>
            <a:pPr algn="ctr">
              <a:buNone/>
            </a:pPr>
            <a:r>
              <a:rPr lang="uk-UA" u="sng" dirty="0" smtClean="0"/>
              <a:t>Інші джерела інформації</a:t>
            </a:r>
            <a:r>
              <a:rPr lang="uk-UA" dirty="0" smtClean="0"/>
              <a:t>:</a:t>
            </a:r>
            <a:endParaRPr lang="ru-RU" dirty="0"/>
          </a:p>
        </p:txBody>
      </p:sp>
      <p:sp>
        <p:nvSpPr>
          <p:cNvPr id="3" name="Текст 2"/>
          <p:cNvSpPr>
            <a:spLocks noGrp="1"/>
          </p:cNvSpPr>
          <p:nvPr>
            <p:ph type="body" sz="quarter" idx="10"/>
          </p:nvPr>
        </p:nvSpPr>
        <p:spPr>
          <a:xfrm>
            <a:off x="684213" y="1214422"/>
            <a:ext cx="7200900" cy="4951428"/>
          </a:xfrm>
        </p:spPr>
        <p:txBody>
          <a:bodyPr>
            <a:normAutofit fontScale="92500"/>
          </a:bodyPr>
          <a:lstStyle/>
          <a:p>
            <a:pPr algn="just">
              <a:buNone/>
            </a:pPr>
            <a:r>
              <a:rPr lang="uk-UA" dirty="0" smtClean="0"/>
              <a:t>  Правові питання щодо тимчасового розміщення та допомоги громадянам України - внутрішньо переміщеним особам, стосовно реєстрації, майнових питань, соціальної допомоги, реєстрації підприємницької діяльності, освіти та інших питань:   </a:t>
            </a:r>
            <a:r>
              <a:rPr lang="uk-UA" u="sng" dirty="0" smtClean="0">
                <a:hlinkClick r:id="rId2"/>
              </a:rPr>
              <a:t>http://unhcr.org.ua/uk/resursi/pravovi-dokumenti-m/zakonodavstvo-ukr#IDPs</a:t>
            </a:r>
            <a:r>
              <a:rPr lang="ru-RU" dirty="0" smtClean="0"/>
              <a:t> </a:t>
            </a:r>
            <a:endParaRPr lang="en-US" dirty="0" smtClean="0"/>
          </a:p>
          <a:p>
            <a:pPr>
              <a:buNone/>
            </a:pPr>
            <a:endParaRPr lang="en-US" dirty="0" smtClean="0"/>
          </a:p>
          <a:p>
            <a:pPr algn="just">
              <a:buNone/>
            </a:pPr>
            <a:r>
              <a:rPr lang="en-US" dirty="0" smtClean="0"/>
              <a:t>   </a:t>
            </a:r>
            <a:r>
              <a:rPr lang="ru-RU" dirty="0" err="1" smtClean="0"/>
              <a:t>Додаткові</a:t>
            </a:r>
            <a:r>
              <a:rPr lang="ru-RU" dirty="0" smtClean="0"/>
              <a:t> </a:t>
            </a:r>
            <a:r>
              <a:rPr lang="ru-RU" dirty="0" err="1" smtClean="0"/>
              <a:t>рекомендації</a:t>
            </a:r>
            <a:r>
              <a:rPr lang="ru-RU" dirty="0" smtClean="0"/>
              <a:t> </a:t>
            </a:r>
            <a:r>
              <a:rPr lang="ru-RU" dirty="0" err="1" smtClean="0"/>
              <a:t>щодо</a:t>
            </a:r>
            <a:r>
              <a:rPr lang="ru-RU" dirty="0" smtClean="0"/>
              <a:t> </a:t>
            </a:r>
            <a:r>
              <a:rPr lang="ru-RU" dirty="0" err="1" smtClean="0"/>
              <a:t>звернення</a:t>
            </a:r>
            <a:r>
              <a:rPr lang="ru-RU" dirty="0" smtClean="0"/>
              <a:t> до </a:t>
            </a:r>
            <a:r>
              <a:rPr lang="ru-RU" dirty="0" err="1" smtClean="0"/>
              <a:t>Європейського</a:t>
            </a:r>
            <a:r>
              <a:rPr lang="ru-RU" dirty="0" smtClean="0"/>
              <a:t> суду </a:t>
            </a:r>
            <a:r>
              <a:rPr lang="ru-RU" dirty="0" err="1" smtClean="0"/>
              <a:t>з</a:t>
            </a:r>
            <a:r>
              <a:rPr lang="ru-RU" dirty="0" smtClean="0"/>
              <a:t> прав </a:t>
            </a:r>
            <a:r>
              <a:rPr lang="ru-RU" dirty="0" err="1" smtClean="0"/>
              <a:t>людини</a:t>
            </a:r>
            <a:r>
              <a:rPr lang="ru-RU" dirty="0" smtClean="0"/>
              <a:t> у </a:t>
            </a:r>
            <a:r>
              <a:rPr lang="ru-RU" dirty="0" err="1" smtClean="0"/>
              <a:t>зв’язку</a:t>
            </a:r>
            <a:r>
              <a:rPr lang="ru-RU" dirty="0" smtClean="0"/>
              <a:t> </a:t>
            </a:r>
            <a:r>
              <a:rPr lang="ru-RU" dirty="0" err="1" smtClean="0"/>
              <a:t>з</a:t>
            </a:r>
            <a:r>
              <a:rPr lang="ru-RU" dirty="0" smtClean="0"/>
              <a:t> </a:t>
            </a:r>
            <a:r>
              <a:rPr lang="ru-RU" dirty="0" err="1" smtClean="0"/>
              <a:t>порушенням</a:t>
            </a:r>
            <a:r>
              <a:rPr lang="ru-RU" dirty="0" smtClean="0"/>
              <a:t> прав </a:t>
            </a:r>
            <a:r>
              <a:rPr lang="ru-RU" dirty="0" err="1" smtClean="0"/>
              <a:t>осіб</a:t>
            </a:r>
            <a:r>
              <a:rPr lang="ru-RU" dirty="0" smtClean="0"/>
              <a:t> на </a:t>
            </a:r>
            <a:r>
              <a:rPr lang="ru-RU" dirty="0" err="1" smtClean="0"/>
              <a:t>окупованій</a:t>
            </a:r>
            <a:r>
              <a:rPr lang="ru-RU" dirty="0" smtClean="0"/>
              <a:t> </a:t>
            </a:r>
            <a:r>
              <a:rPr lang="ru-RU" dirty="0" err="1" smtClean="0"/>
              <a:t>території</a:t>
            </a:r>
            <a:r>
              <a:rPr lang="ru-RU" dirty="0" smtClean="0"/>
              <a:t> </a:t>
            </a:r>
            <a:r>
              <a:rPr lang="ru-RU" dirty="0" err="1" smtClean="0"/>
              <a:t>Автономної</a:t>
            </a:r>
            <a:r>
              <a:rPr lang="ru-RU" dirty="0" smtClean="0"/>
              <a:t> </a:t>
            </a:r>
            <a:r>
              <a:rPr lang="ru-RU" dirty="0" err="1" smtClean="0"/>
              <a:t>Республіки</a:t>
            </a:r>
            <a:r>
              <a:rPr lang="ru-RU" dirty="0" smtClean="0"/>
              <a:t> </a:t>
            </a:r>
            <a:r>
              <a:rPr lang="ru-RU" dirty="0" err="1" smtClean="0"/>
              <a:t>Крим</a:t>
            </a:r>
            <a:r>
              <a:rPr lang="ru-RU" dirty="0" smtClean="0"/>
              <a:t> та у </a:t>
            </a:r>
            <a:r>
              <a:rPr lang="ru-RU" dirty="0" err="1" smtClean="0"/>
              <a:t>південно-східних</a:t>
            </a:r>
            <a:r>
              <a:rPr lang="ru-RU" dirty="0" smtClean="0"/>
              <a:t> областях </a:t>
            </a:r>
            <a:r>
              <a:rPr lang="ru-RU" dirty="0" err="1" smtClean="0"/>
              <a:t>України</a:t>
            </a:r>
            <a:r>
              <a:rPr lang="en-US" dirty="0" smtClean="0"/>
              <a:t> - </a:t>
            </a:r>
            <a:r>
              <a:rPr lang="en-US" dirty="0" smtClean="0">
                <a:hlinkClick r:id="rId3"/>
              </a:rPr>
              <a:t>http://minjust.gov.ua/162</a:t>
            </a:r>
            <a:r>
              <a:rPr lang="en-US" dirty="0" smtClean="0"/>
              <a:t> </a:t>
            </a:r>
            <a:endParaRPr lang="ru-RU" dirty="0" smtClean="0"/>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666312"/>
          </a:xfrm>
        </p:spPr>
        <p:txBody>
          <a:bodyPr/>
          <a:lstStyle/>
          <a:p>
            <a:pPr algn="ctr">
              <a:buNone/>
            </a:pPr>
            <a:r>
              <a:rPr lang="uk-UA" sz="1600" dirty="0" smtClean="0"/>
              <a:t>ЗУ </a:t>
            </a:r>
            <a:r>
              <a:rPr lang="uk-UA" sz="1600" dirty="0" err="1" smtClean="0"/>
              <a:t>“Про</a:t>
            </a:r>
            <a:r>
              <a:rPr lang="uk-UA" sz="1600" dirty="0" smtClean="0"/>
              <a:t> забезпечення прав і свобод громадян та правовий режим на тимчасово окупованій території </a:t>
            </a:r>
            <a:r>
              <a:rPr lang="uk-UA" sz="1600" dirty="0" err="1" smtClean="0"/>
              <a:t>України”</a:t>
            </a:r>
            <a:endParaRPr lang="ru-RU" sz="1600" dirty="0"/>
          </a:p>
        </p:txBody>
      </p:sp>
      <p:sp>
        <p:nvSpPr>
          <p:cNvPr id="3" name="Текст 2"/>
          <p:cNvSpPr>
            <a:spLocks noGrp="1"/>
          </p:cNvSpPr>
          <p:nvPr>
            <p:ph type="body" sz="quarter" idx="10"/>
          </p:nvPr>
        </p:nvSpPr>
        <p:spPr>
          <a:xfrm>
            <a:off x="684213" y="1357298"/>
            <a:ext cx="7200900" cy="4808552"/>
          </a:xfrm>
        </p:spPr>
        <p:txBody>
          <a:bodyPr>
            <a:normAutofit/>
          </a:bodyPr>
          <a:lstStyle/>
          <a:p>
            <a:pPr algn="just">
              <a:buNone/>
            </a:pPr>
            <a:r>
              <a:rPr lang="ru-RU" dirty="0" smtClean="0"/>
              <a:t> </a:t>
            </a:r>
            <a:r>
              <a:rPr lang="ru-RU" dirty="0" err="1" smtClean="0"/>
              <a:t>Тимчасово</a:t>
            </a:r>
            <a:r>
              <a:rPr lang="ru-RU" dirty="0" smtClean="0"/>
              <a:t> </a:t>
            </a:r>
            <a:r>
              <a:rPr lang="ru-RU" dirty="0" err="1" smtClean="0"/>
              <a:t>окупована</a:t>
            </a:r>
            <a:r>
              <a:rPr lang="ru-RU" dirty="0" smtClean="0"/>
              <a:t> </a:t>
            </a:r>
            <a:r>
              <a:rPr lang="ru-RU" dirty="0" err="1" smtClean="0"/>
              <a:t>територія</a:t>
            </a:r>
            <a:r>
              <a:rPr lang="ru-RU" dirty="0" smtClean="0"/>
              <a:t> (ст.3):</a:t>
            </a:r>
          </a:p>
          <a:p>
            <a:pPr algn="just">
              <a:buNone/>
            </a:pPr>
            <a:r>
              <a:rPr lang="ru-RU" dirty="0" smtClean="0"/>
              <a:t> 1) </a:t>
            </a:r>
            <a:r>
              <a:rPr lang="ru-RU" dirty="0" err="1" smtClean="0"/>
              <a:t>сухопутна</a:t>
            </a:r>
            <a:r>
              <a:rPr lang="ru-RU" dirty="0" smtClean="0"/>
              <a:t> </a:t>
            </a:r>
            <a:r>
              <a:rPr lang="ru-RU" dirty="0" err="1" smtClean="0"/>
              <a:t>територія</a:t>
            </a:r>
            <a:r>
              <a:rPr lang="ru-RU" dirty="0" smtClean="0"/>
              <a:t> АРК та </a:t>
            </a:r>
            <a:r>
              <a:rPr lang="ru-RU" dirty="0" err="1" smtClean="0"/>
              <a:t>міста</a:t>
            </a:r>
            <a:r>
              <a:rPr lang="ru-RU" dirty="0" smtClean="0"/>
              <a:t> Севастополя, </a:t>
            </a:r>
            <a:r>
              <a:rPr lang="ru-RU" dirty="0" err="1" smtClean="0"/>
              <a:t>внутрішні</a:t>
            </a:r>
            <a:r>
              <a:rPr lang="ru-RU" dirty="0" smtClean="0"/>
              <a:t> води </a:t>
            </a:r>
            <a:r>
              <a:rPr lang="ru-RU" dirty="0" err="1" smtClean="0"/>
              <a:t>України</a:t>
            </a:r>
            <a:r>
              <a:rPr lang="ru-RU" dirty="0" smtClean="0"/>
              <a:t> </a:t>
            </a:r>
            <a:r>
              <a:rPr lang="ru-RU" dirty="0" err="1" smtClean="0"/>
              <a:t>цих</a:t>
            </a:r>
            <a:r>
              <a:rPr lang="ru-RU" dirty="0" smtClean="0"/>
              <a:t> </a:t>
            </a:r>
            <a:r>
              <a:rPr lang="ru-RU" dirty="0" err="1" smtClean="0"/>
              <a:t>територій</a:t>
            </a:r>
            <a:r>
              <a:rPr lang="ru-RU" dirty="0" smtClean="0"/>
              <a:t>;</a:t>
            </a:r>
          </a:p>
          <a:p>
            <a:pPr algn="just">
              <a:buNone/>
            </a:pPr>
            <a:r>
              <a:rPr lang="ru-RU" dirty="0" smtClean="0"/>
              <a:t> 2) </a:t>
            </a:r>
            <a:r>
              <a:rPr lang="ru-RU" dirty="0" err="1" smtClean="0"/>
              <a:t>внутрішні</a:t>
            </a:r>
            <a:r>
              <a:rPr lang="ru-RU" dirty="0" smtClean="0"/>
              <a:t> </a:t>
            </a:r>
            <a:r>
              <a:rPr lang="ru-RU" dirty="0" err="1" smtClean="0"/>
              <a:t>морські</a:t>
            </a:r>
            <a:r>
              <a:rPr lang="ru-RU" dirty="0" smtClean="0"/>
              <a:t> води </a:t>
            </a:r>
            <a:r>
              <a:rPr lang="ru-RU" dirty="0" err="1" smtClean="0"/>
              <a:t>і</a:t>
            </a:r>
            <a:r>
              <a:rPr lang="ru-RU" dirty="0" smtClean="0"/>
              <a:t> </a:t>
            </a:r>
            <a:r>
              <a:rPr lang="ru-RU" dirty="0" err="1" smtClean="0"/>
              <a:t>територіальне</a:t>
            </a:r>
            <a:r>
              <a:rPr lang="ru-RU" dirty="0" smtClean="0"/>
              <a:t> море </a:t>
            </a:r>
            <a:r>
              <a:rPr lang="ru-RU" dirty="0" err="1" smtClean="0"/>
              <a:t>України</a:t>
            </a:r>
            <a:r>
              <a:rPr lang="ru-RU" dirty="0" smtClean="0"/>
              <a:t> </a:t>
            </a:r>
            <a:r>
              <a:rPr lang="ru-RU" dirty="0" err="1" smtClean="0"/>
              <a:t>навколо</a:t>
            </a:r>
            <a:r>
              <a:rPr lang="ru-RU" dirty="0" smtClean="0"/>
              <a:t> </a:t>
            </a:r>
            <a:r>
              <a:rPr lang="ru-RU" dirty="0" err="1" smtClean="0"/>
              <a:t>Криму</a:t>
            </a:r>
            <a:r>
              <a:rPr lang="ru-RU" dirty="0" smtClean="0"/>
              <a:t>, </a:t>
            </a:r>
            <a:r>
              <a:rPr lang="ru-RU" dirty="0" err="1" smtClean="0"/>
              <a:t>територія</a:t>
            </a:r>
            <a:r>
              <a:rPr lang="ru-RU" dirty="0" smtClean="0"/>
              <a:t> ВЕЗ </a:t>
            </a:r>
            <a:r>
              <a:rPr lang="ru-RU" dirty="0" err="1" smtClean="0"/>
              <a:t>України</a:t>
            </a:r>
            <a:r>
              <a:rPr lang="ru-RU" dirty="0" smtClean="0"/>
              <a:t> </a:t>
            </a:r>
            <a:r>
              <a:rPr lang="ru-RU" dirty="0" err="1" smtClean="0"/>
              <a:t>вздовж</a:t>
            </a:r>
            <a:r>
              <a:rPr lang="ru-RU" dirty="0" smtClean="0"/>
              <a:t> </a:t>
            </a:r>
            <a:r>
              <a:rPr lang="ru-RU" dirty="0" err="1" smtClean="0"/>
              <a:t>узбережжя</a:t>
            </a:r>
            <a:r>
              <a:rPr lang="ru-RU" dirty="0" smtClean="0"/>
              <a:t> </a:t>
            </a:r>
            <a:r>
              <a:rPr lang="ru-RU" dirty="0" err="1" smtClean="0"/>
              <a:t>Криму</a:t>
            </a:r>
            <a:r>
              <a:rPr lang="ru-RU" dirty="0" smtClean="0"/>
              <a:t> та </a:t>
            </a:r>
            <a:r>
              <a:rPr lang="ru-RU" dirty="0" err="1" smtClean="0"/>
              <a:t>прилеглого</a:t>
            </a:r>
            <a:r>
              <a:rPr lang="ru-RU" dirty="0" smtClean="0"/>
              <a:t> до </a:t>
            </a:r>
            <a:r>
              <a:rPr lang="ru-RU" dirty="0" err="1" smtClean="0"/>
              <a:t>узбережжя</a:t>
            </a:r>
            <a:r>
              <a:rPr lang="ru-RU" dirty="0" smtClean="0"/>
              <a:t> континентального шельфу </a:t>
            </a:r>
            <a:r>
              <a:rPr lang="ru-RU" dirty="0" err="1" smtClean="0"/>
              <a:t>України</a:t>
            </a:r>
            <a:r>
              <a:rPr lang="ru-RU" dirty="0" smtClean="0"/>
              <a:t>;</a:t>
            </a:r>
          </a:p>
          <a:p>
            <a:pPr algn="just">
              <a:buNone/>
            </a:pPr>
            <a:r>
              <a:rPr lang="ru-RU" dirty="0" smtClean="0"/>
              <a:t> 3)</a:t>
            </a:r>
            <a:r>
              <a:rPr lang="ru-RU" dirty="0" err="1" smtClean="0"/>
              <a:t>повітряний</a:t>
            </a:r>
            <a:r>
              <a:rPr lang="ru-RU" dirty="0" smtClean="0"/>
              <a:t> </a:t>
            </a:r>
            <a:r>
              <a:rPr lang="ru-RU" dirty="0" err="1" smtClean="0"/>
              <a:t>простір</a:t>
            </a:r>
            <a:r>
              <a:rPr lang="ru-RU" dirty="0" smtClean="0"/>
              <a:t> над </a:t>
            </a:r>
            <a:r>
              <a:rPr lang="ru-RU" dirty="0" err="1" smtClean="0"/>
              <a:t>територіями</a:t>
            </a:r>
            <a:r>
              <a:rPr lang="ru-RU" dirty="0" smtClean="0"/>
              <a:t>, </a:t>
            </a:r>
            <a:r>
              <a:rPr lang="ru-RU" dirty="0" err="1" smtClean="0"/>
              <a:t>зазначеними</a:t>
            </a:r>
            <a:r>
              <a:rPr lang="ru-RU" dirty="0" smtClean="0"/>
              <a:t> </a:t>
            </a:r>
            <a:r>
              <a:rPr lang="ru-RU" dirty="0" err="1" smtClean="0"/>
              <a:t>вище</a:t>
            </a:r>
            <a:r>
              <a:rPr lang="ru-RU" dirty="0" smtClean="0"/>
              <a:t>.</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809188"/>
          </a:xfrm>
        </p:spPr>
        <p:txBody>
          <a:bodyPr/>
          <a:lstStyle/>
          <a:p>
            <a:pPr>
              <a:buNone/>
            </a:pPr>
            <a:r>
              <a:rPr lang="uk-UA" sz="1800" dirty="0" smtClean="0"/>
              <a:t>ЗУ </a:t>
            </a:r>
            <a:r>
              <a:rPr lang="uk-UA" sz="1800" dirty="0" err="1" smtClean="0"/>
              <a:t>“Про</a:t>
            </a:r>
            <a:r>
              <a:rPr lang="uk-UA" sz="1800" dirty="0" smtClean="0"/>
              <a:t> забезпечення прав і свобод громадян та правовий режим на тимчасово окупованій території </a:t>
            </a:r>
            <a:r>
              <a:rPr lang="uk-UA" sz="1800" dirty="0" err="1" smtClean="0"/>
              <a:t>України”</a:t>
            </a:r>
            <a:endParaRPr lang="ru-RU" sz="1800" dirty="0"/>
          </a:p>
        </p:txBody>
      </p:sp>
      <p:sp>
        <p:nvSpPr>
          <p:cNvPr id="3" name="Текст 2"/>
          <p:cNvSpPr>
            <a:spLocks noGrp="1"/>
          </p:cNvSpPr>
          <p:nvPr>
            <p:ph type="body" sz="quarter" idx="10"/>
          </p:nvPr>
        </p:nvSpPr>
        <p:spPr>
          <a:xfrm>
            <a:off x="684213" y="1285860"/>
            <a:ext cx="7200900" cy="4879990"/>
          </a:xfrm>
        </p:spPr>
        <p:txBody>
          <a:bodyPr>
            <a:normAutofit fontScale="92500"/>
          </a:bodyPr>
          <a:lstStyle/>
          <a:p>
            <a:pPr algn="just">
              <a:buNone/>
            </a:pPr>
            <a:r>
              <a:rPr lang="ru-RU" dirty="0" smtClean="0"/>
              <a:t>  </a:t>
            </a:r>
            <a:r>
              <a:rPr lang="ru-RU" dirty="0" err="1" smtClean="0"/>
              <a:t>Відповідальність</a:t>
            </a:r>
            <a:r>
              <a:rPr lang="ru-RU" dirty="0" smtClean="0"/>
              <a:t> за </a:t>
            </a:r>
            <a:r>
              <a:rPr lang="ru-RU" dirty="0" err="1" smtClean="0"/>
              <a:t>порушення</a:t>
            </a:r>
            <a:r>
              <a:rPr lang="ru-RU" dirty="0" smtClean="0"/>
              <a:t> </a:t>
            </a:r>
            <a:r>
              <a:rPr lang="ru-RU" dirty="0" err="1" smtClean="0"/>
              <a:t>визначених</a:t>
            </a:r>
            <a:r>
              <a:rPr lang="ru-RU" dirty="0" smtClean="0"/>
              <a:t> </a:t>
            </a:r>
            <a:r>
              <a:rPr lang="ru-RU" dirty="0" err="1" smtClean="0"/>
              <a:t>Конституцією</a:t>
            </a:r>
            <a:r>
              <a:rPr lang="ru-RU" dirty="0" smtClean="0"/>
              <a:t> та законами </a:t>
            </a:r>
            <a:r>
              <a:rPr lang="ru-RU" dirty="0" err="1" smtClean="0"/>
              <a:t>України</a:t>
            </a:r>
            <a:r>
              <a:rPr lang="ru-RU" dirty="0" smtClean="0"/>
              <a:t> прав </a:t>
            </a:r>
            <a:r>
              <a:rPr lang="ru-RU" dirty="0" err="1" smtClean="0"/>
              <a:t>і</a:t>
            </a:r>
            <a:r>
              <a:rPr lang="ru-RU" dirty="0" smtClean="0"/>
              <a:t> свобод </a:t>
            </a:r>
            <a:r>
              <a:rPr lang="ru-RU" dirty="0" err="1" smtClean="0"/>
              <a:t>людини</a:t>
            </a:r>
            <a:r>
              <a:rPr lang="ru-RU" dirty="0" smtClean="0"/>
              <a:t> </a:t>
            </a:r>
            <a:r>
              <a:rPr lang="ru-RU" dirty="0" err="1" smtClean="0"/>
              <a:t>і</a:t>
            </a:r>
            <a:r>
              <a:rPr lang="ru-RU" dirty="0" smtClean="0"/>
              <a:t> </a:t>
            </a:r>
            <a:r>
              <a:rPr lang="ru-RU" dirty="0" err="1" smtClean="0"/>
              <a:t>громадянина</a:t>
            </a:r>
            <a:r>
              <a:rPr lang="ru-RU" dirty="0" smtClean="0"/>
              <a:t> на </a:t>
            </a:r>
            <a:r>
              <a:rPr lang="ru-RU" dirty="0" err="1" smtClean="0"/>
              <a:t>тимчасово</a:t>
            </a:r>
            <a:r>
              <a:rPr lang="ru-RU" dirty="0" smtClean="0"/>
              <a:t> </a:t>
            </a:r>
            <a:r>
              <a:rPr lang="ru-RU" dirty="0" err="1" smtClean="0"/>
              <a:t>окупованій</a:t>
            </a:r>
            <a:r>
              <a:rPr lang="ru-RU" dirty="0" smtClean="0"/>
              <a:t> </a:t>
            </a:r>
            <a:r>
              <a:rPr lang="ru-RU" dirty="0" err="1" smtClean="0"/>
              <a:t>території</a:t>
            </a:r>
            <a:r>
              <a:rPr lang="ru-RU" dirty="0" smtClean="0"/>
              <a:t> </a:t>
            </a:r>
            <a:r>
              <a:rPr lang="ru-RU" u="sng" dirty="0" err="1" smtClean="0"/>
              <a:t>покладається</a:t>
            </a:r>
            <a:r>
              <a:rPr lang="ru-RU" u="sng" dirty="0" smtClean="0"/>
              <a:t> </a:t>
            </a:r>
            <a:r>
              <a:rPr lang="ru-RU" u="sng" dirty="0" err="1" smtClean="0"/>
              <a:t>на</a:t>
            </a:r>
            <a:r>
              <a:rPr lang="ru-RU" u="sng" dirty="0" smtClean="0"/>
              <a:t> </a:t>
            </a:r>
            <a:r>
              <a:rPr lang="ru-RU" u="sng" dirty="0" err="1" smtClean="0"/>
              <a:t>Російську</a:t>
            </a:r>
            <a:r>
              <a:rPr lang="ru-RU" u="sng" dirty="0" smtClean="0"/>
              <a:t> </a:t>
            </a:r>
            <a:r>
              <a:rPr lang="ru-RU" u="sng" dirty="0" err="1" smtClean="0"/>
              <a:t>Федерацію</a:t>
            </a:r>
            <a:r>
              <a:rPr lang="ru-RU" u="sng" dirty="0" smtClean="0"/>
              <a:t> </a:t>
            </a:r>
            <a:r>
              <a:rPr lang="ru-RU" dirty="0" smtClean="0"/>
              <a:t>як на </a:t>
            </a:r>
            <a:r>
              <a:rPr lang="ru-RU" dirty="0" err="1" smtClean="0"/>
              <a:t>державу-окупанта</a:t>
            </a:r>
            <a:r>
              <a:rPr lang="ru-RU" dirty="0" smtClean="0"/>
              <a:t> </a:t>
            </a:r>
            <a:r>
              <a:rPr lang="ru-RU" dirty="0" err="1" smtClean="0"/>
              <a:t>відповідно</a:t>
            </a:r>
            <a:r>
              <a:rPr lang="ru-RU" dirty="0" smtClean="0"/>
              <a:t> до норм </a:t>
            </a:r>
            <a:r>
              <a:rPr lang="ru-RU" dirty="0" err="1" smtClean="0"/>
              <a:t>і</a:t>
            </a:r>
            <a:r>
              <a:rPr lang="ru-RU" dirty="0" smtClean="0"/>
              <a:t> </a:t>
            </a:r>
            <a:r>
              <a:rPr lang="ru-RU" dirty="0" err="1" smtClean="0"/>
              <a:t>принципів</a:t>
            </a:r>
            <a:r>
              <a:rPr lang="ru-RU" dirty="0" smtClean="0"/>
              <a:t> </a:t>
            </a:r>
            <a:r>
              <a:rPr lang="ru-RU" dirty="0" err="1" smtClean="0"/>
              <a:t>міжнародного</a:t>
            </a:r>
            <a:r>
              <a:rPr lang="ru-RU" dirty="0" smtClean="0"/>
              <a:t> права (ст. 5).</a:t>
            </a:r>
          </a:p>
          <a:p>
            <a:pPr algn="just">
              <a:buNone/>
            </a:pPr>
            <a:r>
              <a:rPr lang="uk-UA" dirty="0" smtClean="0"/>
              <a:t>   Відшкодування матеріальної та моральної шкоди, заподіяної внаслідок тимчасової окупації державі Україна, юридичним особам, громадським об’єднанням, громадянам України, іноземцям та особам без громадянства, у повному обсязі </a:t>
            </a:r>
            <a:r>
              <a:rPr lang="uk-UA" u="sng" dirty="0" smtClean="0"/>
              <a:t>покладається на Російську Федерацію </a:t>
            </a:r>
            <a:r>
              <a:rPr lang="uk-UA" dirty="0" smtClean="0"/>
              <a:t>як на державу, що здійснює окупацію (ст.5).</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684213" y="428604"/>
            <a:ext cx="7200900" cy="5737246"/>
          </a:xfrm>
        </p:spPr>
        <p:txBody>
          <a:bodyPr>
            <a:normAutofit fontScale="92500" lnSpcReduction="10000"/>
          </a:bodyPr>
          <a:lstStyle/>
          <a:p>
            <a:pPr algn="just">
              <a:buNone/>
            </a:pPr>
            <a:r>
              <a:rPr lang="ru-RU" dirty="0" smtClean="0"/>
              <a:t> - </a:t>
            </a:r>
            <a:r>
              <a:rPr lang="ru-RU" dirty="0" err="1" smtClean="0"/>
              <a:t>Забезпечення</a:t>
            </a:r>
            <a:r>
              <a:rPr lang="ru-RU" dirty="0" smtClean="0"/>
              <a:t> права </a:t>
            </a:r>
            <a:r>
              <a:rPr lang="ru-RU" dirty="0" err="1" smtClean="0"/>
              <a:t>громадян</a:t>
            </a:r>
            <a:r>
              <a:rPr lang="ru-RU" dirty="0" smtClean="0"/>
              <a:t>, </a:t>
            </a:r>
            <a:r>
              <a:rPr lang="ru-RU" dirty="0" err="1" smtClean="0"/>
              <a:t>які</a:t>
            </a:r>
            <a:r>
              <a:rPr lang="ru-RU" dirty="0" smtClean="0"/>
              <a:t> </a:t>
            </a:r>
            <a:r>
              <a:rPr lang="ru-RU" dirty="0" err="1" smtClean="0"/>
              <a:t>проживають</a:t>
            </a:r>
            <a:r>
              <a:rPr lang="ru-RU" dirty="0" smtClean="0"/>
              <a:t> на </a:t>
            </a:r>
            <a:r>
              <a:rPr lang="ru-RU" dirty="0" err="1" smtClean="0"/>
              <a:t>тимчасово</a:t>
            </a:r>
            <a:r>
              <a:rPr lang="ru-RU" dirty="0" smtClean="0"/>
              <a:t> </a:t>
            </a:r>
            <a:r>
              <a:rPr lang="ru-RU" dirty="0" err="1" smtClean="0"/>
              <a:t>окупованій</a:t>
            </a:r>
            <a:r>
              <a:rPr lang="ru-RU" dirty="0" smtClean="0"/>
              <a:t> </a:t>
            </a:r>
            <a:r>
              <a:rPr lang="ru-RU" dirty="0" err="1" smtClean="0"/>
              <a:t>території</a:t>
            </a:r>
            <a:r>
              <a:rPr lang="ru-RU" dirty="0" smtClean="0"/>
              <a:t> </a:t>
            </a:r>
            <a:r>
              <a:rPr lang="ru-RU" dirty="0" err="1" smtClean="0"/>
              <a:t>або</a:t>
            </a:r>
            <a:r>
              <a:rPr lang="ru-RU" dirty="0" smtClean="0"/>
              <a:t> </a:t>
            </a:r>
            <a:r>
              <a:rPr lang="ru-RU" dirty="0" err="1" smtClean="0"/>
              <a:t>переселилися</a:t>
            </a:r>
            <a:r>
              <a:rPr lang="ru-RU" dirty="0" smtClean="0"/>
              <a:t> </a:t>
            </a:r>
            <a:r>
              <a:rPr lang="ru-RU" dirty="0" err="1" smtClean="0"/>
              <a:t>з</a:t>
            </a:r>
            <a:r>
              <a:rPr lang="ru-RU" dirty="0" smtClean="0"/>
              <a:t> </a:t>
            </a:r>
            <a:r>
              <a:rPr lang="ru-RU" dirty="0" err="1" smtClean="0"/>
              <a:t>неї</a:t>
            </a:r>
            <a:r>
              <a:rPr lang="ru-RU" dirty="0" smtClean="0"/>
              <a:t>, </a:t>
            </a:r>
            <a:r>
              <a:rPr lang="ru-RU" dirty="0" err="1" smtClean="0"/>
              <a:t>на</a:t>
            </a:r>
            <a:r>
              <a:rPr lang="ru-RU" dirty="0" smtClean="0"/>
              <a:t> </a:t>
            </a:r>
            <a:r>
              <a:rPr lang="ru-RU" dirty="0" err="1" smtClean="0"/>
              <a:t>отримання</a:t>
            </a:r>
            <a:r>
              <a:rPr lang="ru-RU" dirty="0" smtClean="0"/>
              <a:t> </a:t>
            </a:r>
            <a:r>
              <a:rPr lang="ru-RU" dirty="0" err="1" smtClean="0"/>
              <a:t>документів</a:t>
            </a:r>
            <a:r>
              <a:rPr lang="ru-RU" dirty="0" smtClean="0"/>
              <a:t>, </a:t>
            </a:r>
            <a:r>
              <a:rPr lang="ru-RU" dirty="0" err="1" smtClean="0"/>
              <a:t>що</a:t>
            </a:r>
            <a:r>
              <a:rPr lang="ru-RU" dirty="0" smtClean="0"/>
              <a:t> </a:t>
            </a:r>
            <a:r>
              <a:rPr lang="ru-RU" dirty="0" err="1" smtClean="0"/>
              <a:t>підтверджують</a:t>
            </a:r>
            <a:r>
              <a:rPr lang="ru-RU" dirty="0" smtClean="0"/>
              <a:t> </a:t>
            </a:r>
            <a:r>
              <a:rPr lang="ru-RU" dirty="0" err="1" smtClean="0"/>
              <a:t>громадянство</a:t>
            </a:r>
            <a:r>
              <a:rPr lang="ru-RU" dirty="0" smtClean="0"/>
              <a:t> </a:t>
            </a:r>
            <a:r>
              <a:rPr lang="ru-RU" dirty="0" err="1" smtClean="0"/>
              <a:t>України</a:t>
            </a:r>
            <a:r>
              <a:rPr lang="ru-RU" dirty="0" smtClean="0"/>
              <a:t>, </a:t>
            </a:r>
            <a:r>
              <a:rPr lang="ru-RU" dirty="0" err="1" smtClean="0"/>
              <a:t>посвідчують</a:t>
            </a:r>
            <a:r>
              <a:rPr lang="ru-RU" dirty="0" smtClean="0"/>
              <a:t> особу </a:t>
            </a:r>
            <a:r>
              <a:rPr lang="ru-RU" dirty="0" err="1" smtClean="0"/>
              <a:t>чи</a:t>
            </a:r>
            <a:r>
              <a:rPr lang="ru-RU" dirty="0" smtClean="0"/>
              <a:t> </a:t>
            </a:r>
            <a:r>
              <a:rPr lang="ru-RU" dirty="0" err="1" smtClean="0"/>
              <a:t>її</a:t>
            </a:r>
            <a:r>
              <a:rPr lang="ru-RU" dirty="0" smtClean="0"/>
              <a:t> </a:t>
            </a:r>
            <a:r>
              <a:rPr lang="ru-RU" dirty="0" err="1" smtClean="0"/>
              <a:t>спеціальний</a:t>
            </a:r>
            <a:r>
              <a:rPr lang="ru-RU" dirty="0" smtClean="0"/>
              <a:t> статус (</a:t>
            </a:r>
            <a:r>
              <a:rPr lang="ru-RU" dirty="0" err="1" smtClean="0"/>
              <a:t>стаття</a:t>
            </a:r>
            <a:r>
              <a:rPr lang="ru-RU" dirty="0" smtClean="0"/>
              <a:t> 6);</a:t>
            </a:r>
          </a:p>
          <a:p>
            <a:pPr algn="just">
              <a:buFontTx/>
              <a:buChar char="-"/>
            </a:pPr>
            <a:r>
              <a:rPr lang="uk-UA" dirty="0" smtClean="0"/>
              <a:t>Забезпечення реалізації прав громадян, які проживають на тимчасово окупованій території або переселилися з неї, на зайнятість, пенсійне забезпечення, загальнообов’язкове державне соціальне страхування, соціальні послуги, освіту (стаття 7);</a:t>
            </a:r>
          </a:p>
          <a:p>
            <a:pPr algn="just">
              <a:buFontTx/>
              <a:buChar char="-"/>
            </a:pPr>
            <a:r>
              <a:rPr lang="ru-RU" dirty="0" err="1" smtClean="0"/>
              <a:t>Захист</a:t>
            </a:r>
            <a:r>
              <a:rPr lang="ru-RU" dirty="0" smtClean="0"/>
              <a:t> </a:t>
            </a:r>
            <a:r>
              <a:rPr lang="ru-RU" dirty="0" err="1" smtClean="0"/>
              <a:t>виборчих</a:t>
            </a:r>
            <a:r>
              <a:rPr lang="ru-RU" dirty="0" smtClean="0"/>
              <a:t> прав </a:t>
            </a:r>
            <a:r>
              <a:rPr lang="ru-RU" dirty="0" err="1" smtClean="0"/>
              <a:t>громадян</a:t>
            </a:r>
            <a:r>
              <a:rPr lang="ru-RU" dirty="0" smtClean="0"/>
              <a:t> </a:t>
            </a:r>
            <a:r>
              <a:rPr lang="ru-RU" dirty="0" err="1" smtClean="0"/>
              <a:t>України</a:t>
            </a:r>
            <a:r>
              <a:rPr lang="ru-RU" dirty="0" smtClean="0"/>
              <a:t> на </a:t>
            </a:r>
            <a:r>
              <a:rPr lang="ru-RU" dirty="0" err="1" smtClean="0"/>
              <a:t>тимчасово</a:t>
            </a:r>
            <a:r>
              <a:rPr lang="ru-RU" dirty="0" smtClean="0"/>
              <a:t> </a:t>
            </a:r>
            <a:r>
              <a:rPr lang="ru-RU" dirty="0" err="1" smtClean="0"/>
              <a:t>окупованій</a:t>
            </a:r>
            <a:r>
              <a:rPr lang="ru-RU" dirty="0" smtClean="0"/>
              <a:t> </a:t>
            </a:r>
            <a:r>
              <a:rPr lang="ru-RU" dirty="0" err="1" smtClean="0"/>
              <a:t>території</a:t>
            </a:r>
            <a:r>
              <a:rPr lang="ru-RU" dirty="0" smtClean="0"/>
              <a:t> (</a:t>
            </a:r>
            <a:r>
              <a:rPr lang="ru-RU" dirty="0" err="1" smtClean="0"/>
              <a:t>стаття</a:t>
            </a:r>
            <a:r>
              <a:rPr lang="ru-RU" dirty="0" smtClean="0"/>
              <a:t> 8);</a:t>
            </a:r>
          </a:p>
          <a:p>
            <a:pPr algn="just">
              <a:buNone/>
            </a:pPr>
            <a:r>
              <a:rPr lang="ru-RU" dirty="0" smtClean="0"/>
              <a:t>- Право </a:t>
            </a:r>
            <a:r>
              <a:rPr lang="ru-RU" dirty="0" err="1" smtClean="0"/>
              <a:t>власності</a:t>
            </a:r>
            <a:r>
              <a:rPr lang="ru-RU" dirty="0" smtClean="0"/>
              <a:t> та </a:t>
            </a:r>
            <a:r>
              <a:rPr lang="ru-RU" dirty="0" err="1" smtClean="0"/>
              <a:t>правовий</a:t>
            </a:r>
            <a:r>
              <a:rPr lang="ru-RU" dirty="0" smtClean="0"/>
              <a:t> режим майна на </a:t>
            </a:r>
            <a:r>
              <a:rPr lang="ru-RU" dirty="0" err="1" smtClean="0"/>
              <a:t>тимчасово</a:t>
            </a:r>
            <a:r>
              <a:rPr lang="ru-RU" dirty="0" smtClean="0"/>
              <a:t> </a:t>
            </a:r>
            <a:r>
              <a:rPr lang="ru-RU" dirty="0" err="1" smtClean="0"/>
              <a:t>окупованій</a:t>
            </a:r>
            <a:r>
              <a:rPr lang="ru-RU" dirty="0" smtClean="0"/>
              <a:t> </a:t>
            </a:r>
            <a:r>
              <a:rPr lang="ru-RU" dirty="0" err="1" smtClean="0"/>
              <a:t>території</a:t>
            </a:r>
            <a:r>
              <a:rPr lang="ru-RU" dirty="0" smtClean="0"/>
              <a:t> (</a:t>
            </a:r>
            <a:r>
              <a:rPr lang="ru-RU" dirty="0" err="1" smtClean="0"/>
              <a:t>стаття</a:t>
            </a:r>
            <a:r>
              <a:rPr lang="ru-RU" dirty="0" smtClean="0"/>
              <a:t> 11);</a:t>
            </a:r>
          </a:p>
          <a:p>
            <a:pPr>
              <a:buFontTx/>
              <a:buChar char="-"/>
            </a:pPr>
            <a:r>
              <a:rPr lang="uk-UA" dirty="0" smtClean="0"/>
              <a:t>Зміна територіальної підсудності (стаття 12).</a:t>
            </a:r>
          </a:p>
          <a:p>
            <a:pPr>
              <a:buFontTx/>
              <a:buChar cha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175351" cy="451998"/>
          </a:xfrm>
        </p:spPr>
        <p:txBody>
          <a:bodyPr/>
          <a:lstStyle/>
          <a:p>
            <a:pPr>
              <a:buNone/>
            </a:pPr>
            <a:r>
              <a:rPr lang="uk-UA" sz="1600" dirty="0" smtClean="0"/>
              <a:t>ЗУ «Про забезпечення прав і свобод внутрішньо переміщених осіб»</a:t>
            </a:r>
            <a:endParaRPr lang="ru-RU" sz="1600" dirty="0"/>
          </a:p>
        </p:txBody>
      </p:sp>
      <p:sp>
        <p:nvSpPr>
          <p:cNvPr id="3" name="Текст 2"/>
          <p:cNvSpPr>
            <a:spLocks noGrp="1"/>
          </p:cNvSpPr>
          <p:nvPr>
            <p:ph type="body" sz="quarter" idx="10"/>
          </p:nvPr>
        </p:nvSpPr>
        <p:spPr>
          <a:xfrm>
            <a:off x="684213" y="1071546"/>
            <a:ext cx="7200900" cy="5094304"/>
          </a:xfrm>
        </p:spPr>
        <p:txBody>
          <a:bodyPr>
            <a:normAutofit/>
          </a:bodyPr>
          <a:lstStyle/>
          <a:p>
            <a:pPr algn="just">
              <a:buNone/>
            </a:pPr>
            <a:r>
              <a:rPr lang="uk-UA" dirty="0" smtClean="0"/>
              <a:t>  ВПО - громадянин України, який постійно проживає на території України, якого змусили або який самостійно покинув своє місце проживання, у результаті або з метою уникнення негативних наслідків збройного конфлікту, тимчасової окупації, повсюдних проявів насильства, масових порушень прав людини та надзвичайних ситуацій природного чи техногенного характеру.</a:t>
            </a:r>
          </a:p>
          <a:p>
            <a:pPr algn="just">
              <a:buNone/>
            </a:pPr>
            <a:r>
              <a:rPr lang="uk-UA" dirty="0" smtClean="0"/>
              <a:t>  Облік ВПО (ст.4), реєстрація місця проживання (ст.5), отримання документів (ст.6), зайнятість, пенсійне забезпечення, освіта (ст.7), виборчі права (ст.8), інші права (ст.9).</a:t>
            </a:r>
            <a:endParaRPr lang="ru-RU" dirty="0" smtClean="0"/>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7"/>
            <a:ext cx="7175351" cy="714380"/>
          </a:xfrm>
        </p:spPr>
        <p:txBody>
          <a:bodyPr/>
          <a:lstStyle/>
          <a:p>
            <a:pPr algn="ctr">
              <a:buNone/>
            </a:pPr>
            <a:r>
              <a:rPr lang="uk-UA" dirty="0" smtClean="0"/>
              <a:t>Статистика:</a:t>
            </a:r>
            <a:endParaRPr lang="ru-RU" dirty="0"/>
          </a:p>
        </p:txBody>
      </p:sp>
      <p:sp>
        <p:nvSpPr>
          <p:cNvPr id="3" name="Текст 2"/>
          <p:cNvSpPr>
            <a:spLocks noGrp="1"/>
          </p:cNvSpPr>
          <p:nvPr>
            <p:ph type="body" sz="quarter" idx="10"/>
          </p:nvPr>
        </p:nvSpPr>
        <p:spPr>
          <a:xfrm>
            <a:off x="684213" y="928670"/>
            <a:ext cx="7200900" cy="5237180"/>
          </a:xfrm>
        </p:spPr>
        <p:txBody>
          <a:bodyPr>
            <a:normAutofit lnSpcReduction="10000"/>
          </a:bodyPr>
          <a:lstStyle/>
          <a:p>
            <a:pPr>
              <a:buNone/>
            </a:pPr>
            <a:r>
              <a:rPr lang="uk-UA" dirty="0" smtClean="0"/>
              <a:t>- Загальна кількість громадян України, які переселені з АРК та міста Севастополь до інших регіонів, складає 19 0</a:t>
            </a:r>
            <a:r>
              <a:rPr lang="en-US" dirty="0" smtClean="0"/>
              <a:t>3</a:t>
            </a:r>
            <a:r>
              <a:rPr lang="uk-UA" dirty="0" smtClean="0"/>
              <a:t>8 осіб (у т.ч. 5323 дитини, 13</a:t>
            </a:r>
            <a:r>
              <a:rPr lang="en-US" dirty="0" smtClean="0"/>
              <a:t>69</a:t>
            </a:r>
            <a:r>
              <a:rPr lang="uk-UA" dirty="0" smtClean="0"/>
              <a:t> інвалідів та осіб похилого віку). </a:t>
            </a:r>
            <a:endParaRPr lang="ru-RU" dirty="0" smtClean="0"/>
          </a:p>
          <a:p>
            <a:pPr>
              <a:buNone/>
            </a:pPr>
            <a:r>
              <a:rPr lang="uk-UA" dirty="0" smtClean="0"/>
              <a:t>- З району проведення АТО до інших регіонів переселено 392 003 особи (у т.ч. 119 153 дитини, 79 918 інвалідів та осіб похилого віку</a:t>
            </a:r>
            <a:endParaRPr lang="ru-RU" dirty="0" smtClean="0"/>
          </a:p>
          <a:p>
            <a:pPr>
              <a:buFontTx/>
              <a:buChar char="-"/>
            </a:pPr>
            <a:r>
              <a:rPr lang="uk-UA" dirty="0" smtClean="0"/>
              <a:t>Всього переміщено 411 041 особу (у тому числі 124 476 дітей, 81 287 інвалідів та осіб похилого віку). </a:t>
            </a:r>
          </a:p>
          <a:p>
            <a:pPr>
              <a:buNone/>
            </a:pPr>
            <a:r>
              <a:rPr lang="uk-UA" dirty="0" smtClean="0"/>
              <a:t>- З урахуванням тимчасово переміщених в межах Луганської області, </a:t>
            </a:r>
            <a:r>
              <a:rPr lang="uk-UA" i="1" dirty="0" smtClean="0"/>
              <a:t>загальна кількість внутрішньо переміщених осіб становить </a:t>
            </a:r>
            <a:r>
              <a:rPr lang="uk-UA" b="1" i="1" dirty="0" smtClean="0"/>
              <a:t>440 768 ос</a:t>
            </a:r>
            <a:r>
              <a:rPr lang="ru-RU" b="1" i="1" dirty="0" err="1" smtClean="0"/>
              <a:t>іб</a:t>
            </a:r>
            <a:r>
              <a:rPr lang="uk-UA" dirty="0" smtClean="0"/>
              <a:t>.</a:t>
            </a:r>
            <a:endParaRPr lang="ru-RU" dirty="0" smtClean="0"/>
          </a:p>
          <a:p>
            <a:pPr>
              <a:buFontTx/>
              <a:buChar char="-"/>
            </a:pPr>
            <a:endParaRPr lang="ru-RU" dirty="0"/>
          </a:p>
        </p:txBody>
      </p:sp>
    </p:spTree>
  </p:cSld>
  <p:clrMapOvr>
    <a:masterClrMapping/>
  </p:clrMapOvr>
</p:sld>
</file>

<file path=ppt/theme/theme1.xml><?xml version="1.0" encoding="utf-8"?>
<a:theme xmlns:a="http://schemas.openxmlformats.org/drawingml/2006/main" name="Шаблон презентації НААУ">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презентації НААУ</Template>
  <TotalTime>134</TotalTime>
  <Words>2349</Words>
  <Application>Microsoft Office PowerPoint</Application>
  <PresentationFormat>Экран (4:3)</PresentationFormat>
  <Paragraphs>94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Шаблон презентації НААУ</vt:lpstr>
      <vt:lpstr>Слайд 1</vt:lpstr>
      <vt:lpstr>Законодавство:</vt:lpstr>
      <vt:lpstr>Підзаконні акти:</vt:lpstr>
      <vt:lpstr>Інші джерела інформації:</vt:lpstr>
      <vt:lpstr>ЗУ “Про забезпечення прав і свобод громадян та правовий режим на тимчасово окупованій території України”</vt:lpstr>
      <vt:lpstr>ЗУ “Про забезпечення прав і свобод громадян та правовий режим на тимчасово окупованій території України”</vt:lpstr>
      <vt:lpstr>Слайд 7</vt:lpstr>
      <vt:lpstr>ЗУ «Про забезпечення прав і свобод внутрішньо переміщених осіб»</vt:lpstr>
      <vt:lpstr>Статистика:</vt:lpstr>
      <vt:lpstr>Слайд 10</vt:lpstr>
      <vt:lpstr>Слайд 11</vt:lpstr>
      <vt:lpstr>Стаття 2:</vt:lpstr>
      <vt:lpstr>Стаття 3:</vt:lpstr>
      <vt:lpstr>Стаття 5:</vt:lpstr>
      <vt:lpstr>Стаття 6</vt:lpstr>
      <vt:lpstr>Стаття 7</vt:lpstr>
      <vt:lpstr>Стаття 8</vt:lpstr>
      <vt:lpstr>Стаття 9</vt:lpstr>
      <vt:lpstr>Слайд 19</vt:lpstr>
      <vt:lpstr>Слайд 20</vt:lpstr>
      <vt:lpstr>Слайд 21</vt:lpstr>
      <vt:lpstr>Слайд 22</vt:lpstr>
    </vt:vector>
  </TitlesOfParts>
  <Company>SamForum.ws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SamLab.ws</dc:creator>
  <cp:lastModifiedBy>SamLab.ws</cp:lastModifiedBy>
  <cp:revision>20</cp:revision>
  <cp:lastPrinted>2014-03-18T12:31:59Z</cp:lastPrinted>
  <dcterms:created xsi:type="dcterms:W3CDTF">2014-04-07T14:00:19Z</dcterms:created>
  <dcterms:modified xsi:type="dcterms:W3CDTF">2014-11-07T17:43:36Z</dcterms:modified>
</cp:coreProperties>
</file>