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bin" ContentType="audio/unknown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7"/>
  </p:notesMasterIdLst>
  <p:handoutMasterIdLst>
    <p:handoutMasterId r:id="rId8"/>
  </p:handout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96CAEE"/>
    <a:srgbClr val="B7E1FB"/>
    <a:srgbClr val="BEDEF4"/>
    <a:srgbClr val="C2E2F6"/>
    <a:srgbClr val="BEE6F4"/>
    <a:srgbClr val="98DCEC"/>
    <a:srgbClr val="C1DAE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47" autoAdjust="0"/>
    <p:restoredTop sz="94669" autoAdjust="0"/>
  </p:normalViewPr>
  <p:slideViewPr>
    <p:cSldViewPr>
      <p:cViewPr varScale="1">
        <p:scale>
          <a:sx n="70" d="100"/>
          <a:sy n="70" d="100"/>
        </p:scale>
        <p:origin x="-14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3342" y="-78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D6639-09A0-49C8-A9EF-09B5AC57F39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164001281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uk-UA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F77AB3-2450-46A1-9F5C-9A7F777A6028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32284183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0"/>
          </p:nvPr>
        </p:nvSpPr>
        <p:spPr>
          <a:xfrm>
            <a:off x="684213" y="2781300"/>
            <a:ext cx="7200900" cy="338455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5" name="Текст 8"/>
          <p:cNvSpPr>
            <a:spLocks noGrp="1"/>
          </p:cNvSpPr>
          <p:nvPr>
            <p:ph type="body" sz="quarter" idx="10"/>
          </p:nvPr>
        </p:nvSpPr>
        <p:spPr>
          <a:xfrm>
            <a:off x="684213" y="2781300"/>
            <a:ext cx="7200900" cy="3384550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428625"/>
            <a:ext cx="7772400" cy="1428739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rm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>
              <a:buNone/>
            </a:pPr>
            <a:r>
              <a:rPr lang="uk-UA" sz="2400" dirty="0" smtClean="0">
                <a:latin typeface="Times New Roman" pitchFamily="18" charset="0"/>
              </a:rPr>
              <a:t/>
            </a:r>
            <a:br>
              <a:rPr lang="uk-UA" sz="2400" dirty="0" smtClean="0">
                <a:latin typeface="Times New Roman" pitchFamily="18" charset="0"/>
              </a:rPr>
            </a:br>
            <a:r>
              <a:rPr lang="fr-FR" sz="2000" dirty="0" smtClean="0">
                <a:solidFill>
                  <a:schemeClr val="bg1"/>
                </a:solidFill>
                <a:latin typeface="Times New Roman" pitchFamily="18" charset="0"/>
              </a:rPr>
              <a:t/>
            </a:r>
            <a:br>
              <a:rPr lang="fr-FR" sz="2000" dirty="0" smtClean="0">
                <a:solidFill>
                  <a:schemeClr val="bg1"/>
                </a:solidFill>
                <a:latin typeface="Times New Roman" pitchFamily="18" charset="0"/>
              </a:rPr>
            </a:br>
            <a:endParaRPr lang="en-US" sz="2000" dirty="0" smtClean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28625" y="2357430"/>
            <a:ext cx="8286750" cy="4000528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sz="2400" b="1" dirty="0" smtClean="0"/>
              <a:t>Принцип юридичної визначеності</a:t>
            </a:r>
          </a:p>
          <a:p>
            <a:pPr algn="ctr">
              <a:buNone/>
            </a:pPr>
            <a:r>
              <a:rPr lang="uk-UA" sz="2000" b="1" dirty="0" smtClean="0"/>
              <a:t>(строки оскарження, скасування остаточних рішень)</a:t>
            </a:r>
            <a:endParaRPr lang="ru-RU" sz="2000" dirty="0" smtClean="0"/>
          </a:p>
          <a:p>
            <a:pPr marL="45720" indent="0">
              <a:buNone/>
              <a:defRPr/>
            </a:pPr>
            <a:endParaRPr lang="uk-UA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  <a:defRPr/>
            </a:pP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І.В. Караман, </a:t>
            </a:r>
          </a:p>
          <a:p>
            <a:pPr marL="45720" indent="0" algn="ctr">
              <a:buNone/>
              <a:defRPr/>
            </a:pP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м. Одеса, 4, 6, 8 листопада 2014 р. </a:t>
            </a:r>
          </a:p>
          <a:p>
            <a:pPr marL="45720" indent="0">
              <a:buNone/>
              <a:defRPr/>
            </a:pPr>
            <a:endParaRPr lang="en-GB" sz="16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en-US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85786" y="428604"/>
            <a:ext cx="3724275" cy="390525"/>
          </a:xfrm>
          <a:prstGeom prst="rect">
            <a:avLst/>
          </a:prstGeom>
          <a:noFill/>
        </p:spPr>
      </p:pic>
      <p:pic>
        <p:nvPicPr>
          <p:cNvPr id="6" name="Picture 7"/>
          <p:cNvPicPr/>
          <p:nvPr/>
        </p:nvPicPr>
        <p:blipFill>
          <a:blip r:embed="rId4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714876" y="428604"/>
            <a:ext cx="3255010" cy="447675"/>
          </a:xfrm>
          <a:prstGeom prst="rect">
            <a:avLst/>
          </a:prstGeom>
          <a:noFill/>
        </p:spPr>
      </p:pic>
      <p:pic>
        <p:nvPicPr>
          <p:cNvPr id="10" name="Picture 9"/>
          <p:cNvPicPr/>
          <p:nvPr/>
        </p:nvPicPr>
        <p:blipFill>
          <a:blip r:embed="rId5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357554" y="1000108"/>
            <a:ext cx="2200489" cy="9048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400271923"/>
      </p:ext>
    </p:extLst>
  </p:cSld>
  <p:clrMapOvr>
    <a:masterClrMapping/>
  </p:clrMapOvr>
  <p:transition spd="med">
    <p:sndAc>
      <p:stSnd>
        <p:snd r:embed="rId2" name="drumroll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684213" y="714356"/>
            <a:ext cx="7200900" cy="5451494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uk-UA" dirty="0" smtClean="0"/>
              <a:t>	</a:t>
            </a:r>
            <a:r>
              <a:rPr lang="uk-UA" u="sng" dirty="0" smtClean="0"/>
              <a:t>Загальні засади</a:t>
            </a:r>
            <a:r>
              <a:rPr lang="uk-UA" dirty="0" smtClean="0"/>
              <a:t>: </a:t>
            </a:r>
            <a:r>
              <a:rPr lang="uk-UA" i="1" dirty="0" err="1" smtClean="0"/>
              <a:t>Brumarescu</a:t>
            </a:r>
            <a:r>
              <a:rPr lang="uk-UA" i="1" dirty="0" smtClean="0"/>
              <a:t> v. </a:t>
            </a:r>
            <a:r>
              <a:rPr lang="uk-UA" i="1" dirty="0" err="1" smtClean="0"/>
              <a:t>Romania</a:t>
            </a:r>
            <a:r>
              <a:rPr lang="uk-UA" dirty="0" smtClean="0"/>
              <a:t> (1999), </a:t>
            </a:r>
            <a:r>
              <a:rPr lang="uk-UA" i="1" dirty="0" smtClean="0"/>
              <a:t>Агрокомплекс проти України </a:t>
            </a:r>
            <a:r>
              <a:rPr lang="uk-UA" dirty="0" smtClean="0"/>
              <a:t>(2013), </a:t>
            </a:r>
            <a:r>
              <a:rPr lang="uk-UA" i="1" dirty="0" smtClean="0"/>
              <a:t>Рябих проти Росії </a:t>
            </a:r>
            <a:r>
              <a:rPr lang="uk-UA" dirty="0" smtClean="0"/>
              <a:t>(2003), </a:t>
            </a:r>
            <a:r>
              <a:rPr lang="uk-UA" i="1" dirty="0" err="1" smtClean="0"/>
              <a:t>Сутяжнік</a:t>
            </a:r>
            <a:r>
              <a:rPr lang="uk-UA" i="1" dirty="0" smtClean="0"/>
              <a:t> проти Росії</a:t>
            </a:r>
            <a:r>
              <a:rPr lang="uk-UA" dirty="0" smtClean="0"/>
              <a:t> (2009), </a:t>
            </a:r>
            <a:r>
              <a:rPr lang="ru-RU" i="1" dirty="0" err="1" smtClean="0"/>
              <a:t>Unedic</a:t>
            </a:r>
            <a:r>
              <a:rPr lang="ru-RU" i="1" dirty="0" smtClean="0"/>
              <a:t> </a:t>
            </a:r>
            <a:r>
              <a:rPr lang="ru-RU" i="1" dirty="0" err="1" smtClean="0"/>
              <a:t>v</a:t>
            </a:r>
            <a:r>
              <a:rPr lang="uk-UA" i="1" dirty="0" smtClean="0"/>
              <a:t>. </a:t>
            </a:r>
            <a:r>
              <a:rPr lang="ru-RU" i="1" dirty="0" err="1" smtClean="0"/>
              <a:t>France</a:t>
            </a:r>
            <a:r>
              <a:rPr lang="uk-UA" dirty="0" smtClean="0"/>
              <a:t> (2008).</a:t>
            </a:r>
            <a:endParaRPr lang="ru-RU" dirty="0" smtClean="0"/>
          </a:p>
          <a:p>
            <a:endParaRPr lang="ru-RU" dirty="0" smtClean="0"/>
          </a:p>
          <a:p>
            <a:pPr algn="just">
              <a:buNone/>
            </a:pPr>
            <a:r>
              <a:rPr lang="uk-UA" dirty="0" smtClean="0"/>
              <a:t>   Скасування остаточного рішення в результаті </a:t>
            </a:r>
            <a:r>
              <a:rPr lang="uk-UA" u="sng" dirty="0" smtClean="0"/>
              <a:t>наглядового провадження</a:t>
            </a:r>
            <a:r>
              <a:rPr lang="uk-UA" dirty="0" smtClean="0"/>
              <a:t>: </a:t>
            </a:r>
            <a:r>
              <a:rPr lang="uk-UA" i="1" dirty="0" err="1" smtClean="0"/>
              <a:t>Brumarescu</a:t>
            </a:r>
            <a:r>
              <a:rPr lang="uk-UA" i="1" dirty="0" smtClean="0"/>
              <a:t> v. </a:t>
            </a:r>
            <a:r>
              <a:rPr lang="uk-UA" i="1" dirty="0" err="1" smtClean="0"/>
              <a:t>Romania</a:t>
            </a:r>
            <a:r>
              <a:rPr lang="uk-UA" dirty="0" smtClean="0"/>
              <a:t>, </a:t>
            </a:r>
            <a:r>
              <a:rPr lang="uk-UA" i="1" dirty="0" smtClean="0"/>
              <a:t>Рябих проти Росії</a:t>
            </a:r>
            <a:r>
              <a:rPr lang="uk-UA" dirty="0" smtClean="0"/>
              <a:t>, </a:t>
            </a:r>
            <a:r>
              <a:rPr lang="uk-UA" i="1" dirty="0" err="1" smtClean="0"/>
              <a:t>Трегубенко</a:t>
            </a:r>
            <a:r>
              <a:rPr lang="uk-UA" i="1" dirty="0" smtClean="0"/>
              <a:t> </a:t>
            </a:r>
            <a:r>
              <a:rPr lang="uk-UA" i="1" dirty="0" smtClean="0"/>
              <a:t>проти України</a:t>
            </a:r>
            <a:r>
              <a:rPr lang="uk-UA" dirty="0" smtClean="0"/>
              <a:t> (2004), </a:t>
            </a:r>
            <a:r>
              <a:rPr lang="uk-UA" i="1" dirty="0" smtClean="0"/>
              <a:t>Світлана</a:t>
            </a:r>
            <a:r>
              <a:rPr lang="uk-UA" dirty="0" smtClean="0"/>
              <a:t> </a:t>
            </a:r>
            <a:r>
              <a:rPr lang="uk-UA" i="1" dirty="0" smtClean="0"/>
              <a:t>Науменко проти України </a:t>
            </a:r>
            <a:r>
              <a:rPr lang="uk-UA" dirty="0" smtClean="0"/>
              <a:t>(2004), </a:t>
            </a:r>
            <a:r>
              <a:rPr lang="uk-UA" i="1" dirty="0" err="1" smtClean="0"/>
              <a:t>Полтораченко</a:t>
            </a:r>
            <a:r>
              <a:rPr lang="uk-UA" i="1" dirty="0" smtClean="0"/>
              <a:t> проти України </a:t>
            </a:r>
            <a:r>
              <a:rPr lang="uk-UA" dirty="0" smtClean="0"/>
              <a:t>(2005), </a:t>
            </a:r>
            <a:r>
              <a:rPr lang="uk-UA" i="1" dirty="0" err="1" smtClean="0"/>
              <a:t>Тімотієвич</a:t>
            </a:r>
            <a:r>
              <a:rPr lang="uk-UA" i="1" dirty="0" smtClean="0"/>
              <a:t> проти України</a:t>
            </a:r>
            <a:r>
              <a:rPr lang="uk-UA" dirty="0" smtClean="0"/>
              <a:t> (2005), </a:t>
            </a:r>
            <a:r>
              <a:rPr lang="uk-UA" i="1" dirty="0" err="1" smtClean="0"/>
              <a:t>Агротехсервіс</a:t>
            </a:r>
            <a:r>
              <a:rPr lang="uk-UA" i="1" dirty="0" smtClean="0"/>
              <a:t> проти України</a:t>
            </a:r>
            <a:r>
              <a:rPr lang="uk-UA" dirty="0" smtClean="0"/>
              <a:t> (2005), </a:t>
            </a:r>
            <a:r>
              <a:rPr lang="uk-UA" i="1" dirty="0" err="1" smtClean="0"/>
              <a:t>Мазняк</a:t>
            </a:r>
            <a:r>
              <a:rPr lang="uk-UA" i="1" dirty="0" smtClean="0"/>
              <a:t> проти України</a:t>
            </a:r>
            <a:r>
              <a:rPr lang="uk-UA" dirty="0" smtClean="0"/>
              <a:t> (2008), </a:t>
            </a:r>
            <a:r>
              <a:rPr lang="uk-UA" i="1" dirty="0" err="1" smtClean="0"/>
              <a:t>Совтрансавто</a:t>
            </a:r>
            <a:r>
              <a:rPr lang="uk-UA" i="1" dirty="0" smtClean="0"/>
              <a:t> Холдинг проти України</a:t>
            </a:r>
            <a:r>
              <a:rPr lang="uk-UA" dirty="0" smtClean="0"/>
              <a:t> (2002), </a:t>
            </a:r>
            <a:r>
              <a:rPr lang="uk-UA" i="1" dirty="0" smtClean="0"/>
              <a:t>Україна-Тюмень проти України</a:t>
            </a:r>
            <a:r>
              <a:rPr lang="uk-UA" dirty="0" smtClean="0"/>
              <a:t> (2008</a:t>
            </a:r>
            <a:r>
              <a:rPr lang="uk-UA" dirty="0" smtClean="0"/>
              <a:t>);</a:t>
            </a:r>
            <a:endParaRPr lang="en-US" dirty="0" smtClean="0"/>
          </a:p>
          <a:p>
            <a:pPr algn="just">
              <a:buNone/>
            </a:pPr>
            <a:r>
              <a:rPr lang="en-US" i="1" dirty="0" smtClean="0"/>
              <a:t> </a:t>
            </a:r>
            <a:r>
              <a:rPr lang="en-US" i="1" dirty="0" smtClean="0"/>
              <a:t> </a:t>
            </a:r>
            <a:r>
              <a:rPr lang="uk-UA" i="1" dirty="0" smtClean="0"/>
              <a:t>в </a:t>
            </a:r>
            <a:r>
              <a:rPr lang="uk-UA" i="1" u="sng" dirty="0" smtClean="0"/>
              <a:t>кримінальних справах</a:t>
            </a:r>
            <a:r>
              <a:rPr lang="uk-UA" i="1" dirty="0" smtClean="0"/>
              <a:t>: </a:t>
            </a:r>
            <a:r>
              <a:rPr lang="uk-UA" i="1" dirty="0" err="1" smtClean="0"/>
              <a:t>Савінський</a:t>
            </a:r>
            <a:r>
              <a:rPr lang="uk-UA" i="1" dirty="0" smtClean="0"/>
              <a:t> </a:t>
            </a:r>
            <a:r>
              <a:rPr lang="uk-UA" i="1" dirty="0" smtClean="0"/>
              <a:t>проти України</a:t>
            </a:r>
            <a:r>
              <a:rPr lang="uk-UA" dirty="0" smtClean="0"/>
              <a:t> (2006</a:t>
            </a:r>
            <a:r>
              <a:rPr lang="uk-UA" dirty="0" smtClean="0"/>
              <a:t>),</a:t>
            </a:r>
            <a:r>
              <a:rPr lang="uk-UA" i="1" dirty="0" smtClean="0"/>
              <a:t> </a:t>
            </a:r>
            <a:r>
              <a:rPr lang="uk-UA" i="1" dirty="0" err="1" smtClean="0"/>
              <a:t>Bujnita</a:t>
            </a:r>
            <a:r>
              <a:rPr lang="uk-UA" i="1" dirty="0" smtClean="0"/>
              <a:t> v </a:t>
            </a:r>
            <a:r>
              <a:rPr lang="uk-UA" i="1" dirty="0" err="1" smtClean="0"/>
              <a:t>Moldova</a:t>
            </a:r>
            <a:r>
              <a:rPr lang="uk-UA" dirty="0" smtClean="0"/>
              <a:t> (2007</a:t>
            </a:r>
            <a:r>
              <a:rPr lang="uk-UA" dirty="0" smtClean="0"/>
              <a:t>) - особиста незгода голови обласного суду або прокурора з рішеннями судів, а не нові факти чи суттєві процесуальні порушення.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684213" y="571480"/>
            <a:ext cx="7200900" cy="559437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 </a:t>
            </a:r>
          </a:p>
          <a:p>
            <a:pPr>
              <a:buNone/>
            </a:pPr>
            <a:r>
              <a:rPr lang="uk-UA" dirty="0" smtClean="0"/>
              <a:t>  Скасування остаточного рішення за </a:t>
            </a:r>
            <a:r>
              <a:rPr lang="uk-UA" u="sng" dirty="0" smtClean="0"/>
              <a:t>нововиявленими обставинами</a:t>
            </a:r>
            <a:r>
              <a:rPr lang="uk-UA" dirty="0" smtClean="0"/>
              <a:t>: </a:t>
            </a:r>
          </a:p>
          <a:p>
            <a:pPr>
              <a:buNone/>
            </a:pPr>
            <a:r>
              <a:rPr lang="uk-UA" i="1" dirty="0" smtClean="0"/>
              <a:t> </a:t>
            </a:r>
            <a:r>
              <a:rPr lang="uk-UA" i="1" dirty="0" smtClean="0"/>
              <a:t>  </a:t>
            </a:r>
            <a:r>
              <a:rPr lang="uk-UA" dirty="0" err="1" smtClean="0"/>
              <a:t>Pravednaya</a:t>
            </a:r>
            <a:r>
              <a:rPr lang="uk-UA" i="1" dirty="0" smtClean="0"/>
              <a:t> </a:t>
            </a:r>
            <a:r>
              <a:rPr lang="uk-UA" i="1" dirty="0" smtClean="0"/>
              <a:t>v. </a:t>
            </a:r>
            <a:r>
              <a:rPr lang="uk-UA" i="1" dirty="0" err="1" smtClean="0"/>
              <a:t>Russia</a:t>
            </a:r>
            <a:r>
              <a:rPr lang="uk-UA" i="1" dirty="0" smtClean="0"/>
              <a:t> </a:t>
            </a:r>
            <a:r>
              <a:rPr lang="uk-UA" dirty="0" smtClean="0"/>
              <a:t>(2004), </a:t>
            </a:r>
            <a:r>
              <a:rPr lang="uk-UA" i="1" dirty="0" err="1" smtClean="0"/>
              <a:t>Popov</a:t>
            </a:r>
            <a:r>
              <a:rPr lang="uk-UA" i="1" dirty="0" smtClean="0"/>
              <a:t> v. </a:t>
            </a:r>
            <a:r>
              <a:rPr lang="uk-UA" i="1" dirty="0" err="1" smtClean="0"/>
              <a:t>Moldova</a:t>
            </a:r>
            <a:r>
              <a:rPr lang="uk-UA" i="1" dirty="0" smtClean="0"/>
              <a:t> № 2</a:t>
            </a:r>
            <a:r>
              <a:rPr lang="uk-UA" dirty="0" smtClean="0"/>
              <a:t> (2005), </a:t>
            </a:r>
            <a:r>
              <a:rPr lang="uk-UA" i="1" dirty="0" err="1" smtClean="0"/>
              <a:t>Желтяков</a:t>
            </a:r>
            <a:r>
              <a:rPr lang="uk-UA" i="1" dirty="0" smtClean="0"/>
              <a:t> проти України</a:t>
            </a:r>
            <a:r>
              <a:rPr lang="uk-UA" dirty="0" smtClean="0"/>
              <a:t> (2011), </a:t>
            </a:r>
            <a:r>
              <a:rPr lang="uk-UA" i="1" dirty="0" smtClean="0"/>
              <a:t>Агрокомплекс проти України</a:t>
            </a:r>
            <a:r>
              <a:rPr lang="uk-UA" dirty="0" smtClean="0"/>
              <a:t> (2013). 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uk-UA" dirty="0" smtClean="0"/>
              <a:t>   </a:t>
            </a:r>
            <a:r>
              <a:rPr lang="uk-UA" u="sng" dirty="0" smtClean="0"/>
              <a:t>Інші ситуації</a:t>
            </a:r>
            <a:r>
              <a:rPr lang="uk-UA" dirty="0" smtClean="0"/>
              <a:t> (вирішення судами двічі одного й того ж питання): </a:t>
            </a:r>
            <a:r>
              <a:rPr lang="uk-UA" i="1" dirty="0" smtClean="0"/>
              <a:t>Ющенко та інші проти України</a:t>
            </a:r>
            <a:r>
              <a:rPr lang="uk-UA" dirty="0" smtClean="0"/>
              <a:t> (2010).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684213" y="1000108"/>
            <a:ext cx="7200900" cy="516574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dirty="0" smtClean="0"/>
              <a:t>   </a:t>
            </a:r>
          </a:p>
          <a:p>
            <a:pPr>
              <a:buNone/>
            </a:pPr>
            <a:r>
              <a:rPr lang="uk-UA" dirty="0" smtClean="0"/>
              <a:t>   </a:t>
            </a:r>
            <a:r>
              <a:rPr lang="uk-UA" b="1" u="sng" dirty="0" smtClean="0"/>
              <a:t>Принцип юридичної визначеності та строки оскарження</a:t>
            </a:r>
            <a:r>
              <a:rPr lang="uk-UA" b="1" dirty="0" smtClean="0"/>
              <a:t>: </a:t>
            </a:r>
          </a:p>
          <a:p>
            <a:pPr>
              <a:buNone/>
            </a:pPr>
            <a:r>
              <a:rPr lang="uk-UA" dirty="0" smtClean="0"/>
              <a:t>    </a:t>
            </a:r>
          </a:p>
          <a:p>
            <a:pPr>
              <a:buNone/>
            </a:pPr>
            <a:r>
              <a:rPr lang="uk-UA" dirty="0" smtClean="0"/>
              <a:t>    Правова система багатьох країн-членів передбачає можливість продовження процесуальних строків оскарження судових рішень, </a:t>
            </a:r>
            <a:r>
              <a:rPr lang="uk-UA" u="sng" dirty="0" smtClean="0"/>
              <a:t>якщо для цього є обґрунтовані підстави</a:t>
            </a:r>
            <a:r>
              <a:rPr lang="uk-UA" dirty="0" smtClean="0"/>
              <a:t>. Однак  якщо строк на звичайне апеляційне оскарження поновлений зі спливом значного періоду часу та за підстав, </a:t>
            </a:r>
            <a:r>
              <a:rPr lang="uk-UA" u="sng" dirty="0" smtClean="0"/>
              <a:t>які не видаються переконливими</a:t>
            </a:r>
            <a:r>
              <a:rPr lang="uk-UA" dirty="0" smtClean="0"/>
              <a:t>, таке рішення може порушити принцип юридичної визначеності .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    Вирішення питання щодо поновлення строку на оскарження перебуває в межах дискреційних повноважень національних судів, однак такі повноваження не є необмеженими. Від судів вимагається </a:t>
            </a:r>
            <a:r>
              <a:rPr lang="uk-UA" u="sng" dirty="0" smtClean="0"/>
              <a:t>вказувати підстави</a:t>
            </a:r>
            <a:r>
              <a:rPr lang="uk-UA" dirty="0" smtClean="0"/>
              <a:t>. Однією із таких підстав може бути, наприклад, неповідомлення сторін органами влади про прийняті рішення в їхній справі. </a:t>
            </a:r>
          </a:p>
          <a:p>
            <a:pPr>
              <a:buNone/>
            </a:pPr>
            <a:r>
              <a:rPr lang="uk-UA" dirty="0" smtClean="0"/>
              <a:t>    </a:t>
            </a:r>
          </a:p>
          <a:p>
            <a:pPr>
              <a:buNone/>
            </a:pPr>
            <a:r>
              <a:rPr lang="uk-UA" dirty="0" smtClean="0"/>
              <a:t>    Проте навіть тоді можливість поновлення не буде необмеженою, оскільки </a:t>
            </a:r>
            <a:r>
              <a:rPr lang="uk-UA" u="sng" dirty="0" smtClean="0"/>
              <a:t>сторони в розумні інтервали часу повинні вживати заходів</a:t>
            </a:r>
            <a:r>
              <a:rPr lang="uk-UA" dirty="0" smtClean="0"/>
              <a:t>, щоб дізнатись про стан відомого їм судового провадження (</a:t>
            </a:r>
            <a:r>
              <a:rPr lang="uk-UA" i="1" dirty="0" smtClean="0"/>
              <a:t>Олександр Шевченко проти України</a:t>
            </a:r>
            <a:r>
              <a:rPr lang="uk-UA" dirty="0" smtClean="0"/>
              <a:t> (2007), </a:t>
            </a:r>
            <a:r>
              <a:rPr lang="uk-UA" i="1" dirty="0" smtClean="0"/>
              <a:t>Трух проти України </a:t>
            </a:r>
            <a:r>
              <a:rPr lang="uk-UA" dirty="0" smtClean="0"/>
              <a:t>(2003). </a:t>
            </a:r>
            <a:endParaRPr lang="ru-RU" dirty="0" smtClean="0"/>
          </a:p>
          <a:p>
            <a:pPr>
              <a:buNone/>
            </a:pPr>
            <a:endParaRPr lang="uk-UA" dirty="0" smtClean="0"/>
          </a:p>
          <a:p>
            <a:pPr algn="just">
              <a:buNone/>
            </a:pPr>
            <a:r>
              <a:rPr lang="uk-UA" i="1" dirty="0" smtClean="0"/>
              <a:t>    Пономарьов проти України</a:t>
            </a:r>
            <a:r>
              <a:rPr lang="uk-UA" dirty="0" smtClean="0"/>
              <a:t> (2008), </a:t>
            </a:r>
            <a:r>
              <a:rPr lang="uk-UA" i="1" dirty="0" err="1" smtClean="0"/>
              <a:t>Безрукови</a:t>
            </a:r>
            <a:r>
              <a:rPr lang="uk-UA" i="1" dirty="0" smtClean="0"/>
              <a:t> проти Росії</a:t>
            </a:r>
            <a:r>
              <a:rPr lang="uk-UA" dirty="0" smtClean="0"/>
              <a:t> (2012).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quarter" idx="10"/>
          </p:nvPr>
        </p:nvSpPr>
        <p:spPr>
          <a:xfrm>
            <a:off x="684213" y="1214422"/>
            <a:ext cx="7200900" cy="4951428"/>
          </a:xfrm>
        </p:spPr>
        <p:txBody>
          <a:bodyPr/>
          <a:lstStyle/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endParaRPr lang="uk-UA" dirty="0" smtClean="0"/>
          </a:p>
          <a:p>
            <a:pPr algn="ctr">
              <a:buNone/>
            </a:pPr>
            <a:r>
              <a:rPr lang="uk-UA" sz="4000" b="1" dirty="0" smtClean="0"/>
              <a:t>Дякую за увагу!</a:t>
            </a:r>
            <a:endParaRPr lang="ru-RU" sz="4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Шаблон презентації НААУ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презентації НААУ</Template>
  <TotalTime>117</TotalTime>
  <Words>115</Words>
  <Application>Microsoft Office PowerPoint</Application>
  <PresentationFormat>Экран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Шаблон презентації НААУ</vt:lpstr>
      <vt:lpstr>Слайд 1</vt:lpstr>
      <vt:lpstr>Слайд 2</vt:lpstr>
      <vt:lpstr>Слайд 3</vt:lpstr>
      <vt:lpstr>Слайд 4</vt:lpstr>
      <vt:lpstr>Слайд 5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SamLab.ws</dc:creator>
  <cp:lastModifiedBy>SamLab.ws</cp:lastModifiedBy>
  <cp:revision>10</cp:revision>
  <cp:lastPrinted>2014-03-18T12:31:59Z</cp:lastPrinted>
  <dcterms:created xsi:type="dcterms:W3CDTF">2014-04-07T14:00:19Z</dcterms:created>
  <dcterms:modified xsi:type="dcterms:W3CDTF">2014-11-03T19:22:48Z</dcterms:modified>
</cp:coreProperties>
</file>