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bin" ContentType="audio/unknown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6CAEE"/>
    <a:srgbClr val="B7E1FB"/>
    <a:srgbClr val="BEDEF4"/>
    <a:srgbClr val="C2E2F6"/>
    <a:srgbClr val="BEE6F4"/>
    <a:srgbClr val="98DCEC"/>
    <a:srgbClr val="C1DAE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47" autoAdjust="0"/>
    <p:restoredTop sz="94669" autoAdjust="0"/>
  </p:normalViewPr>
  <p:slideViewPr>
    <p:cSldViewPr>
      <p:cViewPr varScale="1">
        <p:scale>
          <a:sx n="70" d="100"/>
          <a:sy n="70" d="100"/>
        </p:scale>
        <p:origin x="-14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3342" y="-78"/>
      </p:cViewPr>
      <p:guideLst>
        <p:guide orient="horz" pos="3107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FD6639-09A0-49C8-A9EF-09B5AC57F39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64001281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F77AB3-2450-46A1-9F5C-9A7F777A602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32284183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0"/>
          </p:nvPr>
        </p:nvSpPr>
        <p:spPr>
          <a:xfrm>
            <a:off x="684213" y="2781300"/>
            <a:ext cx="7200900" cy="338455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5" name="Текст 8"/>
          <p:cNvSpPr>
            <a:spLocks noGrp="1"/>
          </p:cNvSpPr>
          <p:nvPr>
            <p:ph type="body" sz="quarter" idx="10"/>
          </p:nvPr>
        </p:nvSpPr>
        <p:spPr>
          <a:xfrm>
            <a:off x="684213" y="2781300"/>
            <a:ext cx="7200900" cy="338455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428625"/>
            <a:ext cx="7772400" cy="1428739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None/>
            </a:pPr>
            <a:r>
              <a:rPr lang="uk-UA" sz="2400" dirty="0" smtClean="0">
                <a:latin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</a:rPr>
            </a:br>
            <a:r>
              <a:rPr lang="fr-FR" sz="2000" dirty="0" smtClean="0">
                <a:solidFill>
                  <a:schemeClr val="bg1"/>
                </a:solidFill>
                <a:latin typeface="Times New Roman" pitchFamily="18" charset="0"/>
              </a:rPr>
              <a:t/>
            </a:r>
            <a:br>
              <a:rPr lang="fr-FR" sz="2000" dirty="0" smtClean="0">
                <a:solidFill>
                  <a:schemeClr val="bg1"/>
                </a:solidFill>
                <a:latin typeface="Times New Roman" pitchFamily="18" charset="0"/>
              </a:rPr>
            </a:br>
            <a:endParaRPr lang="en-US" sz="2000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28625" y="2357430"/>
            <a:ext cx="8286750" cy="4000528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sz="2400" b="1" dirty="0" smtClean="0"/>
              <a:t>Роль прокурора поза межами кримінального процесу</a:t>
            </a:r>
            <a:endParaRPr lang="ru-RU" sz="2400" dirty="0" smtClean="0"/>
          </a:p>
          <a:p>
            <a:pPr marL="45720" indent="0">
              <a:buNone/>
              <a:defRPr/>
            </a:pPr>
            <a:endParaRPr lang="uk-UA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  <a:defRPr/>
            </a:pP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І.В. Караман, </a:t>
            </a:r>
          </a:p>
          <a:p>
            <a:pPr marL="45720" indent="0" algn="ctr">
              <a:buNone/>
              <a:defRPr/>
            </a:pP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м. Одеса, 4, 6, 8 листопада 2014 р. </a:t>
            </a:r>
          </a:p>
          <a:p>
            <a:pPr marL="45720" indent="0">
              <a:buNone/>
              <a:defRPr/>
            </a:pPr>
            <a:endParaRPr lang="en-GB" sz="16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85786" y="428604"/>
            <a:ext cx="3724275" cy="390525"/>
          </a:xfrm>
          <a:prstGeom prst="rect">
            <a:avLst/>
          </a:prstGeom>
          <a:noFill/>
        </p:spPr>
      </p:pic>
      <p:pic>
        <p:nvPicPr>
          <p:cNvPr id="6" name="Picture 7"/>
          <p:cNvPicPr/>
          <p:nvPr/>
        </p:nvPicPr>
        <p:blipFill>
          <a:blip r:embed="rId4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714876" y="428604"/>
            <a:ext cx="3255010" cy="447675"/>
          </a:xfrm>
          <a:prstGeom prst="rect">
            <a:avLst/>
          </a:prstGeom>
          <a:noFill/>
        </p:spPr>
      </p:pic>
      <p:pic>
        <p:nvPicPr>
          <p:cNvPr id="10" name="Picture 9"/>
          <p:cNvPicPr/>
          <p:nvPr/>
        </p:nvPicPr>
        <p:blipFill>
          <a:blip r:embed="rId5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357554" y="1000108"/>
            <a:ext cx="2200489" cy="904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400271923"/>
      </p:ext>
    </p:extLst>
  </p:cSld>
  <p:clrMapOvr>
    <a:masterClrMapping/>
  </p:clrMapOvr>
  <p:transition spd="med"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175351" cy="1237816"/>
          </a:xfrm>
        </p:spPr>
        <p:txBody>
          <a:bodyPr/>
          <a:lstStyle/>
          <a:p>
            <a:pPr algn="ctr">
              <a:buNone/>
            </a:pPr>
            <a:r>
              <a:rPr lang="uk-UA" sz="2000" dirty="0" smtClean="0"/>
              <a:t>      Матеріальні права, які можуть вступати в дію у зв'язку з участю в процесі прокурорів, з посиланням на статтю 6 Конвенції: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684213" y="1785926"/>
            <a:ext cx="7200900" cy="43799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- право на справедливий судовий розгляд незалежним і безстороннім судом; 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- право на змагальний процес; 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- право на рівність сторін;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- право на доступ до суду;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- роль прокурора в питаннях встановлення і оспорювання батьківства. 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- роль прокурора при перегляді справ в наглядовому порядку (юридична визначеність).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684213" y="785794"/>
            <a:ext cx="7200900" cy="5380056"/>
          </a:xfrm>
        </p:spPr>
        <p:txBody>
          <a:bodyPr/>
          <a:lstStyle/>
          <a:p>
            <a:pPr lvl="0">
              <a:buNone/>
            </a:pPr>
            <a:endParaRPr lang="uk-UA" dirty="0" smtClean="0"/>
          </a:p>
          <a:p>
            <a:pPr lvl="0">
              <a:buNone/>
            </a:pPr>
            <a:r>
              <a:rPr lang="uk-UA" dirty="0" smtClean="0"/>
              <a:t>  Право на справедливий судовий розгляд </a:t>
            </a:r>
            <a:r>
              <a:rPr lang="uk-UA" u="sng" dirty="0" smtClean="0"/>
              <a:t>незалежним і безстороннім судом</a:t>
            </a:r>
            <a:r>
              <a:rPr lang="uk-UA" dirty="0" smtClean="0"/>
              <a:t>: </a:t>
            </a:r>
            <a:r>
              <a:rPr lang="uk-UA" i="1" dirty="0" err="1" smtClean="0"/>
              <a:t>Zlinsat</a:t>
            </a:r>
            <a:r>
              <a:rPr lang="uk-UA" i="1" dirty="0" smtClean="0"/>
              <a:t>, </a:t>
            </a:r>
            <a:r>
              <a:rPr lang="uk-UA" i="1" dirty="0" err="1" smtClean="0"/>
              <a:t>spol</a:t>
            </a:r>
            <a:r>
              <a:rPr lang="uk-UA" i="1" dirty="0" smtClean="0"/>
              <a:t>. </a:t>
            </a:r>
            <a:r>
              <a:rPr lang="en-US" i="1" dirty="0" smtClean="0"/>
              <a:t>s r</a:t>
            </a:r>
            <a:r>
              <a:rPr lang="uk-UA" i="1" dirty="0" smtClean="0"/>
              <a:t>.</a:t>
            </a:r>
            <a:r>
              <a:rPr lang="en-US" i="1" dirty="0" smtClean="0"/>
              <a:t>o</a:t>
            </a:r>
            <a:r>
              <a:rPr lang="uk-UA" i="1" dirty="0" smtClean="0"/>
              <a:t>., v. </a:t>
            </a:r>
            <a:r>
              <a:rPr lang="uk-UA" i="1" dirty="0" err="1" smtClean="0"/>
              <a:t>Bulgaria</a:t>
            </a:r>
            <a:r>
              <a:rPr lang="uk-UA" dirty="0" smtClean="0"/>
              <a:t> (2006); </a:t>
            </a:r>
            <a:r>
              <a:rPr lang="uk-UA" i="1" dirty="0" err="1" smtClean="0"/>
              <a:t>Vasilescu</a:t>
            </a:r>
            <a:r>
              <a:rPr lang="uk-UA" i="1" dirty="0" smtClean="0"/>
              <a:t> v. </a:t>
            </a:r>
            <a:r>
              <a:rPr lang="uk-UA" i="1" dirty="0" err="1" smtClean="0"/>
              <a:t>Romania</a:t>
            </a:r>
            <a:r>
              <a:rPr lang="uk-UA" dirty="0" smtClean="0"/>
              <a:t> (1998); </a:t>
            </a:r>
            <a:r>
              <a:rPr lang="uk-UA" i="1" dirty="0" err="1" smtClean="0"/>
              <a:t>Varbanov</a:t>
            </a:r>
            <a:r>
              <a:rPr lang="uk-UA" i="1" dirty="0" smtClean="0"/>
              <a:t> v. </a:t>
            </a:r>
            <a:r>
              <a:rPr lang="uk-UA" i="1" dirty="0" err="1" smtClean="0"/>
              <a:t>Bulgaria</a:t>
            </a:r>
            <a:r>
              <a:rPr lang="uk-UA" dirty="0" smtClean="0"/>
              <a:t> (2000). </a:t>
            </a:r>
            <a:endParaRPr lang="ru-RU" dirty="0" smtClean="0"/>
          </a:p>
          <a:p>
            <a:pPr lvl="0">
              <a:buNone/>
            </a:pPr>
            <a:endParaRPr lang="uk-UA" dirty="0" smtClean="0"/>
          </a:p>
          <a:p>
            <a:pPr lvl="0">
              <a:buNone/>
            </a:pPr>
            <a:r>
              <a:rPr lang="uk-UA" dirty="0" smtClean="0"/>
              <a:t>  Право на</a:t>
            </a:r>
            <a:r>
              <a:rPr lang="uk-UA" u="sng" dirty="0" smtClean="0"/>
              <a:t> змагальний процес</a:t>
            </a:r>
            <a:r>
              <a:rPr lang="uk-UA" dirty="0" smtClean="0"/>
              <a:t>: </a:t>
            </a:r>
            <a:r>
              <a:rPr lang="uk-UA" i="1" dirty="0" err="1" smtClean="0"/>
              <a:t>Van</a:t>
            </a:r>
            <a:r>
              <a:rPr lang="uk-UA" i="1" dirty="0" smtClean="0"/>
              <a:t> </a:t>
            </a:r>
            <a:r>
              <a:rPr lang="uk-UA" i="1" dirty="0" err="1" smtClean="0"/>
              <a:t>Orshoven</a:t>
            </a:r>
            <a:r>
              <a:rPr lang="uk-UA" i="1" dirty="0" smtClean="0"/>
              <a:t> v. </a:t>
            </a:r>
            <a:r>
              <a:rPr lang="uk-UA" i="1" dirty="0" err="1" smtClean="0"/>
              <a:t>Belgium</a:t>
            </a:r>
            <a:r>
              <a:rPr lang="uk-UA" dirty="0" smtClean="0"/>
              <a:t> (1997); </a:t>
            </a:r>
            <a:r>
              <a:rPr lang="uk-UA" i="1" dirty="0" smtClean="0"/>
              <a:t>K.D.B. v </a:t>
            </a:r>
            <a:r>
              <a:rPr lang="uk-UA" i="1" dirty="0" err="1" smtClean="0"/>
              <a:t>the</a:t>
            </a:r>
            <a:r>
              <a:rPr lang="uk-UA" i="1" dirty="0" smtClean="0"/>
              <a:t> </a:t>
            </a:r>
            <a:r>
              <a:rPr lang="uk-UA" i="1" dirty="0" err="1" smtClean="0"/>
              <a:t>Netherlands</a:t>
            </a:r>
            <a:r>
              <a:rPr lang="uk-UA" dirty="0" smtClean="0"/>
              <a:t> (1998); </a:t>
            </a:r>
            <a:r>
              <a:rPr lang="uk-UA" i="1" dirty="0" smtClean="0"/>
              <a:t>Göç v. </a:t>
            </a:r>
            <a:r>
              <a:rPr lang="uk-UA" i="1" dirty="0" err="1" smtClean="0"/>
              <a:t>Turkey</a:t>
            </a:r>
            <a:r>
              <a:rPr lang="uk-UA" dirty="0" smtClean="0"/>
              <a:t> (2002); </a:t>
            </a:r>
            <a:r>
              <a:rPr lang="uk-UA" i="1" dirty="0" err="1" smtClean="0"/>
              <a:t>Emine</a:t>
            </a:r>
            <a:r>
              <a:rPr lang="uk-UA" i="1" dirty="0" smtClean="0"/>
              <a:t> </a:t>
            </a:r>
            <a:r>
              <a:rPr lang="uk-UA" i="1" dirty="0" err="1" smtClean="0"/>
              <a:t>Araç</a:t>
            </a:r>
            <a:r>
              <a:rPr lang="uk-UA" i="1" dirty="0" smtClean="0"/>
              <a:t> v. </a:t>
            </a:r>
            <a:r>
              <a:rPr lang="uk-UA" i="1" dirty="0" err="1" smtClean="0"/>
              <a:t>Turkey</a:t>
            </a:r>
            <a:r>
              <a:rPr lang="uk-UA" dirty="0" smtClean="0"/>
              <a:t> (2008); </a:t>
            </a:r>
            <a:r>
              <a:rPr lang="uk-UA" i="1" dirty="0" err="1" smtClean="0"/>
              <a:t>Miran</a:t>
            </a:r>
            <a:r>
              <a:rPr lang="uk-UA" i="1" dirty="0" smtClean="0"/>
              <a:t> v. </a:t>
            </a:r>
            <a:r>
              <a:rPr lang="uk-UA" i="1" dirty="0" err="1" smtClean="0"/>
              <a:t>Turkey</a:t>
            </a:r>
            <a:r>
              <a:rPr lang="uk-UA" dirty="0" smtClean="0"/>
              <a:t> (2009); </a:t>
            </a:r>
            <a:r>
              <a:rPr lang="uk-UA" i="1" dirty="0" err="1" smtClean="0"/>
              <a:t>Kress</a:t>
            </a:r>
            <a:r>
              <a:rPr lang="uk-UA" i="1" dirty="0" smtClean="0"/>
              <a:t> v. </a:t>
            </a:r>
            <a:r>
              <a:rPr lang="uk-UA" i="1" dirty="0" err="1" smtClean="0"/>
              <a:t>France</a:t>
            </a:r>
            <a:r>
              <a:rPr lang="uk-UA" dirty="0" smtClean="0"/>
              <a:t> (2001), </a:t>
            </a:r>
            <a:r>
              <a:rPr lang="uk-UA" i="1" dirty="0" smtClean="0"/>
              <a:t>APBP v. </a:t>
            </a:r>
            <a:r>
              <a:rPr lang="uk-UA" i="1" dirty="0" err="1" smtClean="0"/>
              <a:t>France</a:t>
            </a:r>
            <a:r>
              <a:rPr lang="uk-UA" dirty="0" smtClean="0"/>
              <a:t> (2002).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684213" y="785794"/>
            <a:ext cx="7200900" cy="5380056"/>
          </a:xfrm>
        </p:spPr>
        <p:txBody>
          <a:bodyPr>
            <a:normAutofit lnSpcReduction="10000"/>
          </a:bodyPr>
          <a:lstStyle/>
          <a:p>
            <a:pPr lvl="0" algn="just">
              <a:buNone/>
            </a:pPr>
            <a:r>
              <a:rPr lang="uk-UA" dirty="0" smtClean="0"/>
              <a:t> Право </a:t>
            </a:r>
            <a:r>
              <a:rPr lang="uk-UA" u="sng" dirty="0" smtClean="0"/>
              <a:t>на рівність сторін</a:t>
            </a:r>
            <a:r>
              <a:rPr lang="uk-UA" dirty="0" smtClean="0"/>
              <a:t>: </a:t>
            </a:r>
            <a:r>
              <a:rPr lang="en-US" i="1" dirty="0" err="1" smtClean="0"/>
              <a:t>Vermeulen</a:t>
            </a:r>
            <a:r>
              <a:rPr lang="en-US" i="1" dirty="0" smtClean="0"/>
              <a:t> v</a:t>
            </a:r>
            <a:r>
              <a:rPr lang="uk-UA" i="1" dirty="0" smtClean="0"/>
              <a:t>. </a:t>
            </a:r>
            <a:r>
              <a:rPr lang="en-US" i="1" dirty="0" smtClean="0"/>
              <a:t>Belgium</a:t>
            </a:r>
            <a:r>
              <a:rPr lang="uk-UA" i="1" dirty="0" smtClean="0"/>
              <a:t> (1996)</a:t>
            </a:r>
            <a:r>
              <a:rPr lang="uk-UA" dirty="0" smtClean="0"/>
              <a:t>, </a:t>
            </a:r>
            <a:r>
              <a:rPr lang="en-US" i="1" dirty="0" smtClean="0"/>
              <a:t>Lobo Machado v</a:t>
            </a:r>
            <a:r>
              <a:rPr lang="uk-UA" i="1" dirty="0" smtClean="0"/>
              <a:t>. </a:t>
            </a:r>
            <a:r>
              <a:rPr lang="en-US" i="1" dirty="0" smtClean="0"/>
              <a:t>Portugal</a:t>
            </a:r>
            <a:r>
              <a:rPr lang="uk-UA" dirty="0" smtClean="0"/>
              <a:t> (1996), </a:t>
            </a:r>
            <a:r>
              <a:rPr lang="en-US" i="1" dirty="0" smtClean="0"/>
              <a:t>Kress v</a:t>
            </a:r>
            <a:r>
              <a:rPr lang="uk-UA" i="1" dirty="0" smtClean="0"/>
              <a:t>. </a:t>
            </a:r>
            <a:r>
              <a:rPr lang="en-US" i="1" dirty="0" smtClean="0"/>
              <a:t>France </a:t>
            </a:r>
            <a:r>
              <a:rPr lang="uk-UA" dirty="0" smtClean="0"/>
              <a:t>(2001), </a:t>
            </a:r>
            <a:r>
              <a:rPr lang="uk-UA" i="1" dirty="0" smtClean="0"/>
              <a:t>F.W. v. </a:t>
            </a:r>
            <a:r>
              <a:rPr lang="uk-UA" i="1" dirty="0" err="1" smtClean="0"/>
              <a:t>France</a:t>
            </a:r>
            <a:r>
              <a:rPr lang="uk-UA" dirty="0" smtClean="0"/>
              <a:t> (2005), </a:t>
            </a:r>
            <a:r>
              <a:rPr lang="uk-UA" i="1" dirty="0" err="1" smtClean="0"/>
              <a:t>Reinhardt</a:t>
            </a:r>
            <a:r>
              <a:rPr lang="uk-UA" i="1" dirty="0" smtClean="0"/>
              <a:t> </a:t>
            </a:r>
            <a:r>
              <a:rPr lang="uk-UA" i="1" dirty="0" err="1" smtClean="0"/>
              <a:t>and</a:t>
            </a:r>
            <a:r>
              <a:rPr lang="uk-UA" i="1" dirty="0" smtClean="0"/>
              <a:t> Slimane-Kaid v. </a:t>
            </a:r>
            <a:r>
              <a:rPr lang="uk-UA" i="1" dirty="0" err="1" smtClean="0"/>
              <a:t>France</a:t>
            </a:r>
            <a:r>
              <a:rPr lang="uk-UA" dirty="0" smtClean="0"/>
              <a:t> (1998), </a:t>
            </a:r>
            <a:r>
              <a:rPr lang="uk-UA" i="1" dirty="0" err="1" smtClean="0"/>
              <a:t>Lilly</a:t>
            </a:r>
            <a:r>
              <a:rPr lang="uk-UA" i="1" dirty="0" smtClean="0"/>
              <a:t> </a:t>
            </a:r>
            <a:r>
              <a:rPr lang="uk-UA" i="1" dirty="0" err="1" smtClean="0"/>
              <a:t>France</a:t>
            </a:r>
            <a:r>
              <a:rPr lang="uk-UA" i="1" dirty="0" smtClean="0"/>
              <a:t> v. </a:t>
            </a:r>
            <a:r>
              <a:rPr lang="uk-UA" i="1" dirty="0" err="1" smtClean="0"/>
              <a:t>France</a:t>
            </a:r>
            <a:r>
              <a:rPr lang="uk-UA" dirty="0" smtClean="0"/>
              <a:t> (2003), </a:t>
            </a:r>
            <a:r>
              <a:rPr lang="uk-UA" i="1" dirty="0" smtClean="0"/>
              <a:t>Ruiz-Mateos v. </a:t>
            </a:r>
            <a:r>
              <a:rPr lang="uk-UA" i="1" dirty="0" err="1" smtClean="0"/>
              <a:t>Spain</a:t>
            </a:r>
            <a:r>
              <a:rPr lang="uk-UA" i="1" dirty="0" smtClean="0"/>
              <a:t> (1993),</a:t>
            </a:r>
            <a:r>
              <a:rPr lang="uk-UA" dirty="0" smtClean="0"/>
              <a:t> </a:t>
            </a:r>
            <a:r>
              <a:rPr lang="uk-UA" i="1" dirty="0" err="1" smtClean="0"/>
              <a:t>Stankiewicz</a:t>
            </a:r>
            <a:r>
              <a:rPr lang="uk-UA" i="1" dirty="0" smtClean="0"/>
              <a:t> v. </a:t>
            </a:r>
            <a:r>
              <a:rPr lang="uk-UA" i="1" dirty="0" err="1" smtClean="0"/>
              <a:t>Poland</a:t>
            </a:r>
            <a:r>
              <a:rPr lang="uk-UA" dirty="0" smtClean="0"/>
              <a:t> (2006), </a:t>
            </a:r>
            <a:r>
              <a:rPr lang="uk-UA" i="1" dirty="0" err="1" smtClean="0"/>
              <a:t>Ewert</a:t>
            </a:r>
            <a:r>
              <a:rPr lang="uk-UA" i="1" dirty="0" smtClean="0"/>
              <a:t> v. </a:t>
            </a:r>
            <a:r>
              <a:rPr lang="uk-UA" i="1" dirty="0" err="1" smtClean="0"/>
              <a:t>Luxembourg</a:t>
            </a:r>
            <a:r>
              <a:rPr lang="uk-UA" dirty="0" smtClean="0"/>
              <a:t> (2010), </a:t>
            </a:r>
            <a:r>
              <a:rPr lang="uk-UA" i="1" dirty="0" err="1" smtClean="0"/>
              <a:t>Berger</a:t>
            </a:r>
            <a:r>
              <a:rPr lang="uk-UA" i="1" dirty="0" smtClean="0"/>
              <a:t> v. </a:t>
            </a:r>
            <a:r>
              <a:rPr lang="uk-UA" i="1" dirty="0" err="1" smtClean="0"/>
              <a:t>France</a:t>
            </a:r>
            <a:r>
              <a:rPr lang="uk-UA" dirty="0" smtClean="0"/>
              <a:t> (2002), </a:t>
            </a:r>
            <a:r>
              <a:rPr lang="uk-UA" i="1" dirty="0" err="1" smtClean="0"/>
              <a:t>Blanco</a:t>
            </a:r>
            <a:r>
              <a:rPr lang="uk-UA" i="1" dirty="0" smtClean="0"/>
              <a:t> </a:t>
            </a:r>
            <a:r>
              <a:rPr lang="uk-UA" i="1" dirty="0" err="1" smtClean="0"/>
              <a:t>Callejas</a:t>
            </a:r>
            <a:r>
              <a:rPr lang="uk-UA" i="1" dirty="0" smtClean="0"/>
              <a:t> v. </a:t>
            </a:r>
            <a:r>
              <a:rPr lang="uk-UA" i="1" dirty="0" err="1" smtClean="0"/>
              <a:t>Spain</a:t>
            </a:r>
            <a:r>
              <a:rPr lang="uk-UA" dirty="0" smtClean="0"/>
              <a:t> (2002),  </a:t>
            </a:r>
            <a:r>
              <a:rPr lang="uk-UA" i="1" dirty="0" err="1" smtClean="0"/>
              <a:t>Менчінская</a:t>
            </a:r>
            <a:r>
              <a:rPr lang="uk-UA" i="1" dirty="0" smtClean="0"/>
              <a:t> проти Росії </a:t>
            </a:r>
            <a:r>
              <a:rPr lang="uk-UA" dirty="0" smtClean="0"/>
              <a:t>(2009), </a:t>
            </a:r>
            <a:r>
              <a:rPr lang="uk-UA" i="1" dirty="0" smtClean="0"/>
              <a:t>Корольов проти Росії </a:t>
            </a:r>
            <a:r>
              <a:rPr lang="uk-UA" dirty="0" smtClean="0"/>
              <a:t>(2010), </a:t>
            </a:r>
            <a:r>
              <a:rPr lang="uk-UA" i="1" dirty="0" err="1" smtClean="0"/>
              <a:t>Бацаніна</a:t>
            </a:r>
            <a:r>
              <a:rPr lang="uk-UA" i="1" dirty="0" smtClean="0"/>
              <a:t> проти Росії </a:t>
            </a:r>
            <a:r>
              <a:rPr lang="uk-UA" dirty="0" smtClean="0"/>
              <a:t>(2009). </a:t>
            </a:r>
            <a:endParaRPr lang="ru-RU" dirty="0" smtClean="0"/>
          </a:p>
          <a:p>
            <a:pPr lvl="0">
              <a:buNone/>
            </a:pPr>
            <a:endParaRPr lang="uk-UA" dirty="0" smtClean="0"/>
          </a:p>
          <a:p>
            <a:pPr lvl="0" algn="just">
              <a:buNone/>
            </a:pPr>
            <a:r>
              <a:rPr lang="uk-UA" dirty="0" smtClean="0"/>
              <a:t>  Право </a:t>
            </a:r>
            <a:r>
              <a:rPr lang="uk-UA" u="sng" dirty="0" smtClean="0"/>
              <a:t>доступу до суду</a:t>
            </a:r>
            <a:r>
              <a:rPr lang="uk-UA" dirty="0" smtClean="0"/>
              <a:t>: </a:t>
            </a:r>
            <a:r>
              <a:rPr lang="uk-UA" i="1" dirty="0" err="1" smtClean="0"/>
              <a:t>Ferreira</a:t>
            </a:r>
            <a:r>
              <a:rPr lang="uk-UA" i="1" dirty="0" smtClean="0"/>
              <a:t> </a:t>
            </a:r>
            <a:r>
              <a:rPr lang="uk-UA" i="1" dirty="0" err="1" smtClean="0"/>
              <a:t>Alves</a:t>
            </a:r>
            <a:r>
              <a:rPr lang="uk-UA" i="1" dirty="0" smtClean="0"/>
              <a:t> v. </a:t>
            </a:r>
            <a:r>
              <a:rPr lang="uk-UA" i="1" dirty="0" err="1" smtClean="0"/>
              <a:t>Portugal</a:t>
            </a:r>
            <a:r>
              <a:rPr lang="uk-UA" dirty="0" smtClean="0"/>
              <a:t> (2007); </a:t>
            </a:r>
            <a:r>
              <a:rPr lang="uk-UA" i="1" dirty="0" err="1" smtClean="0"/>
              <a:t>Moldovan</a:t>
            </a:r>
            <a:r>
              <a:rPr lang="uk-UA" i="1" dirty="0" smtClean="0"/>
              <a:t> </a:t>
            </a:r>
            <a:r>
              <a:rPr lang="uk-UA" i="1" dirty="0" err="1" smtClean="0"/>
              <a:t>and</a:t>
            </a:r>
            <a:r>
              <a:rPr lang="uk-UA" i="1" dirty="0" smtClean="0"/>
              <a:t> </a:t>
            </a:r>
            <a:r>
              <a:rPr lang="uk-UA" i="1" dirty="0" err="1" smtClean="0"/>
              <a:t>Others</a:t>
            </a:r>
            <a:r>
              <a:rPr lang="uk-UA" i="1" dirty="0" smtClean="0"/>
              <a:t> v. </a:t>
            </a:r>
            <a:r>
              <a:rPr lang="uk-UA" i="1" dirty="0" err="1" smtClean="0"/>
              <a:t>Romania</a:t>
            </a:r>
            <a:r>
              <a:rPr lang="uk-UA" dirty="0" smtClean="0"/>
              <a:t> (2011). 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684213" y="642918"/>
            <a:ext cx="7200900" cy="5522932"/>
          </a:xfrm>
        </p:spPr>
        <p:txBody>
          <a:bodyPr/>
          <a:lstStyle/>
          <a:p>
            <a:pPr lvl="0">
              <a:buNone/>
            </a:pPr>
            <a:r>
              <a:rPr lang="uk-UA" dirty="0" smtClean="0"/>
              <a:t>  </a:t>
            </a:r>
          </a:p>
          <a:p>
            <a:pPr lvl="0" algn="just">
              <a:buNone/>
            </a:pPr>
            <a:r>
              <a:rPr lang="uk-UA" dirty="0" smtClean="0"/>
              <a:t>  Роль прокурора в питаннях </a:t>
            </a:r>
            <a:r>
              <a:rPr lang="uk-UA" u="sng" dirty="0" smtClean="0"/>
              <a:t>встановлення і оспорювання батьківства</a:t>
            </a:r>
            <a:r>
              <a:rPr lang="uk-UA" dirty="0" smtClean="0"/>
              <a:t>: </a:t>
            </a:r>
            <a:r>
              <a:rPr lang="uk-UA" i="1" dirty="0" err="1" smtClean="0"/>
              <a:t>Yildirim</a:t>
            </a:r>
            <a:r>
              <a:rPr lang="uk-UA" i="1" dirty="0" smtClean="0"/>
              <a:t> v. </a:t>
            </a:r>
            <a:r>
              <a:rPr lang="uk-UA" i="1" dirty="0" err="1" smtClean="0"/>
              <a:t>Austria</a:t>
            </a:r>
            <a:r>
              <a:rPr lang="uk-UA" dirty="0" smtClean="0"/>
              <a:t> (1999), </a:t>
            </a:r>
            <a:r>
              <a:rPr lang="uk-UA" i="1" dirty="0" err="1" smtClean="0"/>
              <a:t>Darmon</a:t>
            </a:r>
            <a:r>
              <a:rPr lang="uk-UA" i="1" dirty="0" smtClean="0"/>
              <a:t> v. </a:t>
            </a:r>
            <a:r>
              <a:rPr lang="uk-UA" i="1" dirty="0" err="1" smtClean="0"/>
              <a:t>Poland</a:t>
            </a:r>
            <a:r>
              <a:rPr lang="uk-UA" dirty="0" smtClean="0"/>
              <a:t> (2009), </a:t>
            </a:r>
            <a:r>
              <a:rPr lang="uk-UA" i="1" dirty="0" err="1" smtClean="0"/>
              <a:t>Paulik</a:t>
            </a:r>
            <a:r>
              <a:rPr lang="uk-UA" i="1" dirty="0" smtClean="0"/>
              <a:t> v. </a:t>
            </a:r>
            <a:r>
              <a:rPr lang="uk-UA" i="1" dirty="0" err="1" smtClean="0"/>
              <a:t>Slovakia</a:t>
            </a:r>
            <a:r>
              <a:rPr lang="uk-UA" dirty="0" smtClean="0"/>
              <a:t> (2006), </a:t>
            </a:r>
            <a:r>
              <a:rPr lang="uk-UA" i="1" dirty="0" err="1" smtClean="0"/>
              <a:t>Rożański</a:t>
            </a:r>
            <a:r>
              <a:rPr lang="uk-UA" i="1" dirty="0" smtClean="0"/>
              <a:t> v. </a:t>
            </a:r>
            <a:r>
              <a:rPr lang="uk-UA" i="1" dirty="0" err="1" smtClean="0"/>
              <a:t>Poland</a:t>
            </a:r>
            <a:r>
              <a:rPr lang="uk-UA" dirty="0" smtClean="0"/>
              <a:t> (2006).</a:t>
            </a:r>
            <a:endParaRPr lang="ru-RU" dirty="0" smtClean="0"/>
          </a:p>
          <a:p>
            <a:pPr lvl="0">
              <a:buNone/>
            </a:pPr>
            <a:endParaRPr lang="uk-UA" dirty="0" smtClean="0"/>
          </a:p>
          <a:p>
            <a:pPr lvl="0">
              <a:buNone/>
            </a:pPr>
            <a:endParaRPr lang="uk-UA" dirty="0" smtClean="0"/>
          </a:p>
          <a:p>
            <a:pPr lvl="0" algn="just">
              <a:buNone/>
            </a:pPr>
            <a:r>
              <a:rPr lang="uk-UA" dirty="0" smtClean="0"/>
              <a:t>  Роль прокурора при </a:t>
            </a:r>
            <a:r>
              <a:rPr lang="uk-UA" u="sng" dirty="0" smtClean="0"/>
              <a:t>перегляді справ в наглядовому порядку.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684213" y="1214422"/>
            <a:ext cx="7200900" cy="4951428"/>
          </a:xfrm>
        </p:spPr>
        <p:txBody>
          <a:bodyPr/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 algn="ctr">
              <a:buNone/>
            </a:pPr>
            <a:r>
              <a:rPr lang="uk-UA" sz="4000" b="1" dirty="0" smtClean="0"/>
              <a:t>Дякую за увагу!</a:t>
            </a:r>
            <a:endParaRPr lang="ru-RU" sz="4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Шаблон презентації НААУ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презентації НААУ</Template>
  <TotalTime>34</TotalTime>
  <Words>381</Words>
  <Application>Microsoft Office PowerPoint</Application>
  <PresentationFormat>Экран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Шаблон презентації НААУ</vt:lpstr>
      <vt:lpstr>Слайд 1</vt:lpstr>
      <vt:lpstr>      Матеріальні права, які можуть вступати в дію у зв'язку з участю в процесі прокурорів, з посиланням на статтю 6 Конвенції:  </vt:lpstr>
      <vt:lpstr>Слайд 3</vt:lpstr>
      <vt:lpstr>Слайд 4</vt:lpstr>
      <vt:lpstr>Слайд 5</vt:lpstr>
      <vt:lpstr>Слайд 6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SamLab.ws</dc:creator>
  <cp:lastModifiedBy>SamLab.ws</cp:lastModifiedBy>
  <cp:revision>8</cp:revision>
  <cp:lastPrinted>2014-03-18T12:31:59Z</cp:lastPrinted>
  <dcterms:created xsi:type="dcterms:W3CDTF">2014-04-07T14:00:19Z</dcterms:created>
  <dcterms:modified xsi:type="dcterms:W3CDTF">2014-11-02T18:30:10Z</dcterms:modified>
</cp:coreProperties>
</file>