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bin" ContentType="audio/unknown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96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735763" cy="98663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96CAEE"/>
    <a:srgbClr val="B7E1FB"/>
    <a:srgbClr val="BEDEF4"/>
    <a:srgbClr val="C2E2F6"/>
    <a:srgbClr val="BEE6F4"/>
    <a:srgbClr val="98DCEC"/>
    <a:srgbClr val="C1DAE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147" autoAdjust="0"/>
    <p:restoredTop sz="94669" autoAdjust="0"/>
  </p:normalViewPr>
  <p:slideViewPr>
    <p:cSldViewPr>
      <p:cViewPr varScale="1">
        <p:scale>
          <a:sx n="70" d="100"/>
          <a:sy n="70" d="100"/>
        </p:scale>
        <p:origin x="-140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2" d="100"/>
          <a:sy n="62" d="100"/>
        </p:scale>
        <p:origin x="-3342" y="-78"/>
      </p:cViewPr>
      <p:guideLst>
        <p:guide orient="horz" pos="3107"/>
        <p:guide pos="212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FD6639-09A0-49C8-A9EF-09B5AC57F393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1640012815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3100" y="4686300"/>
            <a:ext cx="5389563" cy="44402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uk-UA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F77AB3-2450-46A1-9F5C-9A7F777A6028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3322841834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476672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9" name="Текст 8"/>
          <p:cNvSpPr>
            <a:spLocks noGrp="1"/>
          </p:cNvSpPr>
          <p:nvPr>
            <p:ph type="body" sz="quarter" idx="10"/>
          </p:nvPr>
        </p:nvSpPr>
        <p:spPr>
          <a:xfrm>
            <a:off x="684213" y="2781300"/>
            <a:ext cx="7200900" cy="3384550"/>
          </a:xfrm>
        </p:spPr>
        <p:txBody>
          <a:bodyPr>
            <a:normAutofit/>
          </a:bodyPr>
          <a:lstStyle>
            <a:lvl1pPr>
              <a:defRPr sz="2400"/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itle 1"/>
          <p:cNvSpPr>
            <a:spLocks noGrp="1"/>
          </p:cNvSpPr>
          <p:nvPr>
            <p:ph type="ctrTitle"/>
          </p:nvPr>
        </p:nvSpPr>
        <p:spPr>
          <a:xfrm>
            <a:off x="683568" y="476672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5" name="Текст 8"/>
          <p:cNvSpPr>
            <a:spLocks noGrp="1"/>
          </p:cNvSpPr>
          <p:nvPr>
            <p:ph type="body" sz="quarter" idx="10"/>
          </p:nvPr>
        </p:nvSpPr>
        <p:spPr>
          <a:xfrm>
            <a:off x="684213" y="2781300"/>
            <a:ext cx="7200900" cy="3384550"/>
          </a:xfrm>
        </p:spPr>
        <p:txBody>
          <a:bodyPr>
            <a:normAutofit/>
          </a:bodyPr>
          <a:lstStyle>
            <a:lvl1pPr>
              <a:defRPr sz="2400"/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97" r:id="rId1"/>
    <p:sldLayoutId id="2147483998" r:id="rId2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685800" y="428625"/>
            <a:ext cx="7772400" cy="1428739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rm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indent="0">
              <a:buNone/>
            </a:pPr>
            <a:r>
              <a:rPr lang="uk-UA" sz="2400" dirty="0" smtClean="0">
                <a:latin typeface="Times New Roman" pitchFamily="18" charset="0"/>
              </a:rPr>
              <a:t/>
            </a:r>
            <a:br>
              <a:rPr lang="uk-UA" sz="2400" dirty="0" smtClean="0">
                <a:latin typeface="Times New Roman" pitchFamily="18" charset="0"/>
              </a:rPr>
            </a:br>
            <a:r>
              <a:rPr lang="fr-FR" sz="2000" dirty="0" smtClean="0">
                <a:solidFill>
                  <a:schemeClr val="bg1"/>
                </a:solidFill>
                <a:latin typeface="Times New Roman" pitchFamily="18" charset="0"/>
              </a:rPr>
              <a:t/>
            </a:r>
            <a:br>
              <a:rPr lang="fr-FR" sz="2000" dirty="0" smtClean="0">
                <a:solidFill>
                  <a:schemeClr val="bg1"/>
                </a:solidFill>
                <a:latin typeface="Times New Roman" pitchFamily="18" charset="0"/>
              </a:rPr>
            </a:br>
            <a:endParaRPr lang="en-US" sz="2000" dirty="0" smtClean="0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428625" y="2357430"/>
            <a:ext cx="8286750" cy="4000528"/>
          </a:xfrm>
          <a:prstGeom prst="rect">
            <a:avLst/>
          </a:prstGeom>
        </p:spPr>
        <p:txBody>
          <a:bodyPr/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uk-UA" sz="2400" b="1" dirty="0" smtClean="0"/>
              <a:t>Доступ до суду, незалежність та неупередженість суду, публічність судового розгляду, вмотивованість судового рішення</a:t>
            </a:r>
            <a:endParaRPr lang="ru-RU" sz="2400" dirty="0" smtClean="0"/>
          </a:p>
          <a:p>
            <a:pPr marL="45720" indent="0">
              <a:buNone/>
              <a:defRPr/>
            </a:pPr>
            <a:endParaRPr lang="uk-UA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" indent="0" algn="ctr">
              <a:buNone/>
              <a:defRPr/>
            </a:pPr>
            <a:r>
              <a:rPr lang="uk-UA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І.В. Караман, </a:t>
            </a:r>
          </a:p>
          <a:p>
            <a:pPr marL="45720" indent="0" algn="ctr">
              <a:buNone/>
              <a:defRPr/>
            </a:pPr>
            <a:r>
              <a:rPr lang="uk-UA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м. Одеса, 3, 5, 7 листопада 2014 р. </a:t>
            </a:r>
          </a:p>
          <a:p>
            <a:pPr marL="45720" indent="0">
              <a:buNone/>
              <a:defRPr/>
            </a:pPr>
            <a:endParaRPr lang="en-GB" sz="1600" i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en-US" dirty="0" smtClean="0">
              <a:solidFill>
                <a:schemeClr val="accent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2"/>
          <p:cNvPicPr/>
          <p:nvPr/>
        </p:nvPicPr>
        <p:blipFill>
          <a:blip r:embed="rId3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785786" y="428604"/>
            <a:ext cx="3724275" cy="390525"/>
          </a:xfrm>
          <a:prstGeom prst="rect">
            <a:avLst/>
          </a:prstGeom>
          <a:noFill/>
        </p:spPr>
      </p:pic>
      <p:pic>
        <p:nvPicPr>
          <p:cNvPr id="6" name="Picture 7"/>
          <p:cNvPicPr/>
          <p:nvPr/>
        </p:nvPicPr>
        <p:blipFill>
          <a:blip r:embed="rId4">
            <a:extLst>
              <a:ext uri="{28A0092B-C50C-407E-A947-70E740481C1C}">
                <a14:useLocalDpi xmlns:lc="http://schemas.openxmlformats.org/drawingml/2006/lockedCanvas" xmlns:pic="http://schemas.openxmlformats.org/drawingml/2006/picture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4714876" y="428604"/>
            <a:ext cx="3255010" cy="447675"/>
          </a:xfrm>
          <a:prstGeom prst="rect">
            <a:avLst/>
          </a:prstGeom>
          <a:noFill/>
        </p:spPr>
      </p:pic>
      <p:pic>
        <p:nvPicPr>
          <p:cNvPr id="10" name="Picture 9"/>
          <p:cNvPicPr/>
          <p:nvPr/>
        </p:nvPicPr>
        <p:blipFill>
          <a:blip r:embed="rId5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3357554" y="1000108"/>
            <a:ext cx="2200489" cy="9048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3400271923"/>
      </p:ext>
    </p:extLst>
  </p:cSld>
  <p:clrMapOvr>
    <a:masterClrMapping/>
  </p:clrMapOvr>
  <p:transition spd="med">
    <p:sndAc>
      <p:stSnd>
        <p:snd r:embed="rId2" name="drumroll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sz="quarter" idx="10"/>
          </p:nvPr>
        </p:nvSpPr>
        <p:spPr>
          <a:xfrm>
            <a:off x="785786" y="1500174"/>
            <a:ext cx="7200900" cy="3384550"/>
          </a:xfrm>
        </p:spPr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lang="en-US" b="1" dirty="0" smtClean="0"/>
              <a:t>    </a:t>
            </a:r>
            <a:r>
              <a:rPr lang="uk-UA" b="1" dirty="0" smtClean="0"/>
              <a:t>Стаття 6 § 1 ЄКПЛ</a:t>
            </a:r>
            <a:r>
              <a:rPr lang="uk-UA" dirty="0" smtClean="0"/>
              <a:t>: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</a:t>
            </a:r>
            <a:r>
              <a:rPr lang="uk-UA" dirty="0" smtClean="0"/>
              <a:t>Кожен має право на справедливий і </a:t>
            </a:r>
            <a:r>
              <a:rPr lang="uk-UA" b="1" dirty="0" smtClean="0"/>
              <a:t>публічний розгляд </a:t>
            </a:r>
            <a:r>
              <a:rPr lang="uk-UA" dirty="0" smtClean="0"/>
              <a:t>його справи упродовж розумного строку </a:t>
            </a:r>
            <a:r>
              <a:rPr lang="uk-UA" b="1" dirty="0" smtClean="0"/>
              <a:t>незалежним і безстороннім судом</a:t>
            </a:r>
            <a:r>
              <a:rPr lang="uk-UA" dirty="0" smtClean="0"/>
              <a:t>, встановленим законом, який вирішить спір щодо його прав та обов'язків цивільного характеру або встановить обґрунтованість будь-якого висунутого проти нього кримінального обвинувачення. Судове рішення проголошується </a:t>
            </a:r>
            <a:r>
              <a:rPr lang="uk-UA" b="1" dirty="0" smtClean="0"/>
              <a:t>публічно</a:t>
            </a:r>
            <a:r>
              <a:rPr lang="uk-UA" dirty="0" smtClean="0"/>
              <a:t>, але преса і публіка можуть бути не допущені в зал засідань протягом усього судового розгляду або його частини в інтересах моралі, громадського порядку чи національної безпеки в демократичному суспільстві, якщо того вимагають інтереси неповнолітніх або захист приватного життя сторін, або - тією мірою, що визнана судом суворо необхідною, - коли за особливих обставин публічність розгляду може зашкодити інтересам правосуддя.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476673"/>
            <a:ext cx="7175351" cy="666312"/>
          </a:xfrm>
        </p:spPr>
        <p:txBody>
          <a:bodyPr/>
          <a:lstStyle/>
          <a:p>
            <a:pPr algn="ctr">
              <a:buNone/>
            </a:pPr>
            <a:r>
              <a:rPr lang="uk-UA" dirty="0" smtClean="0"/>
              <a:t>Доступ до суду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0"/>
          </p:nvPr>
        </p:nvSpPr>
        <p:spPr>
          <a:xfrm>
            <a:off x="684213" y="1214422"/>
            <a:ext cx="7200900" cy="4951428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uk-UA" i="1" dirty="0" smtClean="0"/>
              <a:t>    </a:t>
            </a:r>
          </a:p>
          <a:p>
            <a:pPr>
              <a:buNone/>
            </a:pPr>
            <a:r>
              <a:rPr lang="uk-UA" i="1" dirty="0" smtClean="0"/>
              <a:t>    </a:t>
            </a:r>
            <a:r>
              <a:rPr lang="uk-UA" u="sng" dirty="0" smtClean="0"/>
              <a:t>Загальні принципи</a:t>
            </a:r>
            <a:r>
              <a:rPr lang="uk-UA" dirty="0" smtClean="0"/>
              <a:t>: </a:t>
            </a:r>
            <a:r>
              <a:rPr lang="uk-UA" i="1" dirty="0" err="1" smtClean="0"/>
              <a:t>Beles</a:t>
            </a:r>
            <a:r>
              <a:rPr lang="uk-UA" i="1" dirty="0" smtClean="0"/>
              <a:t> </a:t>
            </a:r>
            <a:r>
              <a:rPr lang="uk-UA" i="1" dirty="0" err="1" smtClean="0"/>
              <a:t>and</a:t>
            </a:r>
            <a:r>
              <a:rPr lang="uk-UA" i="1" dirty="0" smtClean="0"/>
              <a:t> </a:t>
            </a:r>
            <a:r>
              <a:rPr lang="uk-UA" i="1" dirty="0" err="1" smtClean="0"/>
              <a:t>others</a:t>
            </a:r>
            <a:r>
              <a:rPr lang="uk-UA" i="1" dirty="0" smtClean="0"/>
              <a:t> v. </a:t>
            </a:r>
            <a:r>
              <a:rPr lang="uk-UA" i="1" dirty="0" err="1" smtClean="0"/>
              <a:t>the</a:t>
            </a:r>
            <a:r>
              <a:rPr lang="uk-UA" i="1" dirty="0" smtClean="0"/>
              <a:t> </a:t>
            </a:r>
            <a:r>
              <a:rPr lang="uk-UA" i="1" dirty="0" err="1" smtClean="0"/>
              <a:t>Czech</a:t>
            </a:r>
            <a:r>
              <a:rPr lang="uk-UA" i="1" dirty="0" smtClean="0"/>
              <a:t> </a:t>
            </a:r>
            <a:r>
              <a:rPr lang="uk-UA" i="1" dirty="0" err="1" smtClean="0"/>
              <a:t>Republic</a:t>
            </a:r>
            <a:r>
              <a:rPr lang="uk-UA" i="1" dirty="0" smtClean="0"/>
              <a:t> </a:t>
            </a:r>
            <a:r>
              <a:rPr lang="uk-UA" dirty="0" smtClean="0"/>
              <a:t>(2002)</a:t>
            </a:r>
            <a:r>
              <a:rPr lang="uk-UA" i="1" dirty="0" smtClean="0"/>
              <a:t>, </a:t>
            </a:r>
            <a:r>
              <a:rPr lang="uk-UA" i="1" dirty="0" err="1" smtClean="0"/>
              <a:t>Нornsby</a:t>
            </a:r>
            <a:r>
              <a:rPr lang="uk-UA" i="1" dirty="0" smtClean="0"/>
              <a:t> v. </a:t>
            </a:r>
            <a:r>
              <a:rPr lang="uk-UA" i="1" dirty="0" err="1" smtClean="0"/>
              <a:t>Greece</a:t>
            </a:r>
            <a:r>
              <a:rPr lang="uk-UA" dirty="0" smtClean="0"/>
              <a:t> (1997), </a:t>
            </a:r>
            <a:r>
              <a:rPr lang="uk-UA" i="1" dirty="0" err="1" smtClean="0"/>
              <a:t>Kreuz</a:t>
            </a:r>
            <a:r>
              <a:rPr lang="uk-UA" i="1" dirty="0" smtClean="0"/>
              <a:t> v. </a:t>
            </a:r>
            <a:r>
              <a:rPr lang="uk-UA" i="1" dirty="0" err="1" smtClean="0"/>
              <a:t>Poland</a:t>
            </a:r>
            <a:r>
              <a:rPr lang="uk-UA" dirty="0" smtClean="0"/>
              <a:t> (no.1), (2001), </a:t>
            </a:r>
            <a:r>
              <a:rPr lang="en-US" i="1" dirty="0" err="1" smtClean="0"/>
              <a:t>Urbanek</a:t>
            </a:r>
            <a:r>
              <a:rPr lang="en-US" i="1" dirty="0" smtClean="0"/>
              <a:t> v</a:t>
            </a:r>
            <a:r>
              <a:rPr lang="uk-UA" i="1" dirty="0" smtClean="0"/>
              <a:t>. </a:t>
            </a:r>
            <a:r>
              <a:rPr lang="en-US" i="1" dirty="0" smtClean="0"/>
              <a:t>Austria</a:t>
            </a:r>
            <a:r>
              <a:rPr lang="en-US" dirty="0" smtClean="0"/>
              <a:t> </a:t>
            </a:r>
            <a:r>
              <a:rPr lang="uk-UA" dirty="0" smtClean="0"/>
              <a:t>(2010), </a:t>
            </a:r>
            <a:r>
              <a:rPr lang="uk-UA" i="1" dirty="0" err="1" smtClean="0"/>
              <a:t>Аirey</a:t>
            </a:r>
            <a:r>
              <a:rPr lang="uk-UA" i="1" dirty="0" smtClean="0"/>
              <a:t> v. </a:t>
            </a:r>
            <a:r>
              <a:rPr lang="uk-UA" i="1" dirty="0" err="1" smtClean="0"/>
              <a:t>Ireland</a:t>
            </a:r>
            <a:r>
              <a:rPr lang="uk-UA" i="1" dirty="0" smtClean="0"/>
              <a:t> </a:t>
            </a:r>
            <a:r>
              <a:rPr lang="uk-UA" dirty="0" smtClean="0"/>
              <a:t>(1979)</a:t>
            </a:r>
            <a:r>
              <a:rPr lang="uk-UA" i="1" dirty="0" smtClean="0"/>
              <a:t>,</a:t>
            </a:r>
            <a:r>
              <a:rPr lang="uk-UA" dirty="0" smtClean="0"/>
              <a:t> </a:t>
            </a:r>
            <a:r>
              <a:rPr lang="uk-UA" i="1" dirty="0" err="1" smtClean="0"/>
              <a:t>Perez</a:t>
            </a:r>
            <a:r>
              <a:rPr lang="uk-UA" i="1" dirty="0" smtClean="0"/>
              <a:t> </a:t>
            </a:r>
            <a:r>
              <a:rPr lang="uk-UA" i="1" dirty="0" err="1" smtClean="0"/>
              <a:t>de</a:t>
            </a:r>
            <a:r>
              <a:rPr lang="uk-UA" i="1" dirty="0" smtClean="0"/>
              <a:t> Rada </a:t>
            </a:r>
            <a:r>
              <a:rPr lang="uk-UA" i="1" dirty="0" err="1" smtClean="0"/>
              <a:t>Cavanilles</a:t>
            </a:r>
            <a:r>
              <a:rPr lang="uk-UA" i="1" dirty="0" smtClean="0"/>
              <a:t> v. </a:t>
            </a:r>
            <a:r>
              <a:rPr lang="uk-UA" i="1" dirty="0" err="1" smtClean="0"/>
              <a:t>Spain</a:t>
            </a:r>
            <a:r>
              <a:rPr lang="uk-UA" i="1" dirty="0" smtClean="0"/>
              <a:t> (</a:t>
            </a:r>
            <a:r>
              <a:rPr lang="uk-UA" dirty="0" smtClean="0"/>
              <a:t>1998),</a:t>
            </a:r>
            <a:r>
              <a:rPr lang="uk-UA" i="1" dirty="0" smtClean="0"/>
              <a:t> </a:t>
            </a:r>
            <a:r>
              <a:rPr lang="uk-UA" i="1" dirty="0" err="1" smtClean="0"/>
              <a:t>Чуйкіна</a:t>
            </a:r>
            <a:r>
              <a:rPr lang="uk-UA" i="1" dirty="0" smtClean="0"/>
              <a:t> проти України </a:t>
            </a:r>
            <a:r>
              <a:rPr lang="uk-UA" dirty="0" smtClean="0"/>
              <a:t>(2011),</a:t>
            </a:r>
            <a:r>
              <a:rPr lang="uk-UA" i="1" dirty="0" smtClean="0"/>
              <a:t> </a:t>
            </a:r>
            <a:r>
              <a:rPr lang="uk-UA" i="1" dirty="0" err="1" smtClean="0"/>
              <a:t>Воловік</a:t>
            </a:r>
            <a:r>
              <a:rPr lang="uk-UA" i="1" dirty="0" smtClean="0"/>
              <a:t> проти України </a:t>
            </a:r>
            <a:r>
              <a:rPr lang="uk-UA" dirty="0" smtClean="0"/>
              <a:t>(2007),</a:t>
            </a:r>
            <a:r>
              <a:rPr lang="uk-UA" i="1" dirty="0" smtClean="0"/>
              <a:t> </a:t>
            </a:r>
            <a:r>
              <a:rPr lang="uk-UA" i="1" dirty="0" err="1" smtClean="0"/>
              <a:t>Мушта</a:t>
            </a:r>
            <a:r>
              <a:rPr lang="uk-UA" i="1" dirty="0" smtClean="0"/>
              <a:t> проти України </a:t>
            </a:r>
            <a:r>
              <a:rPr lang="uk-UA" dirty="0" smtClean="0"/>
              <a:t>(2010).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uk-UA" dirty="0" smtClean="0"/>
              <a:t>    </a:t>
            </a:r>
            <a:r>
              <a:rPr lang="uk-UA" u="sng" dirty="0" smtClean="0"/>
              <a:t>Обмеження права доступу до суду</a:t>
            </a:r>
            <a:r>
              <a:rPr lang="uk-UA" dirty="0" smtClean="0"/>
              <a:t>: </a:t>
            </a:r>
            <a:r>
              <a:rPr lang="uk-UA" i="1" dirty="0" err="1" smtClean="0"/>
              <a:t>Philis</a:t>
            </a:r>
            <a:r>
              <a:rPr lang="uk-UA" i="1" dirty="0" smtClean="0"/>
              <a:t> v. </a:t>
            </a:r>
            <a:r>
              <a:rPr lang="uk-UA" i="1" dirty="0" err="1" smtClean="0"/>
              <a:t>Greece</a:t>
            </a:r>
            <a:r>
              <a:rPr lang="en-US" dirty="0" smtClean="0"/>
              <a:t> (1991)</a:t>
            </a:r>
            <a:r>
              <a:rPr lang="uk-UA" dirty="0" smtClean="0"/>
              <a:t>; </a:t>
            </a:r>
            <a:r>
              <a:rPr lang="uk-UA" i="1" dirty="0" err="1" smtClean="0"/>
              <a:t>De</a:t>
            </a:r>
            <a:r>
              <a:rPr lang="uk-UA" i="1" dirty="0" smtClean="0"/>
              <a:t> </a:t>
            </a:r>
            <a:r>
              <a:rPr lang="uk-UA" i="1" dirty="0" err="1" smtClean="0"/>
              <a:t>Geouffre</a:t>
            </a:r>
            <a:r>
              <a:rPr lang="uk-UA" i="1" dirty="0" smtClean="0"/>
              <a:t> </a:t>
            </a:r>
            <a:r>
              <a:rPr lang="uk-UA" i="1" dirty="0" err="1" smtClean="0"/>
              <a:t>de</a:t>
            </a:r>
            <a:r>
              <a:rPr lang="uk-UA" i="1" dirty="0" smtClean="0"/>
              <a:t> </a:t>
            </a:r>
            <a:r>
              <a:rPr lang="uk-UA" i="1" dirty="0" err="1" smtClean="0"/>
              <a:t>la</a:t>
            </a:r>
            <a:r>
              <a:rPr lang="uk-UA" i="1" dirty="0" smtClean="0"/>
              <a:t> </a:t>
            </a:r>
            <a:r>
              <a:rPr lang="uk-UA" i="1" dirty="0" err="1" smtClean="0"/>
              <a:t>Pradelle</a:t>
            </a:r>
            <a:r>
              <a:rPr lang="uk-UA" i="1" dirty="0" smtClean="0"/>
              <a:t> v. </a:t>
            </a:r>
            <a:r>
              <a:rPr lang="uk-UA" i="1" dirty="0" err="1" smtClean="0"/>
              <a:t>France</a:t>
            </a:r>
            <a:r>
              <a:rPr lang="en-US" dirty="0" smtClean="0"/>
              <a:t> (1992)</a:t>
            </a:r>
            <a:r>
              <a:rPr lang="uk-UA" dirty="0" smtClean="0"/>
              <a:t>, </a:t>
            </a:r>
            <a:r>
              <a:rPr lang="uk-UA" i="1" dirty="0" err="1" smtClean="0"/>
              <a:t>Stanev</a:t>
            </a:r>
            <a:r>
              <a:rPr lang="uk-UA" i="1" dirty="0" smtClean="0"/>
              <a:t> v. </a:t>
            </a:r>
            <a:r>
              <a:rPr lang="uk-UA" i="1" dirty="0" err="1" smtClean="0"/>
              <a:t>Bulgaria</a:t>
            </a:r>
            <a:r>
              <a:rPr lang="en-US" dirty="0" smtClean="0"/>
              <a:t> (2012)</a:t>
            </a:r>
            <a:r>
              <a:rPr lang="uk-UA" dirty="0" smtClean="0"/>
              <a:t>,  </a:t>
            </a:r>
            <a:r>
              <a:rPr lang="uk-UA" i="1" dirty="0" err="1" smtClean="0"/>
              <a:t>Ashingdane</a:t>
            </a:r>
            <a:r>
              <a:rPr lang="uk-UA" i="1" dirty="0" smtClean="0"/>
              <a:t> v. </a:t>
            </a:r>
            <a:r>
              <a:rPr lang="uk-UA" i="1" dirty="0" err="1" smtClean="0"/>
              <a:t>the</a:t>
            </a:r>
            <a:r>
              <a:rPr lang="uk-UA" i="1" dirty="0" smtClean="0"/>
              <a:t> </a:t>
            </a:r>
            <a:r>
              <a:rPr lang="uk-UA" i="1" dirty="0" err="1" smtClean="0"/>
              <a:t>United</a:t>
            </a:r>
            <a:r>
              <a:rPr lang="uk-UA" i="1" dirty="0" smtClean="0"/>
              <a:t> </a:t>
            </a:r>
            <a:r>
              <a:rPr lang="uk-UA" i="1" dirty="0" err="1" smtClean="0"/>
              <a:t>Kingdom</a:t>
            </a:r>
            <a:r>
              <a:rPr lang="en-US" dirty="0" smtClean="0"/>
              <a:t> (1985)</a:t>
            </a:r>
            <a:r>
              <a:rPr lang="uk-UA" dirty="0" smtClean="0"/>
              <a:t>; </a:t>
            </a:r>
            <a:r>
              <a:rPr lang="uk-UA" i="1" dirty="0" err="1" smtClean="0"/>
              <a:t>Fayed</a:t>
            </a:r>
            <a:r>
              <a:rPr lang="uk-UA" i="1" dirty="0" smtClean="0"/>
              <a:t> v. </a:t>
            </a:r>
            <a:r>
              <a:rPr lang="uk-UA" i="1" dirty="0" err="1" smtClean="0"/>
              <a:t>the</a:t>
            </a:r>
            <a:r>
              <a:rPr lang="uk-UA" i="1" dirty="0" smtClean="0"/>
              <a:t> </a:t>
            </a:r>
            <a:r>
              <a:rPr lang="uk-UA" i="1" dirty="0" err="1" smtClean="0"/>
              <a:t>United</a:t>
            </a:r>
            <a:r>
              <a:rPr lang="uk-UA" i="1" dirty="0" smtClean="0"/>
              <a:t> </a:t>
            </a:r>
            <a:r>
              <a:rPr lang="uk-UA" i="1" dirty="0" err="1" smtClean="0"/>
              <a:t>Kingdom</a:t>
            </a:r>
            <a:r>
              <a:rPr lang="en-US" dirty="0" smtClean="0"/>
              <a:t> (1994)</a:t>
            </a:r>
            <a:r>
              <a:rPr lang="uk-UA" dirty="0" smtClean="0"/>
              <a:t>; </a:t>
            </a:r>
            <a:r>
              <a:rPr lang="uk-UA" i="1" dirty="0" err="1" smtClean="0"/>
              <a:t>Markovic</a:t>
            </a:r>
            <a:r>
              <a:rPr lang="uk-UA" i="1" dirty="0" smtClean="0"/>
              <a:t> </a:t>
            </a:r>
            <a:r>
              <a:rPr lang="uk-UA" i="1" dirty="0" err="1" smtClean="0"/>
              <a:t>and</a:t>
            </a:r>
            <a:r>
              <a:rPr lang="uk-UA" i="1" dirty="0" smtClean="0"/>
              <a:t> </a:t>
            </a:r>
            <a:r>
              <a:rPr lang="uk-UA" i="1" dirty="0" err="1" smtClean="0"/>
              <a:t>Others</a:t>
            </a:r>
            <a:r>
              <a:rPr lang="uk-UA" i="1" dirty="0" smtClean="0"/>
              <a:t> v. </a:t>
            </a:r>
            <a:r>
              <a:rPr lang="uk-UA" i="1" dirty="0" err="1" smtClean="0"/>
              <a:t>Italy</a:t>
            </a:r>
            <a:r>
              <a:rPr lang="en-US" dirty="0" smtClean="0"/>
              <a:t> (2006)</a:t>
            </a:r>
            <a:r>
              <a:rPr lang="uk-UA" dirty="0" smtClean="0"/>
              <a:t>, </a:t>
            </a:r>
            <a:r>
              <a:rPr lang="uk-UA" i="1" dirty="0" err="1" smtClean="0"/>
              <a:t>Prince</a:t>
            </a:r>
            <a:r>
              <a:rPr lang="uk-UA" i="1" dirty="0" smtClean="0"/>
              <a:t> Hans-Adam II </a:t>
            </a:r>
            <a:r>
              <a:rPr lang="uk-UA" i="1" dirty="0" err="1" smtClean="0"/>
              <a:t>of</a:t>
            </a:r>
            <a:r>
              <a:rPr lang="uk-UA" i="1" dirty="0" smtClean="0"/>
              <a:t> </a:t>
            </a:r>
            <a:r>
              <a:rPr lang="uk-UA" i="1" dirty="0" err="1" smtClean="0"/>
              <a:t>Liechtenstein</a:t>
            </a:r>
            <a:r>
              <a:rPr lang="uk-UA" i="1" dirty="0" smtClean="0"/>
              <a:t> v. </a:t>
            </a:r>
            <a:r>
              <a:rPr lang="uk-UA" i="1" dirty="0" err="1" smtClean="0"/>
              <a:t>Germany</a:t>
            </a:r>
            <a:r>
              <a:rPr lang="en-US" dirty="0" smtClean="0"/>
              <a:t> (2001)</a:t>
            </a:r>
            <a:r>
              <a:rPr lang="uk-UA" dirty="0" smtClean="0"/>
              <a:t>, </a:t>
            </a:r>
            <a:r>
              <a:rPr lang="uk-UA" i="1" dirty="0" err="1" smtClean="0"/>
              <a:t>Stubbings</a:t>
            </a:r>
            <a:r>
              <a:rPr lang="uk-UA" i="1" dirty="0" smtClean="0"/>
              <a:t> </a:t>
            </a:r>
            <a:r>
              <a:rPr lang="uk-UA" i="1" dirty="0" err="1" smtClean="0"/>
              <a:t>and</a:t>
            </a:r>
            <a:r>
              <a:rPr lang="uk-UA" i="1" dirty="0" smtClean="0"/>
              <a:t> </a:t>
            </a:r>
            <a:r>
              <a:rPr lang="uk-UA" i="1" dirty="0" err="1" smtClean="0"/>
              <a:t>Others</a:t>
            </a:r>
            <a:r>
              <a:rPr lang="uk-UA" i="1" dirty="0" smtClean="0"/>
              <a:t> v. </a:t>
            </a:r>
            <a:r>
              <a:rPr lang="uk-UA" i="1" dirty="0" err="1" smtClean="0"/>
              <a:t>the</a:t>
            </a:r>
            <a:r>
              <a:rPr lang="uk-UA" i="1" dirty="0" smtClean="0"/>
              <a:t> </a:t>
            </a:r>
            <a:r>
              <a:rPr lang="uk-UA" i="1" dirty="0" err="1" smtClean="0"/>
              <a:t>United</a:t>
            </a:r>
            <a:r>
              <a:rPr lang="uk-UA" i="1" dirty="0" smtClean="0"/>
              <a:t> </a:t>
            </a:r>
            <a:r>
              <a:rPr lang="uk-UA" i="1" dirty="0" err="1" smtClean="0"/>
              <a:t>Kingdom</a:t>
            </a:r>
            <a:r>
              <a:rPr lang="en-US" dirty="0" smtClean="0"/>
              <a:t> (1996)</a:t>
            </a:r>
            <a:r>
              <a:rPr lang="uk-UA" dirty="0" smtClean="0"/>
              <a:t>, </a:t>
            </a:r>
            <a:r>
              <a:rPr lang="uk-UA" i="1" dirty="0" smtClean="0"/>
              <a:t>R.P. </a:t>
            </a:r>
            <a:r>
              <a:rPr lang="uk-UA" i="1" dirty="0" err="1" smtClean="0"/>
              <a:t>and</a:t>
            </a:r>
            <a:r>
              <a:rPr lang="uk-UA" i="1" dirty="0" smtClean="0"/>
              <a:t> </a:t>
            </a:r>
            <a:r>
              <a:rPr lang="uk-UA" i="1" dirty="0" err="1" smtClean="0"/>
              <a:t>Others</a:t>
            </a:r>
            <a:r>
              <a:rPr lang="uk-UA" i="1" dirty="0" smtClean="0"/>
              <a:t> v. </a:t>
            </a:r>
            <a:r>
              <a:rPr lang="uk-UA" i="1" dirty="0" err="1" smtClean="0"/>
              <a:t>the</a:t>
            </a:r>
            <a:r>
              <a:rPr lang="uk-UA" i="1" dirty="0" smtClean="0"/>
              <a:t> </a:t>
            </a:r>
            <a:r>
              <a:rPr lang="uk-UA" i="1" dirty="0" err="1" smtClean="0"/>
              <a:t>United</a:t>
            </a:r>
            <a:r>
              <a:rPr lang="uk-UA" i="1" dirty="0" smtClean="0"/>
              <a:t> </a:t>
            </a:r>
            <a:r>
              <a:rPr lang="uk-UA" i="1" dirty="0" err="1" smtClean="0"/>
              <a:t>Kingdom</a:t>
            </a:r>
            <a:r>
              <a:rPr lang="uk-UA" i="1" dirty="0" smtClean="0"/>
              <a:t> </a:t>
            </a:r>
            <a:r>
              <a:rPr lang="en-US" dirty="0" smtClean="0"/>
              <a:t>(2012)</a:t>
            </a:r>
            <a:r>
              <a:rPr lang="uk-UA" dirty="0" smtClean="0"/>
              <a:t>, </a:t>
            </a:r>
            <a:r>
              <a:rPr lang="en-US" i="1" dirty="0" smtClean="0"/>
              <a:t>E</a:t>
            </a:r>
            <a:r>
              <a:rPr lang="uk-UA" i="1" dirty="0" err="1" smtClean="0"/>
              <a:t>rnst</a:t>
            </a:r>
            <a:r>
              <a:rPr lang="uk-UA" i="1" dirty="0" smtClean="0"/>
              <a:t> </a:t>
            </a:r>
            <a:r>
              <a:rPr lang="uk-UA" i="1" dirty="0" err="1" smtClean="0"/>
              <a:t>and</a:t>
            </a:r>
            <a:r>
              <a:rPr lang="uk-UA" i="1" dirty="0" smtClean="0"/>
              <a:t> </a:t>
            </a:r>
            <a:r>
              <a:rPr lang="uk-UA" i="1" dirty="0" err="1" smtClean="0"/>
              <a:t>Others</a:t>
            </a:r>
            <a:r>
              <a:rPr lang="uk-UA" i="1" dirty="0" smtClean="0"/>
              <a:t> v. </a:t>
            </a:r>
            <a:r>
              <a:rPr lang="uk-UA" i="1" dirty="0" err="1" smtClean="0"/>
              <a:t>Belgium</a:t>
            </a:r>
            <a:r>
              <a:rPr lang="en-US" dirty="0" smtClean="0"/>
              <a:t> (2003)</a:t>
            </a:r>
            <a:r>
              <a:rPr lang="uk-UA" dirty="0" smtClean="0"/>
              <a:t>, </a:t>
            </a:r>
            <a:r>
              <a:rPr lang="uk-UA" i="1" dirty="0" smtClean="0"/>
              <a:t>A. v. </a:t>
            </a:r>
            <a:r>
              <a:rPr lang="uk-UA" i="1" dirty="0" err="1" smtClean="0"/>
              <a:t>the</a:t>
            </a:r>
            <a:r>
              <a:rPr lang="uk-UA" i="1" dirty="0" smtClean="0"/>
              <a:t> </a:t>
            </a:r>
            <a:r>
              <a:rPr lang="uk-UA" i="1" dirty="0" err="1" smtClean="0"/>
              <a:t>United</a:t>
            </a:r>
            <a:r>
              <a:rPr lang="uk-UA" i="1" dirty="0" smtClean="0"/>
              <a:t> </a:t>
            </a:r>
            <a:r>
              <a:rPr lang="uk-UA" i="1" dirty="0" err="1" smtClean="0"/>
              <a:t>Kingdom</a:t>
            </a:r>
            <a:r>
              <a:rPr lang="uk-UA" i="1" dirty="0" smtClean="0"/>
              <a:t> </a:t>
            </a:r>
            <a:r>
              <a:rPr lang="en-US" dirty="0" smtClean="0"/>
              <a:t>(2002)</a:t>
            </a:r>
            <a:r>
              <a:rPr lang="uk-UA" dirty="0" smtClean="0"/>
              <a:t>,</a:t>
            </a:r>
            <a:r>
              <a:rPr lang="uk-UA" i="1" dirty="0" smtClean="0"/>
              <a:t> Наталія Михайленко проти України</a:t>
            </a:r>
            <a:r>
              <a:rPr lang="uk-UA" dirty="0" smtClean="0"/>
              <a:t> (2013).</a:t>
            </a:r>
            <a:endParaRPr lang="ru-RU" dirty="0" smtClean="0"/>
          </a:p>
          <a:p>
            <a:endParaRPr lang="ru-RU" dirty="0" smtClean="0"/>
          </a:p>
          <a:p>
            <a:pPr>
              <a:buNone/>
            </a:pPr>
            <a:r>
              <a:rPr lang="uk-UA" dirty="0" smtClean="0"/>
              <a:t>	</a:t>
            </a:r>
            <a:r>
              <a:rPr lang="uk-UA" u="sng" dirty="0" smtClean="0"/>
              <a:t>Відмова від права на доступ до суду</a:t>
            </a:r>
            <a:r>
              <a:rPr lang="uk-UA" dirty="0" smtClean="0"/>
              <a:t>: </a:t>
            </a:r>
            <a:r>
              <a:rPr lang="uk-UA" i="1" dirty="0" err="1" smtClean="0"/>
              <a:t>Deweer</a:t>
            </a:r>
            <a:r>
              <a:rPr lang="uk-UA" i="1" dirty="0" smtClean="0"/>
              <a:t> v. </a:t>
            </a:r>
            <a:r>
              <a:rPr lang="uk-UA" i="1" dirty="0" err="1" smtClean="0"/>
              <a:t>Belgium</a:t>
            </a:r>
            <a:r>
              <a:rPr lang="uk-UA" dirty="0" smtClean="0"/>
              <a:t> (1980), </a:t>
            </a:r>
            <a:r>
              <a:rPr lang="uk-UA" i="1" dirty="0" err="1" smtClean="0"/>
              <a:t>Suda</a:t>
            </a:r>
            <a:r>
              <a:rPr lang="uk-UA" i="1" dirty="0" smtClean="0"/>
              <a:t> v. </a:t>
            </a:r>
            <a:r>
              <a:rPr lang="uk-UA" i="1" dirty="0" err="1" smtClean="0"/>
              <a:t>the</a:t>
            </a:r>
            <a:r>
              <a:rPr lang="uk-UA" i="1" dirty="0" smtClean="0"/>
              <a:t> </a:t>
            </a:r>
            <a:r>
              <a:rPr lang="uk-UA" i="1" dirty="0" err="1" smtClean="0"/>
              <a:t>Czech</a:t>
            </a:r>
            <a:r>
              <a:rPr lang="uk-UA" i="1" dirty="0" smtClean="0"/>
              <a:t> </a:t>
            </a:r>
            <a:r>
              <a:rPr lang="uk-UA" i="1" dirty="0" err="1" smtClean="0"/>
              <a:t>Republic</a:t>
            </a:r>
            <a:r>
              <a:rPr lang="uk-UA" i="1" dirty="0" smtClean="0"/>
              <a:t> </a:t>
            </a:r>
            <a:r>
              <a:rPr lang="uk-UA" dirty="0" smtClean="0"/>
              <a:t>(2010).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uk-UA" dirty="0" smtClean="0"/>
              <a:t>	</a:t>
            </a:r>
            <a:r>
              <a:rPr lang="uk-UA" u="sng" dirty="0" smtClean="0"/>
              <a:t>Правова допомога</a:t>
            </a:r>
            <a:r>
              <a:rPr lang="uk-UA" dirty="0" smtClean="0"/>
              <a:t>: </a:t>
            </a:r>
            <a:r>
              <a:rPr lang="uk-UA" i="1" dirty="0" err="1" smtClean="0"/>
              <a:t>Airey</a:t>
            </a:r>
            <a:r>
              <a:rPr lang="uk-UA" i="1" dirty="0" smtClean="0"/>
              <a:t> v. </a:t>
            </a:r>
            <a:r>
              <a:rPr lang="uk-UA" i="1" dirty="0" err="1" smtClean="0"/>
              <a:t>Ireland</a:t>
            </a:r>
            <a:r>
              <a:rPr lang="uk-UA" dirty="0" smtClean="0"/>
              <a:t>,  </a:t>
            </a:r>
            <a:r>
              <a:rPr lang="uk-UA" i="1" dirty="0" err="1" smtClean="0"/>
              <a:t>McVicar</a:t>
            </a:r>
            <a:r>
              <a:rPr lang="uk-UA" i="1" dirty="0" smtClean="0"/>
              <a:t> v. </a:t>
            </a:r>
            <a:r>
              <a:rPr lang="uk-UA" i="1" dirty="0" err="1" smtClean="0"/>
              <a:t>the</a:t>
            </a:r>
            <a:r>
              <a:rPr lang="uk-UA" i="1" dirty="0" smtClean="0"/>
              <a:t> </a:t>
            </a:r>
            <a:r>
              <a:rPr lang="uk-UA" i="1" dirty="0" err="1" smtClean="0"/>
              <a:t>United</a:t>
            </a:r>
            <a:r>
              <a:rPr lang="uk-UA" i="1" dirty="0" smtClean="0"/>
              <a:t> </a:t>
            </a:r>
            <a:r>
              <a:rPr lang="uk-UA" i="1" dirty="0" err="1" smtClean="0"/>
              <a:t>Kingdom</a:t>
            </a:r>
            <a:r>
              <a:rPr lang="uk-UA" i="1" dirty="0" smtClean="0"/>
              <a:t> </a:t>
            </a:r>
            <a:r>
              <a:rPr lang="en-US" dirty="0" smtClean="0"/>
              <a:t>(2002)</a:t>
            </a:r>
            <a:r>
              <a:rPr lang="uk-UA" dirty="0" smtClean="0"/>
              <a:t>; </a:t>
            </a:r>
            <a:r>
              <a:rPr lang="uk-UA" i="1" dirty="0" err="1" smtClean="0"/>
              <a:t>Steel</a:t>
            </a:r>
            <a:r>
              <a:rPr lang="uk-UA" i="1" dirty="0" smtClean="0"/>
              <a:t> </a:t>
            </a:r>
            <a:r>
              <a:rPr lang="uk-UA" i="1" dirty="0" err="1" smtClean="0"/>
              <a:t>and</a:t>
            </a:r>
            <a:r>
              <a:rPr lang="uk-UA" i="1" dirty="0" smtClean="0"/>
              <a:t> </a:t>
            </a:r>
            <a:r>
              <a:rPr lang="uk-UA" i="1" dirty="0" err="1" smtClean="0"/>
              <a:t>Morris</a:t>
            </a:r>
            <a:r>
              <a:rPr lang="uk-UA" i="1" dirty="0" smtClean="0"/>
              <a:t> v. </a:t>
            </a:r>
            <a:r>
              <a:rPr lang="uk-UA" i="1" dirty="0" err="1" smtClean="0"/>
              <a:t>the</a:t>
            </a:r>
            <a:r>
              <a:rPr lang="uk-UA" i="1" dirty="0" smtClean="0"/>
              <a:t> </a:t>
            </a:r>
            <a:r>
              <a:rPr lang="uk-UA" i="1" dirty="0" err="1" smtClean="0"/>
              <a:t>United</a:t>
            </a:r>
            <a:r>
              <a:rPr lang="uk-UA" i="1" dirty="0" smtClean="0"/>
              <a:t> </a:t>
            </a:r>
            <a:r>
              <a:rPr lang="uk-UA" i="1" dirty="0" err="1" smtClean="0"/>
              <a:t>Kingdom</a:t>
            </a:r>
            <a:r>
              <a:rPr lang="uk-UA" i="1" dirty="0" smtClean="0"/>
              <a:t> </a:t>
            </a:r>
            <a:r>
              <a:rPr lang="en-US" dirty="0" smtClean="0"/>
              <a:t>(2005)</a:t>
            </a:r>
            <a:r>
              <a:rPr lang="uk-UA" dirty="0" smtClean="0"/>
              <a:t>, </a:t>
            </a:r>
            <a:r>
              <a:rPr lang="uk-UA" i="1" dirty="0" err="1" smtClean="0"/>
              <a:t>Gnahore</a:t>
            </a:r>
            <a:r>
              <a:rPr lang="uk-UA" i="1" dirty="0" smtClean="0"/>
              <a:t> v. </a:t>
            </a:r>
            <a:r>
              <a:rPr lang="uk-UA" i="1" dirty="0" err="1" smtClean="0"/>
              <a:t>France</a:t>
            </a:r>
            <a:r>
              <a:rPr lang="uk-UA" i="1" dirty="0" smtClean="0"/>
              <a:t> </a:t>
            </a:r>
            <a:r>
              <a:rPr lang="en-US" dirty="0" smtClean="0"/>
              <a:t>(2000)</a:t>
            </a:r>
            <a:r>
              <a:rPr lang="uk-UA" dirty="0" smtClean="0"/>
              <a:t>,</a:t>
            </a:r>
            <a:r>
              <a:rPr lang="uk-UA" i="1" dirty="0" smtClean="0"/>
              <a:t>  </a:t>
            </a:r>
            <a:r>
              <a:rPr lang="uk-UA" i="1" dirty="0" err="1" smtClean="0"/>
              <a:t>Tabor</a:t>
            </a:r>
            <a:r>
              <a:rPr lang="uk-UA" i="1" dirty="0" smtClean="0"/>
              <a:t> v. </a:t>
            </a:r>
            <a:r>
              <a:rPr lang="uk-UA" i="1" dirty="0" err="1" smtClean="0"/>
              <a:t>Poland</a:t>
            </a:r>
            <a:r>
              <a:rPr lang="uk-UA" i="1" dirty="0" smtClean="0"/>
              <a:t> </a:t>
            </a:r>
            <a:r>
              <a:rPr lang="en-US" dirty="0" smtClean="0"/>
              <a:t>(2006)</a:t>
            </a:r>
            <a:r>
              <a:rPr lang="uk-UA" dirty="0" smtClean="0"/>
              <a:t>, </a:t>
            </a:r>
            <a:r>
              <a:rPr lang="uk-UA" i="1" dirty="0" err="1" smtClean="0"/>
              <a:t>Saoud</a:t>
            </a:r>
            <a:r>
              <a:rPr lang="uk-UA" i="1" dirty="0" smtClean="0"/>
              <a:t> v. </a:t>
            </a:r>
            <a:r>
              <a:rPr lang="uk-UA" i="1" dirty="0" err="1" smtClean="0"/>
              <a:t>France</a:t>
            </a:r>
            <a:r>
              <a:rPr lang="uk-UA" i="1" dirty="0" smtClean="0"/>
              <a:t> </a:t>
            </a:r>
            <a:r>
              <a:rPr lang="en-US" dirty="0" smtClean="0"/>
              <a:t>(2007)</a:t>
            </a:r>
            <a:r>
              <a:rPr lang="uk-UA" dirty="0" smtClean="0"/>
              <a:t>,</a:t>
            </a:r>
            <a:r>
              <a:rPr lang="uk-UA" i="1" dirty="0" smtClean="0"/>
              <a:t> </a:t>
            </a:r>
            <a:r>
              <a:rPr lang="uk-UA" i="1" dirty="0" err="1" smtClean="0"/>
              <a:t>Staroszczyk</a:t>
            </a:r>
            <a:r>
              <a:rPr lang="uk-UA" i="1" dirty="0" smtClean="0"/>
              <a:t> v. </a:t>
            </a:r>
            <a:r>
              <a:rPr lang="uk-UA" i="1" dirty="0" err="1" smtClean="0"/>
              <a:t>Poland</a:t>
            </a:r>
            <a:r>
              <a:rPr lang="uk-UA" i="1" dirty="0" smtClean="0"/>
              <a:t> </a:t>
            </a:r>
            <a:r>
              <a:rPr lang="en-US" dirty="0" smtClean="0"/>
              <a:t>(2007)</a:t>
            </a:r>
            <a:r>
              <a:rPr lang="uk-UA" dirty="0" smtClean="0"/>
              <a:t>,</a:t>
            </a:r>
            <a:r>
              <a:rPr lang="uk-UA" i="1" dirty="0" smtClean="0"/>
              <a:t> </a:t>
            </a:r>
            <a:r>
              <a:rPr lang="uk-UA" i="1" dirty="0" err="1" smtClean="0"/>
              <a:t>Tuziński</a:t>
            </a:r>
            <a:r>
              <a:rPr lang="uk-UA" i="1" dirty="0" smtClean="0"/>
              <a:t> v. </a:t>
            </a:r>
            <a:r>
              <a:rPr lang="uk-UA" i="1" dirty="0" err="1" smtClean="0"/>
              <a:t>Poland</a:t>
            </a:r>
            <a:r>
              <a:rPr lang="uk-UA" i="1" dirty="0" smtClean="0"/>
              <a:t> </a:t>
            </a:r>
            <a:r>
              <a:rPr lang="en-US" dirty="0" smtClean="0"/>
              <a:t>(1999)</a:t>
            </a:r>
            <a:r>
              <a:rPr lang="uk-UA" dirty="0" smtClean="0"/>
              <a:t>, </a:t>
            </a:r>
            <a:r>
              <a:rPr lang="uk-UA" i="1" dirty="0" err="1" smtClean="0"/>
              <a:t>Siaƚkowska</a:t>
            </a:r>
            <a:r>
              <a:rPr lang="uk-UA" i="1" dirty="0" smtClean="0"/>
              <a:t> v. </a:t>
            </a:r>
            <a:r>
              <a:rPr lang="uk-UA" i="1" dirty="0" err="1" smtClean="0"/>
              <a:t>Poland</a:t>
            </a:r>
            <a:r>
              <a:rPr lang="uk-UA" i="1" dirty="0" smtClean="0"/>
              <a:t> </a:t>
            </a:r>
            <a:r>
              <a:rPr lang="en-US" dirty="0" smtClean="0"/>
              <a:t>(2007)</a:t>
            </a:r>
            <a:r>
              <a:rPr lang="uk-UA" dirty="0" smtClean="0"/>
              <a:t>,</a:t>
            </a:r>
            <a:r>
              <a:rPr lang="uk-UA" i="1" dirty="0" smtClean="0"/>
              <a:t> </a:t>
            </a:r>
            <a:r>
              <a:rPr lang="uk-UA" i="1" dirty="0" err="1" smtClean="0"/>
              <a:t>Bertuzzi</a:t>
            </a:r>
            <a:r>
              <a:rPr lang="uk-UA" i="1" dirty="0" smtClean="0"/>
              <a:t> v. </a:t>
            </a:r>
            <a:r>
              <a:rPr lang="uk-UA" i="1" dirty="0" err="1" smtClean="0"/>
              <a:t>France</a:t>
            </a:r>
            <a:r>
              <a:rPr lang="uk-UA" i="1" dirty="0" smtClean="0"/>
              <a:t> </a:t>
            </a:r>
            <a:r>
              <a:rPr lang="en-US" dirty="0" smtClean="0"/>
              <a:t>(2003).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476673"/>
            <a:ext cx="7175351" cy="1094940"/>
          </a:xfrm>
        </p:spPr>
        <p:txBody>
          <a:bodyPr/>
          <a:lstStyle/>
          <a:p>
            <a:pPr lvl="0" algn="ctr">
              <a:buNone/>
            </a:pPr>
            <a:r>
              <a:rPr lang="uk-UA" sz="2400" dirty="0" smtClean="0"/>
              <a:t>Незалежність та неупередженість суду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0"/>
          </p:nvPr>
        </p:nvSpPr>
        <p:spPr>
          <a:xfrm>
            <a:off x="684213" y="1643050"/>
            <a:ext cx="7200900" cy="45228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uk-UA" i="1" dirty="0" smtClean="0"/>
              <a:t>   </a:t>
            </a:r>
            <a:r>
              <a:rPr lang="uk-UA" u="sng" dirty="0" smtClean="0"/>
              <a:t>Основні справи</a:t>
            </a:r>
            <a:r>
              <a:rPr lang="uk-UA" dirty="0" smtClean="0"/>
              <a:t>: </a:t>
            </a:r>
            <a:r>
              <a:rPr lang="uk-UA" i="1" dirty="0" err="1" smtClean="0"/>
              <a:t>Beaumartin</a:t>
            </a:r>
            <a:r>
              <a:rPr lang="uk-UA" i="1" dirty="0" smtClean="0"/>
              <a:t> v. </a:t>
            </a:r>
            <a:r>
              <a:rPr lang="uk-UA" i="1" dirty="0" err="1" smtClean="0"/>
              <a:t>France</a:t>
            </a:r>
            <a:r>
              <a:rPr lang="uk-UA" i="1" dirty="0" smtClean="0"/>
              <a:t> </a:t>
            </a:r>
            <a:r>
              <a:rPr lang="uk-UA" dirty="0" smtClean="0"/>
              <a:t>(1994), </a:t>
            </a:r>
            <a:r>
              <a:rPr lang="uk-UA" i="1" dirty="0" err="1" smtClean="0"/>
              <a:t>Sramek</a:t>
            </a:r>
            <a:r>
              <a:rPr lang="uk-UA" i="1" dirty="0" smtClean="0"/>
              <a:t> v. </a:t>
            </a:r>
            <a:r>
              <a:rPr lang="uk-UA" i="1" dirty="0" err="1" smtClean="0"/>
              <a:t>Austria</a:t>
            </a:r>
            <a:r>
              <a:rPr lang="uk-UA" i="1" dirty="0" smtClean="0"/>
              <a:t> </a:t>
            </a:r>
            <a:r>
              <a:rPr lang="uk-UA" dirty="0" smtClean="0"/>
              <a:t>(1984), </a:t>
            </a:r>
            <a:r>
              <a:rPr lang="uk-UA" i="1" dirty="0" err="1" smtClean="0"/>
              <a:t>Sovtransavto</a:t>
            </a:r>
            <a:r>
              <a:rPr lang="uk-UA" i="1" dirty="0" smtClean="0"/>
              <a:t> </a:t>
            </a:r>
            <a:r>
              <a:rPr lang="uk-UA" i="1" dirty="0" err="1" smtClean="0"/>
              <a:t>Holding</a:t>
            </a:r>
            <a:r>
              <a:rPr lang="uk-UA" i="1" dirty="0" smtClean="0"/>
              <a:t> v. </a:t>
            </a:r>
            <a:r>
              <a:rPr lang="uk-UA" i="1" dirty="0" err="1" smtClean="0"/>
              <a:t>Ukraine</a:t>
            </a:r>
            <a:r>
              <a:rPr lang="uk-UA" i="1" dirty="0" smtClean="0"/>
              <a:t> </a:t>
            </a:r>
            <a:r>
              <a:rPr lang="uk-UA" dirty="0" smtClean="0"/>
              <a:t>(2002); </a:t>
            </a:r>
            <a:r>
              <a:rPr lang="uk-UA" i="1" dirty="0" err="1" smtClean="0"/>
              <a:t>Mosteanu</a:t>
            </a:r>
            <a:r>
              <a:rPr lang="uk-UA" i="1" dirty="0" smtClean="0"/>
              <a:t> </a:t>
            </a:r>
            <a:r>
              <a:rPr lang="uk-UA" i="1" dirty="0" err="1" smtClean="0"/>
              <a:t>and</a:t>
            </a:r>
            <a:r>
              <a:rPr lang="uk-UA" i="1" dirty="0" smtClean="0"/>
              <a:t> </a:t>
            </a:r>
            <a:r>
              <a:rPr lang="uk-UA" i="1" dirty="0" err="1" smtClean="0"/>
              <a:t>Others</a:t>
            </a:r>
            <a:r>
              <a:rPr lang="uk-UA" i="1" dirty="0" smtClean="0"/>
              <a:t> v. </a:t>
            </a:r>
            <a:r>
              <a:rPr lang="uk-UA" i="1" dirty="0" err="1" smtClean="0"/>
              <a:t>Romania</a:t>
            </a:r>
            <a:r>
              <a:rPr lang="uk-UA" i="1" dirty="0" smtClean="0"/>
              <a:t> </a:t>
            </a:r>
            <a:r>
              <a:rPr lang="uk-UA" dirty="0" smtClean="0"/>
              <a:t>(2002),</a:t>
            </a:r>
            <a:r>
              <a:rPr lang="uk-UA" i="1" dirty="0" smtClean="0"/>
              <a:t> </a:t>
            </a:r>
            <a:r>
              <a:rPr lang="uk-UA" dirty="0" smtClean="0"/>
              <a:t> </a:t>
            </a:r>
            <a:r>
              <a:rPr lang="uk-UA" i="1" dirty="0" smtClean="0"/>
              <a:t>Sacilor-Lormines v. </a:t>
            </a:r>
            <a:r>
              <a:rPr lang="uk-UA" i="1" dirty="0" err="1" smtClean="0"/>
              <a:t>France</a:t>
            </a:r>
            <a:r>
              <a:rPr lang="uk-UA" i="1" dirty="0" smtClean="0"/>
              <a:t> </a:t>
            </a:r>
            <a:r>
              <a:rPr lang="uk-UA" dirty="0" smtClean="0"/>
              <a:t>(2006), </a:t>
            </a:r>
            <a:r>
              <a:rPr lang="uk-UA" i="1" dirty="0" err="1" smtClean="0"/>
              <a:t>Langborger</a:t>
            </a:r>
            <a:r>
              <a:rPr lang="uk-UA" i="1" dirty="0" smtClean="0"/>
              <a:t> v. </a:t>
            </a:r>
            <a:r>
              <a:rPr lang="uk-UA" i="1" dirty="0" err="1" smtClean="0"/>
              <a:t>Sweden</a:t>
            </a:r>
            <a:r>
              <a:rPr lang="uk-UA" i="1" dirty="0" smtClean="0"/>
              <a:t> </a:t>
            </a:r>
            <a:r>
              <a:rPr lang="uk-UA" dirty="0" smtClean="0"/>
              <a:t>(1989); </a:t>
            </a:r>
            <a:r>
              <a:rPr lang="uk-UA" i="1" dirty="0" err="1" smtClean="0"/>
              <a:t>Kleyn</a:t>
            </a:r>
            <a:r>
              <a:rPr lang="uk-UA" i="1" dirty="0" smtClean="0"/>
              <a:t> </a:t>
            </a:r>
            <a:r>
              <a:rPr lang="uk-UA" i="1" dirty="0" err="1" smtClean="0"/>
              <a:t>and</a:t>
            </a:r>
            <a:r>
              <a:rPr lang="uk-UA" i="1" dirty="0" smtClean="0"/>
              <a:t> </a:t>
            </a:r>
            <a:r>
              <a:rPr lang="uk-UA" i="1" dirty="0" err="1" smtClean="0"/>
              <a:t>Others</a:t>
            </a:r>
            <a:r>
              <a:rPr lang="uk-UA" i="1" dirty="0" smtClean="0"/>
              <a:t> v. </a:t>
            </a:r>
            <a:r>
              <a:rPr lang="uk-UA" i="1" dirty="0" err="1" smtClean="0"/>
              <a:t>the</a:t>
            </a:r>
            <a:r>
              <a:rPr lang="uk-UA" i="1" dirty="0" smtClean="0"/>
              <a:t> </a:t>
            </a:r>
            <a:r>
              <a:rPr lang="uk-UA" i="1" dirty="0" err="1" smtClean="0"/>
              <a:t>Netherlands</a:t>
            </a:r>
            <a:r>
              <a:rPr lang="uk-UA" i="1" dirty="0" smtClean="0"/>
              <a:t> </a:t>
            </a:r>
            <a:r>
              <a:rPr lang="uk-UA" dirty="0" smtClean="0"/>
              <a:t>(2003), </a:t>
            </a:r>
            <a:r>
              <a:rPr lang="uk-UA" i="1" dirty="0" err="1" smtClean="0"/>
              <a:t>Fey</a:t>
            </a:r>
            <a:r>
              <a:rPr lang="uk-UA" i="1" dirty="0" smtClean="0"/>
              <a:t> v. </a:t>
            </a:r>
            <a:r>
              <a:rPr lang="uk-UA" i="1" dirty="0" err="1" smtClean="0"/>
              <a:t>Austria</a:t>
            </a:r>
            <a:r>
              <a:rPr lang="uk-UA" dirty="0" smtClean="0"/>
              <a:t> (1993), </a:t>
            </a:r>
            <a:r>
              <a:rPr lang="uk-UA" i="1" dirty="0" err="1" smtClean="0"/>
              <a:t>Wettstein</a:t>
            </a:r>
            <a:r>
              <a:rPr lang="uk-UA" i="1" dirty="0" smtClean="0"/>
              <a:t> v</a:t>
            </a:r>
            <a:r>
              <a:rPr lang="uk-UA" dirty="0" smtClean="0"/>
              <a:t>. </a:t>
            </a:r>
            <a:r>
              <a:rPr lang="uk-UA" i="1" dirty="0" err="1" smtClean="0"/>
              <a:t>Switzerland</a:t>
            </a:r>
            <a:r>
              <a:rPr lang="uk-UA" dirty="0" smtClean="0"/>
              <a:t> (2000), </a:t>
            </a:r>
            <a:r>
              <a:rPr lang="uk-UA" i="1" dirty="0" smtClean="0"/>
              <a:t>Агрокомплекс проти України </a:t>
            </a:r>
            <a:r>
              <a:rPr lang="uk-UA" dirty="0" smtClean="0"/>
              <a:t>(2011),</a:t>
            </a:r>
            <a:r>
              <a:rPr lang="uk-UA" i="1" dirty="0" smtClean="0"/>
              <a:t> Олександр Волков проти України </a:t>
            </a:r>
            <a:r>
              <a:rPr lang="uk-UA" dirty="0" smtClean="0"/>
              <a:t>(2013),</a:t>
            </a:r>
            <a:r>
              <a:rPr lang="uk-UA" i="1" dirty="0" smtClean="0"/>
              <a:t> Газета «Україна-Центр» проти України </a:t>
            </a:r>
            <a:r>
              <a:rPr lang="uk-UA" dirty="0" smtClean="0"/>
              <a:t>(2010), </a:t>
            </a:r>
            <a:r>
              <a:rPr lang="uk-UA" i="1" dirty="0" smtClean="0"/>
              <a:t>Білуха проти України </a:t>
            </a:r>
            <a:r>
              <a:rPr lang="uk-UA" dirty="0" smtClean="0"/>
              <a:t>(2006), </a:t>
            </a:r>
            <a:r>
              <a:rPr lang="uk-UA" i="1" dirty="0" smtClean="0"/>
              <a:t>Мироненко і Мартиненко проти України </a:t>
            </a:r>
            <a:r>
              <a:rPr lang="uk-UA" dirty="0" smtClean="0"/>
              <a:t>(2009), </a:t>
            </a:r>
            <a:r>
              <a:rPr lang="uk-UA" i="1" dirty="0" smtClean="0"/>
              <a:t>Фельдман проти України </a:t>
            </a:r>
            <a:r>
              <a:rPr lang="uk-UA" dirty="0" smtClean="0"/>
              <a:t>(2010), </a:t>
            </a:r>
            <a:r>
              <a:rPr lang="uk-UA" i="1" dirty="0" err="1" smtClean="0"/>
              <a:t>Бочан</a:t>
            </a:r>
            <a:r>
              <a:rPr lang="uk-UA" i="1" dirty="0" smtClean="0"/>
              <a:t> проти України</a:t>
            </a:r>
            <a:r>
              <a:rPr lang="uk-UA" dirty="0" smtClean="0"/>
              <a:t> (2007).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476673"/>
            <a:ext cx="7175351" cy="880626"/>
          </a:xfrm>
        </p:spPr>
        <p:txBody>
          <a:bodyPr/>
          <a:lstStyle/>
          <a:p>
            <a:pPr lvl="0" algn="ctr">
              <a:buNone/>
            </a:pPr>
            <a:r>
              <a:rPr lang="uk-UA" dirty="0" smtClean="0"/>
              <a:t>Публічність судового розгляду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0"/>
          </p:nvPr>
        </p:nvSpPr>
        <p:spPr>
          <a:xfrm>
            <a:off x="785786" y="1785926"/>
            <a:ext cx="7200900" cy="3384550"/>
          </a:xfrm>
        </p:spPr>
        <p:txBody>
          <a:bodyPr/>
          <a:lstStyle/>
          <a:p>
            <a:endParaRPr lang="ru-RU" dirty="0" smtClean="0"/>
          </a:p>
          <a:p>
            <a:pPr>
              <a:buNone/>
            </a:pPr>
            <a:r>
              <a:rPr lang="uk-UA" i="1" dirty="0" smtClean="0"/>
              <a:t>   </a:t>
            </a:r>
            <a:r>
              <a:rPr lang="uk-UA" i="1" dirty="0" err="1" smtClean="0"/>
              <a:t>Belashev</a:t>
            </a:r>
            <a:r>
              <a:rPr lang="uk-UA" i="1" dirty="0" smtClean="0"/>
              <a:t> v. </a:t>
            </a:r>
            <a:r>
              <a:rPr lang="uk-UA" i="1" dirty="0" err="1" smtClean="0"/>
              <a:t>Russia</a:t>
            </a:r>
            <a:r>
              <a:rPr lang="uk-UA" dirty="0" smtClean="0"/>
              <a:t> (2008), </a:t>
            </a:r>
            <a:r>
              <a:rPr lang="uk-UA" i="1" dirty="0" err="1" smtClean="0"/>
              <a:t>Hakansson</a:t>
            </a:r>
            <a:r>
              <a:rPr lang="uk-UA" i="1" dirty="0" smtClean="0"/>
              <a:t> </a:t>
            </a:r>
            <a:r>
              <a:rPr lang="uk-UA" i="1" dirty="0" err="1" smtClean="0"/>
              <a:t>and</a:t>
            </a:r>
            <a:r>
              <a:rPr lang="uk-UA" i="1" dirty="0" smtClean="0"/>
              <a:t> </a:t>
            </a:r>
            <a:r>
              <a:rPr lang="uk-UA" i="1" dirty="0" err="1" smtClean="0"/>
              <a:t>Sturesson</a:t>
            </a:r>
            <a:r>
              <a:rPr lang="uk-UA" i="1" dirty="0" smtClean="0"/>
              <a:t> v. </a:t>
            </a:r>
            <a:r>
              <a:rPr lang="uk-UA" i="1" dirty="0" err="1" smtClean="0"/>
              <a:t>Sweden</a:t>
            </a:r>
            <a:r>
              <a:rPr lang="uk-UA" i="1" dirty="0" smtClean="0"/>
              <a:t> </a:t>
            </a:r>
            <a:r>
              <a:rPr lang="uk-UA" dirty="0" smtClean="0"/>
              <a:t>(1990),  </a:t>
            </a:r>
            <a:r>
              <a:rPr lang="uk-UA" i="1" dirty="0" smtClean="0"/>
              <a:t>B. </a:t>
            </a:r>
            <a:r>
              <a:rPr lang="uk-UA" i="1" dirty="0" err="1" smtClean="0"/>
              <a:t>and</a:t>
            </a:r>
            <a:r>
              <a:rPr lang="uk-UA" i="1" dirty="0" smtClean="0"/>
              <a:t> P. v. </a:t>
            </a:r>
            <a:r>
              <a:rPr lang="uk-UA" i="1" dirty="0" err="1" smtClean="0"/>
              <a:t>the</a:t>
            </a:r>
            <a:r>
              <a:rPr lang="uk-UA" i="1" dirty="0" smtClean="0"/>
              <a:t> </a:t>
            </a:r>
            <a:r>
              <a:rPr lang="uk-UA" i="1" dirty="0" err="1" smtClean="0"/>
              <a:t>United</a:t>
            </a:r>
            <a:r>
              <a:rPr lang="uk-UA" i="1" dirty="0" smtClean="0"/>
              <a:t> </a:t>
            </a:r>
            <a:r>
              <a:rPr lang="uk-UA" i="1" dirty="0" err="1" smtClean="0"/>
              <a:t>Kingdom</a:t>
            </a:r>
            <a:r>
              <a:rPr lang="uk-UA" dirty="0" smtClean="0"/>
              <a:t> (2001), </a:t>
            </a:r>
            <a:r>
              <a:rPr lang="uk-UA" i="1" dirty="0" err="1" smtClean="0"/>
              <a:t>Мілованова</a:t>
            </a:r>
            <a:r>
              <a:rPr lang="uk-UA" i="1" dirty="0" smtClean="0"/>
              <a:t> проти України </a:t>
            </a:r>
            <a:r>
              <a:rPr lang="uk-UA" dirty="0" smtClean="0"/>
              <a:t>(2007),</a:t>
            </a:r>
            <a:r>
              <a:rPr lang="uk-UA" i="1" dirty="0" smtClean="0"/>
              <a:t>  </a:t>
            </a:r>
            <a:r>
              <a:rPr lang="uk-UA" i="1" dirty="0" err="1" smtClean="0"/>
              <a:t>Лучанінова</a:t>
            </a:r>
            <a:r>
              <a:rPr lang="uk-UA" i="1" dirty="0" smtClean="0"/>
              <a:t> проти України </a:t>
            </a:r>
            <a:r>
              <a:rPr lang="uk-UA" dirty="0" smtClean="0"/>
              <a:t>(2011),</a:t>
            </a:r>
            <a:r>
              <a:rPr lang="uk-UA" i="1" dirty="0" smtClean="0"/>
              <a:t> </a:t>
            </a:r>
            <a:r>
              <a:rPr lang="uk-UA" i="1" dirty="0" err="1" smtClean="0"/>
              <a:t>Шагін</a:t>
            </a:r>
            <a:r>
              <a:rPr lang="uk-UA" i="1" dirty="0" smtClean="0"/>
              <a:t> проти України </a:t>
            </a:r>
            <a:r>
              <a:rPr lang="uk-UA" dirty="0" smtClean="0"/>
              <a:t>(2009).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476673"/>
            <a:ext cx="7175351" cy="1309254"/>
          </a:xfrm>
        </p:spPr>
        <p:txBody>
          <a:bodyPr/>
          <a:lstStyle/>
          <a:p>
            <a:pPr lvl="0" algn="ctr">
              <a:buNone/>
            </a:pPr>
            <a:r>
              <a:rPr lang="uk-UA" sz="2800" dirty="0" smtClean="0"/>
              <a:t>Вмотивованість судового рішення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uk-UA" sz="2800" dirty="0" smtClean="0"/>
              <a:t> 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0"/>
          </p:nvPr>
        </p:nvSpPr>
        <p:spPr>
          <a:xfrm>
            <a:off x="714348" y="1928802"/>
            <a:ext cx="7200900" cy="338455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uk-UA" i="1" dirty="0" smtClean="0"/>
              <a:t>  </a:t>
            </a:r>
            <a:r>
              <a:rPr lang="uk-UA" i="1" u="sng" dirty="0" smtClean="0"/>
              <a:t>Основні справи</a:t>
            </a:r>
            <a:r>
              <a:rPr lang="uk-UA" i="1" dirty="0" smtClean="0"/>
              <a:t>: </a:t>
            </a:r>
            <a:r>
              <a:rPr lang="uk-UA" i="1" dirty="0" err="1" smtClean="0"/>
              <a:t>Ruiz</a:t>
            </a:r>
            <a:r>
              <a:rPr lang="uk-UA" i="1" dirty="0" smtClean="0"/>
              <a:t> </a:t>
            </a:r>
            <a:r>
              <a:rPr lang="uk-UA" i="1" dirty="0" err="1" smtClean="0"/>
              <a:t>Torija</a:t>
            </a:r>
            <a:r>
              <a:rPr lang="uk-UA" i="1" dirty="0" smtClean="0"/>
              <a:t> v </a:t>
            </a:r>
            <a:r>
              <a:rPr lang="uk-UA" i="1" dirty="0" err="1" smtClean="0"/>
              <a:t>Spain</a:t>
            </a:r>
            <a:r>
              <a:rPr lang="uk-UA" dirty="0" smtClean="0"/>
              <a:t> (1994), </a:t>
            </a:r>
            <a:r>
              <a:rPr lang="uk-UA" i="1" dirty="0" err="1" smtClean="0"/>
              <a:t>Hiro</a:t>
            </a:r>
            <a:r>
              <a:rPr lang="uk-UA" i="1" dirty="0" smtClean="0"/>
              <a:t> </a:t>
            </a:r>
            <a:r>
              <a:rPr lang="uk-UA" i="1" dirty="0" err="1" smtClean="0"/>
              <a:t>Balani</a:t>
            </a:r>
            <a:r>
              <a:rPr lang="uk-UA" i="1" dirty="0" smtClean="0"/>
              <a:t> v </a:t>
            </a:r>
            <a:r>
              <a:rPr lang="uk-UA" i="1" dirty="0" err="1" smtClean="0"/>
              <a:t>Spain</a:t>
            </a:r>
            <a:r>
              <a:rPr lang="uk-UA" dirty="0" smtClean="0"/>
              <a:t> (1994), </a:t>
            </a:r>
            <a:r>
              <a:rPr lang="uk-UA" i="1" dirty="0" err="1" smtClean="0"/>
              <a:t>Hirvisaari</a:t>
            </a:r>
            <a:r>
              <a:rPr lang="uk-UA" i="1" dirty="0" smtClean="0"/>
              <a:t> v </a:t>
            </a:r>
            <a:r>
              <a:rPr lang="uk-UA" i="1" dirty="0" err="1" smtClean="0"/>
              <a:t>Finland</a:t>
            </a:r>
            <a:r>
              <a:rPr lang="uk-UA" dirty="0" smtClean="0"/>
              <a:t> (2001), </a:t>
            </a:r>
            <a:r>
              <a:rPr lang="uk-UA" i="1" dirty="0" err="1" smtClean="0"/>
              <a:t>Kuznetsov</a:t>
            </a:r>
            <a:r>
              <a:rPr lang="uk-UA" i="1" dirty="0" smtClean="0"/>
              <a:t> </a:t>
            </a:r>
            <a:r>
              <a:rPr lang="uk-UA" i="1" dirty="0" err="1" smtClean="0"/>
              <a:t>and</a:t>
            </a:r>
            <a:r>
              <a:rPr lang="uk-UA" i="1" dirty="0" smtClean="0"/>
              <a:t> </a:t>
            </a:r>
            <a:r>
              <a:rPr lang="uk-UA" i="1" dirty="0" err="1" smtClean="0"/>
              <a:t>Others</a:t>
            </a:r>
            <a:r>
              <a:rPr lang="uk-UA" i="1" dirty="0" smtClean="0"/>
              <a:t> v </a:t>
            </a:r>
            <a:r>
              <a:rPr lang="uk-UA" i="1" dirty="0" err="1" smtClean="0"/>
              <a:t>Russia</a:t>
            </a:r>
            <a:r>
              <a:rPr lang="uk-UA" dirty="0" smtClean="0"/>
              <a:t> (2007), </a:t>
            </a:r>
            <a:r>
              <a:rPr lang="uk-UA" i="1" dirty="0" err="1" smtClean="0"/>
              <a:t>Tatishvili</a:t>
            </a:r>
            <a:r>
              <a:rPr lang="uk-UA" i="1" dirty="0" smtClean="0"/>
              <a:t> v </a:t>
            </a:r>
            <a:r>
              <a:rPr lang="uk-UA" i="1" dirty="0" err="1" smtClean="0"/>
              <a:t>Russia</a:t>
            </a:r>
            <a:r>
              <a:rPr lang="uk-UA" dirty="0" smtClean="0"/>
              <a:t> (2007), </a:t>
            </a:r>
            <a:r>
              <a:rPr lang="uk-UA" i="1" dirty="0" err="1" smtClean="0"/>
              <a:t>Boldea</a:t>
            </a:r>
            <a:r>
              <a:rPr lang="uk-UA" i="1" dirty="0" smtClean="0"/>
              <a:t> v </a:t>
            </a:r>
            <a:r>
              <a:rPr lang="uk-UA" i="1" dirty="0" err="1" smtClean="0"/>
              <a:t>Romania</a:t>
            </a:r>
            <a:r>
              <a:rPr lang="uk-UA" dirty="0" smtClean="0"/>
              <a:t> (2007), </a:t>
            </a:r>
            <a:r>
              <a:rPr lang="uk-UA" i="1" dirty="0" err="1" smtClean="0"/>
              <a:t>Garcia</a:t>
            </a:r>
            <a:r>
              <a:rPr lang="uk-UA" i="1" dirty="0" smtClean="0"/>
              <a:t> </a:t>
            </a:r>
            <a:r>
              <a:rPr lang="uk-UA" i="1" dirty="0" err="1" smtClean="0"/>
              <a:t>Ruiz</a:t>
            </a:r>
            <a:r>
              <a:rPr lang="uk-UA" i="1" dirty="0" smtClean="0"/>
              <a:t> v </a:t>
            </a:r>
            <a:r>
              <a:rPr lang="uk-UA" i="1" dirty="0" err="1" smtClean="0"/>
              <a:t>Spain</a:t>
            </a:r>
            <a:r>
              <a:rPr lang="uk-UA" dirty="0" smtClean="0"/>
              <a:t> (1999), </a:t>
            </a:r>
            <a:r>
              <a:rPr lang="uk-UA" i="1" dirty="0" err="1" smtClean="0"/>
              <a:t>Van</a:t>
            </a:r>
            <a:r>
              <a:rPr lang="uk-UA" i="1" dirty="0" smtClean="0"/>
              <a:t> </a:t>
            </a:r>
            <a:r>
              <a:rPr lang="uk-UA" i="1" dirty="0" err="1" smtClean="0"/>
              <a:t>de</a:t>
            </a:r>
            <a:r>
              <a:rPr lang="uk-UA" i="1" dirty="0" smtClean="0"/>
              <a:t> </a:t>
            </a:r>
            <a:r>
              <a:rPr lang="uk-UA" i="1" dirty="0" err="1" smtClean="0"/>
              <a:t>Hurk</a:t>
            </a:r>
            <a:r>
              <a:rPr lang="uk-UA" i="1" dirty="0" smtClean="0"/>
              <a:t> v. </a:t>
            </a:r>
            <a:r>
              <a:rPr lang="uk-UA" i="1" dirty="0" err="1" smtClean="0"/>
              <a:t>the</a:t>
            </a:r>
            <a:r>
              <a:rPr lang="uk-UA" i="1" dirty="0" smtClean="0"/>
              <a:t> </a:t>
            </a:r>
            <a:r>
              <a:rPr lang="uk-UA" i="1" dirty="0" err="1" smtClean="0"/>
              <a:t>Netherlands</a:t>
            </a:r>
            <a:r>
              <a:rPr lang="uk-UA" i="1" dirty="0" smtClean="0"/>
              <a:t> </a:t>
            </a:r>
            <a:r>
              <a:rPr lang="uk-UA" dirty="0" smtClean="0"/>
              <a:t>(1994),</a:t>
            </a:r>
            <a:r>
              <a:rPr lang="uk-UA" i="1" dirty="0" smtClean="0"/>
              <a:t> </a:t>
            </a:r>
            <a:endParaRPr lang="en-US" i="1" dirty="0" smtClean="0"/>
          </a:p>
          <a:p>
            <a:pPr>
              <a:buNone/>
            </a:pPr>
            <a:r>
              <a:rPr lang="en-US" i="1" dirty="0" smtClean="0"/>
              <a:t> </a:t>
            </a:r>
            <a:r>
              <a:rPr lang="en-US" i="1" dirty="0" smtClean="0"/>
              <a:t>  </a:t>
            </a:r>
            <a:r>
              <a:rPr lang="uk-UA" i="1" u="sng" dirty="0" smtClean="0"/>
              <a:t>Справи проти України</a:t>
            </a:r>
            <a:r>
              <a:rPr lang="uk-UA" i="1" dirty="0" smtClean="0"/>
              <a:t>: </a:t>
            </a:r>
            <a:r>
              <a:rPr lang="uk-UA" i="1" dirty="0" err="1" smtClean="0"/>
              <a:t>Бендрський</a:t>
            </a:r>
            <a:r>
              <a:rPr lang="uk-UA" i="1" dirty="0" smtClean="0"/>
              <a:t> </a:t>
            </a:r>
            <a:r>
              <a:rPr lang="uk-UA" i="1" dirty="0" smtClean="0"/>
              <a:t>проти України </a:t>
            </a:r>
            <a:r>
              <a:rPr lang="uk-UA" dirty="0" smtClean="0"/>
              <a:t>(2007), </a:t>
            </a:r>
            <a:r>
              <a:rPr lang="uk-UA" i="1" dirty="0" smtClean="0"/>
              <a:t>Проніна проти України </a:t>
            </a:r>
            <a:r>
              <a:rPr lang="uk-UA" dirty="0" smtClean="0"/>
              <a:t>(2006),</a:t>
            </a:r>
            <a:r>
              <a:rPr lang="uk-UA" i="1" dirty="0" smtClean="0"/>
              <a:t> </a:t>
            </a:r>
            <a:r>
              <a:rPr lang="uk-UA" i="1" dirty="0" err="1" smtClean="0"/>
              <a:t>Богатова</a:t>
            </a:r>
            <a:r>
              <a:rPr lang="uk-UA" i="1" dirty="0" smtClean="0"/>
              <a:t> проти України </a:t>
            </a:r>
            <a:r>
              <a:rPr lang="uk-UA" dirty="0" smtClean="0"/>
              <a:t>(2010), </a:t>
            </a:r>
            <a:r>
              <a:rPr lang="uk-UA" i="1" dirty="0" err="1" smtClean="0"/>
              <a:t>Бочан</a:t>
            </a:r>
            <a:r>
              <a:rPr lang="uk-UA" i="1" dirty="0" smtClean="0"/>
              <a:t> проти України </a:t>
            </a:r>
            <a:r>
              <a:rPr lang="uk-UA" dirty="0" smtClean="0"/>
              <a:t>(2007),</a:t>
            </a:r>
            <a:r>
              <a:rPr lang="uk-UA" b="1" dirty="0" smtClean="0"/>
              <a:t> </a:t>
            </a:r>
            <a:r>
              <a:rPr lang="uk-UA" i="1" dirty="0" smtClean="0"/>
              <a:t>Мала проти України </a:t>
            </a:r>
            <a:r>
              <a:rPr lang="uk-UA" dirty="0" smtClean="0"/>
              <a:t>(2014).</a:t>
            </a:r>
            <a:endParaRPr lang="ru-RU" dirty="0" smtClean="0"/>
          </a:p>
          <a:p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sz="quarter" idx="10"/>
          </p:nvPr>
        </p:nvSpPr>
        <p:spPr>
          <a:xfrm>
            <a:off x="684213" y="1214422"/>
            <a:ext cx="7200900" cy="4951428"/>
          </a:xfrm>
        </p:spPr>
        <p:txBody>
          <a:bodyPr/>
          <a:lstStyle/>
          <a:p>
            <a:pPr>
              <a:buNone/>
            </a:pPr>
            <a:endParaRPr lang="uk-UA" dirty="0" smtClean="0"/>
          </a:p>
          <a:p>
            <a:pPr>
              <a:buNone/>
            </a:pPr>
            <a:endParaRPr lang="uk-UA" dirty="0" smtClean="0"/>
          </a:p>
          <a:p>
            <a:pPr>
              <a:buNone/>
            </a:pPr>
            <a:endParaRPr lang="uk-UA" dirty="0" smtClean="0"/>
          </a:p>
          <a:p>
            <a:pPr algn="ctr">
              <a:buNone/>
            </a:pPr>
            <a:r>
              <a:rPr lang="uk-UA" sz="4000" b="1" dirty="0" smtClean="0"/>
              <a:t>Дякую за увагу!</a:t>
            </a:r>
            <a:endParaRPr lang="ru-RU" sz="40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Шаблон презентації НААУ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Шаблон презентації НААУ</Template>
  <TotalTime>32</TotalTime>
  <Words>640</Words>
  <Application>Microsoft Office PowerPoint</Application>
  <PresentationFormat>Экран (4:3)</PresentationFormat>
  <Paragraphs>30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Шаблон презентації НААУ</vt:lpstr>
      <vt:lpstr>Слайд 1</vt:lpstr>
      <vt:lpstr>Слайд 2</vt:lpstr>
      <vt:lpstr>Доступ до суду</vt:lpstr>
      <vt:lpstr>Незалежність та неупередженість суду </vt:lpstr>
      <vt:lpstr>Публічність судового розгляду </vt:lpstr>
      <vt:lpstr>Вмотивованість судового рішення   </vt:lpstr>
      <vt:lpstr>Слайд 7</vt:lpstr>
    </vt:vector>
  </TitlesOfParts>
  <Company>SamForum.ws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SamLab.ws</dc:creator>
  <cp:lastModifiedBy>SamLab.ws</cp:lastModifiedBy>
  <cp:revision>7</cp:revision>
  <cp:lastPrinted>2014-03-18T12:31:59Z</cp:lastPrinted>
  <dcterms:created xsi:type="dcterms:W3CDTF">2014-04-07T14:00:19Z</dcterms:created>
  <dcterms:modified xsi:type="dcterms:W3CDTF">2014-11-02T18:33:32Z</dcterms:modified>
</cp:coreProperties>
</file>