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AEE"/>
    <a:srgbClr val="B7E1FB"/>
    <a:srgbClr val="BEDEF4"/>
    <a:srgbClr val="C2E2F6"/>
    <a:srgbClr val="BEE6F4"/>
    <a:srgbClr val="98DCEC"/>
    <a:srgbClr val="C1D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9" autoAdjust="0"/>
  </p:normalViewPr>
  <p:slideViewPr>
    <p:cSldViewPr>
      <p:cViewPr varScale="1">
        <p:scale>
          <a:sx n="66" d="100"/>
          <a:sy n="66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42" y="-7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6639-09A0-49C8-A9EF-09B5AC57F3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00128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7AB3-2450-46A1-9F5C-9A7F777A60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28418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28625"/>
            <a:ext cx="7772400" cy="142873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2357430"/>
            <a:ext cx="8286750" cy="400052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800" b="1" dirty="0" smtClean="0"/>
              <a:t>Застосовність статті 6 §</a:t>
            </a:r>
            <a:r>
              <a:rPr lang="ru-RU" sz="2800" b="1" dirty="0" smtClean="0"/>
              <a:t> 1</a:t>
            </a:r>
            <a:r>
              <a:rPr lang="uk-UA" sz="2800" b="1" dirty="0" smtClean="0"/>
              <a:t> </a:t>
            </a:r>
            <a:endParaRPr lang="en-US" sz="2800" b="1" dirty="0" smtClean="0"/>
          </a:p>
          <a:p>
            <a:pPr marL="45720" indent="0" algn="ctr">
              <a:buNone/>
              <a:defRPr/>
            </a:pPr>
            <a:r>
              <a:rPr lang="uk-UA" sz="2800" b="1" dirty="0" smtClean="0"/>
              <a:t>Європейської конвенції з прав людини</a:t>
            </a:r>
          </a:p>
          <a:p>
            <a:pPr marL="45720" indent="0" algn="ctr">
              <a:buNone/>
              <a:defRPr/>
            </a:pPr>
            <a:r>
              <a:rPr lang="uk-UA" sz="2800" dirty="0" smtClean="0"/>
              <a:t>(</a:t>
            </a:r>
            <a:r>
              <a:rPr lang="uk-UA" sz="2800" smtClean="0"/>
              <a:t>цивільні аспекти)</a:t>
            </a:r>
            <a:endParaRPr lang="ru-RU" sz="2800" dirty="0" smtClean="0"/>
          </a:p>
          <a:p>
            <a:pPr marL="45720" indent="0">
              <a:buNone/>
              <a:defRPr/>
            </a:pP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 В. Караман, </a:t>
            </a: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Одеса, 3, 5, 7 листопада 2014 р. </a:t>
            </a:r>
          </a:p>
          <a:p>
            <a:pPr marL="45720" indent="0">
              <a:buNone/>
              <a:defRPr/>
            </a:pPr>
            <a:endParaRPr lang="en-GB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3724275" cy="390525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255010" cy="4476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2200489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271923"/>
      </p:ext>
    </p:extLst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857224" y="1571612"/>
            <a:ext cx="7200900" cy="338455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uk-UA" u="sng" dirty="0" smtClean="0"/>
              <a:t>Стаття 6 § 1</a:t>
            </a:r>
            <a:r>
              <a:rPr lang="uk-UA" dirty="0" smtClean="0"/>
              <a:t>: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uk-UA" dirty="0" smtClean="0"/>
              <a:t>Кожен має право на справедливий і публічний розгляд його справи упродовж розумного строку незалежним і безстороннім судом, встановленим законом, який вирішить спір щодо його </a:t>
            </a:r>
            <a:r>
              <a:rPr lang="uk-UA" i="1" dirty="0" smtClean="0"/>
              <a:t>прав та обов’язків цивільного характеру</a:t>
            </a:r>
            <a:r>
              <a:rPr lang="uk-UA" dirty="0" smtClean="0"/>
              <a:t> (…)»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666311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Загальні вимоги до застосовності статті 6 § 1</a:t>
            </a:r>
            <a:r>
              <a:rPr lang="uk-UA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142984"/>
            <a:ext cx="7200900" cy="50228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u="sng" dirty="0" smtClean="0"/>
              <a:t>Автономність поняття</a:t>
            </a:r>
            <a:r>
              <a:rPr lang="uk-UA" dirty="0" smtClean="0"/>
              <a:t>: </a:t>
            </a:r>
            <a:r>
              <a:rPr lang="uk-UA" i="1" dirty="0" err="1" smtClean="0"/>
              <a:t>Georgiadis</a:t>
            </a:r>
            <a:r>
              <a:rPr lang="uk-UA" i="1" dirty="0" smtClean="0"/>
              <a:t> проти Греції </a:t>
            </a:r>
            <a:r>
              <a:rPr lang="uk-UA" dirty="0" smtClean="0"/>
              <a:t>(1997).</a:t>
            </a:r>
            <a:r>
              <a:rPr lang="uk-UA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u="sng" dirty="0" smtClean="0"/>
              <a:t>Існування спору</a:t>
            </a:r>
            <a:r>
              <a:rPr lang="uk-UA" dirty="0" smtClean="0"/>
              <a:t>: </a:t>
            </a:r>
            <a:r>
              <a:rPr lang="uk-UA" i="1" dirty="0" err="1" smtClean="0"/>
              <a:t>Le</a:t>
            </a:r>
            <a:r>
              <a:rPr lang="uk-UA" i="1" dirty="0" smtClean="0"/>
              <a:t> </a:t>
            </a:r>
            <a:r>
              <a:rPr lang="uk-UA" i="1" dirty="0" err="1" smtClean="0"/>
              <a:t>Compte</a:t>
            </a:r>
            <a:r>
              <a:rPr lang="uk-UA" i="1" dirty="0" smtClean="0"/>
              <a:t>,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Leuven</a:t>
            </a:r>
            <a:r>
              <a:rPr lang="uk-UA" i="1" dirty="0" smtClean="0"/>
              <a:t> і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Meyere</a:t>
            </a:r>
            <a:r>
              <a:rPr lang="uk-UA" i="1" dirty="0" smtClean="0"/>
              <a:t> проти Бельгії </a:t>
            </a:r>
            <a:r>
              <a:rPr lang="uk-UA" dirty="0" smtClean="0"/>
              <a:t>(1981), </a:t>
            </a:r>
            <a:r>
              <a:rPr lang="uk-UA" i="1" dirty="0" err="1" smtClean="0"/>
              <a:t>Alaverdyan</a:t>
            </a:r>
            <a:r>
              <a:rPr lang="uk-UA" i="1" dirty="0" smtClean="0"/>
              <a:t> проти Вірменії </a:t>
            </a:r>
            <a:r>
              <a:rPr lang="uk-UA" dirty="0" smtClean="0"/>
              <a:t>(2010),</a:t>
            </a:r>
            <a:r>
              <a:rPr lang="uk-UA" i="1" dirty="0" smtClean="0"/>
              <a:t> </a:t>
            </a:r>
            <a:r>
              <a:rPr lang="uk-UA" i="1" dirty="0" err="1" smtClean="0"/>
              <a:t>Sporrong</a:t>
            </a:r>
            <a:r>
              <a:rPr lang="uk-UA" i="1" dirty="0" smtClean="0"/>
              <a:t> та </a:t>
            </a:r>
            <a:r>
              <a:rPr lang="uk-UA" i="1" dirty="0" err="1" smtClean="0"/>
              <a:t>Lonnroth</a:t>
            </a:r>
            <a:r>
              <a:rPr lang="uk-UA" i="1" dirty="0" smtClean="0"/>
              <a:t> проти Швеції </a:t>
            </a:r>
            <a:r>
              <a:rPr lang="uk-UA" dirty="0" smtClean="0"/>
              <a:t>(1982), </a:t>
            </a:r>
            <a:r>
              <a:rPr lang="uk-UA" i="1" dirty="0" err="1" smtClean="0"/>
              <a:t>Skorobogatykh</a:t>
            </a:r>
            <a:r>
              <a:rPr lang="uk-UA" i="1" dirty="0" smtClean="0"/>
              <a:t> проти Росії </a:t>
            </a:r>
            <a:r>
              <a:rPr lang="uk-UA" dirty="0" smtClean="0"/>
              <a:t>(2006),</a:t>
            </a:r>
            <a:r>
              <a:rPr lang="uk-UA" i="1" dirty="0" smtClean="0"/>
              <a:t> </a:t>
            </a:r>
            <a:r>
              <a:rPr lang="uk-UA" i="1" dirty="0" err="1" smtClean="0"/>
              <a:t>Benthem</a:t>
            </a:r>
            <a:r>
              <a:rPr lang="uk-UA" i="1" dirty="0" smtClean="0"/>
              <a:t> проти Нідерландів </a:t>
            </a:r>
            <a:r>
              <a:rPr lang="uk-UA" dirty="0" smtClean="0"/>
              <a:t>(1985).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u="sng" dirty="0" smtClean="0"/>
              <a:t>Вирішальність результату провадження для права, що розглядається</a:t>
            </a:r>
            <a:r>
              <a:rPr lang="uk-UA" dirty="0" smtClean="0"/>
              <a:t>: </a:t>
            </a:r>
            <a:r>
              <a:rPr lang="uk-UA" i="1" dirty="0" err="1" smtClean="0"/>
              <a:t>Ulyanov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(2010), </a:t>
            </a:r>
            <a:r>
              <a:rPr lang="uk-UA" i="1" dirty="0" smtClean="0"/>
              <a:t>Balmer-Schafroth та інші проти Швейцарії </a:t>
            </a:r>
            <a:r>
              <a:rPr lang="uk-UA" dirty="0" smtClean="0"/>
              <a:t>(1997); </a:t>
            </a:r>
            <a:r>
              <a:rPr lang="uk-UA" i="1" dirty="0" err="1" smtClean="0"/>
              <a:t>Athanassoglou</a:t>
            </a:r>
            <a:r>
              <a:rPr lang="uk-UA" i="1" dirty="0" smtClean="0"/>
              <a:t> та інші проти Швейцарії </a:t>
            </a:r>
            <a:r>
              <a:rPr lang="uk-UA" dirty="0" smtClean="0"/>
              <a:t>(2000), </a:t>
            </a:r>
            <a:r>
              <a:rPr lang="uk-UA" i="1" dirty="0" err="1" smtClean="0"/>
              <a:t>Zapletal</a:t>
            </a:r>
            <a:r>
              <a:rPr lang="uk-UA" i="1" dirty="0" smtClean="0"/>
              <a:t> проти Чеської Республіки </a:t>
            </a:r>
            <a:r>
              <a:rPr lang="uk-UA" dirty="0" smtClean="0"/>
              <a:t>(2010), </a:t>
            </a:r>
            <a:r>
              <a:rPr lang="uk-UA" i="1" dirty="0" err="1" smtClean="0"/>
              <a:t>Ivan</a:t>
            </a:r>
            <a:r>
              <a:rPr lang="uk-UA" i="1" dirty="0" smtClean="0"/>
              <a:t> </a:t>
            </a:r>
            <a:r>
              <a:rPr lang="uk-UA" i="1" dirty="0" err="1" smtClean="0"/>
              <a:t>Atanasov</a:t>
            </a:r>
            <a:r>
              <a:rPr lang="uk-UA" i="1" dirty="0" smtClean="0"/>
              <a:t> проти Болгарії </a:t>
            </a:r>
            <a:r>
              <a:rPr lang="uk-UA" dirty="0" smtClean="0"/>
              <a:t>(2010), </a:t>
            </a:r>
            <a:r>
              <a:rPr lang="uk-UA" i="1" dirty="0" err="1" smtClean="0"/>
              <a:t>Gorraiz</a:t>
            </a:r>
            <a:r>
              <a:rPr lang="uk-UA" i="1" dirty="0" smtClean="0"/>
              <a:t> </a:t>
            </a:r>
            <a:r>
              <a:rPr lang="uk-UA" i="1" dirty="0" err="1" smtClean="0"/>
              <a:t>Lizarraga</a:t>
            </a:r>
            <a:r>
              <a:rPr lang="uk-UA" i="1" dirty="0" smtClean="0"/>
              <a:t> та інші проти Іспанії </a:t>
            </a:r>
            <a:r>
              <a:rPr lang="uk-UA" dirty="0" smtClean="0"/>
              <a:t>(2004).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880626"/>
          </a:xfrm>
        </p:spPr>
        <p:txBody>
          <a:bodyPr/>
          <a:lstStyle/>
          <a:p>
            <a:pPr algn="ctr">
              <a:buNone/>
            </a:pPr>
            <a:r>
              <a:rPr lang="uk-UA" sz="2000" u="sng" dirty="0" smtClean="0"/>
              <a:t>Загальні вимоги до застосовності статті 6 § 1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1800" b="0" dirty="0" smtClean="0"/>
              <a:t>(</a:t>
            </a:r>
            <a:r>
              <a:rPr lang="uk-UA" sz="1800" b="0" dirty="0" smtClean="0"/>
              <a:t>продовження)</a:t>
            </a:r>
            <a:endParaRPr lang="ru-RU" sz="18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357298"/>
            <a:ext cx="7200900" cy="480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u="sng" dirty="0" smtClean="0"/>
              <a:t>Існування права в національному законодавстві</a:t>
            </a:r>
            <a:r>
              <a:rPr lang="uk-UA" dirty="0" smtClean="0"/>
              <a:t>:</a:t>
            </a:r>
            <a:r>
              <a:rPr lang="uk-UA" b="1" dirty="0" smtClean="0"/>
              <a:t> </a:t>
            </a:r>
            <a:r>
              <a:rPr lang="uk-UA" i="1" dirty="0" err="1" smtClean="0"/>
              <a:t>Fayed</a:t>
            </a:r>
            <a:r>
              <a:rPr lang="uk-UA" i="1" dirty="0" smtClean="0"/>
              <a:t> проти Сполученого Королівства </a:t>
            </a:r>
            <a:r>
              <a:rPr lang="uk-UA" dirty="0" smtClean="0"/>
              <a:t>(1994), </a:t>
            </a:r>
            <a:r>
              <a:rPr lang="uk-UA" i="1" dirty="0" smtClean="0"/>
              <a:t>Al-Adsani проти Сполученого Королівства</a:t>
            </a:r>
            <a:r>
              <a:rPr lang="uk-UA" dirty="0" smtClean="0"/>
              <a:t> (2001), </a:t>
            </a:r>
            <a:r>
              <a:rPr lang="uk-UA" i="1" dirty="0" err="1" smtClean="0"/>
              <a:t>Masson</a:t>
            </a:r>
            <a:r>
              <a:rPr lang="uk-UA" i="1" dirty="0" smtClean="0"/>
              <a:t> та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Zon</a:t>
            </a:r>
            <a:r>
              <a:rPr lang="uk-UA" i="1" dirty="0" smtClean="0"/>
              <a:t> проти Нідерландів </a:t>
            </a:r>
            <a:r>
              <a:rPr lang="uk-UA" dirty="0" smtClean="0"/>
              <a:t>(1995),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Droogenbroeck</a:t>
            </a:r>
            <a:r>
              <a:rPr lang="uk-UA" i="1" dirty="0" smtClean="0"/>
              <a:t> проти Бельгії </a:t>
            </a:r>
            <a:r>
              <a:rPr lang="uk-UA" dirty="0" smtClean="0"/>
              <a:t>(1982), </a:t>
            </a:r>
            <a:r>
              <a:rPr lang="uk-UA" i="1" dirty="0" err="1" smtClean="0"/>
              <a:t>Le</a:t>
            </a:r>
            <a:r>
              <a:rPr lang="uk-UA" i="1" dirty="0" smtClean="0"/>
              <a:t> </a:t>
            </a:r>
            <a:r>
              <a:rPr lang="uk-UA" i="1" dirty="0" err="1" smtClean="0"/>
              <a:t>Calvez</a:t>
            </a:r>
            <a:r>
              <a:rPr lang="uk-UA" i="1" dirty="0" smtClean="0"/>
              <a:t> проти Франції (</a:t>
            </a:r>
            <a:r>
              <a:rPr lang="uk-UA" dirty="0" smtClean="0"/>
              <a:t>1998), </a:t>
            </a:r>
            <a:r>
              <a:rPr lang="uk-UA" i="1" dirty="0" err="1" smtClean="0"/>
              <a:t>Markovic</a:t>
            </a:r>
            <a:r>
              <a:rPr lang="uk-UA" i="1" dirty="0" smtClean="0"/>
              <a:t> та інші проти Італії </a:t>
            </a:r>
            <a:r>
              <a:rPr lang="uk-UA" dirty="0" smtClean="0"/>
              <a:t>(2006), </a:t>
            </a:r>
            <a:r>
              <a:rPr lang="uk-UA" i="1" dirty="0" err="1" smtClean="0"/>
              <a:t>Gorraiz</a:t>
            </a:r>
            <a:r>
              <a:rPr lang="uk-UA" i="1" dirty="0" smtClean="0"/>
              <a:t> </a:t>
            </a:r>
            <a:r>
              <a:rPr lang="uk-UA" i="1" dirty="0" err="1" smtClean="0"/>
              <a:t>Lizarraga</a:t>
            </a:r>
            <a:r>
              <a:rPr lang="uk-UA" i="1" dirty="0" smtClean="0"/>
              <a:t> та інші проти Іспанії </a:t>
            </a:r>
            <a:r>
              <a:rPr lang="uk-UA" dirty="0" smtClean="0"/>
              <a:t>(2004), </a:t>
            </a:r>
            <a:r>
              <a:rPr lang="uk-UA" i="1" dirty="0" err="1" smtClean="0"/>
              <a:t>Collectif</a:t>
            </a:r>
            <a:r>
              <a:rPr lang="uk-UA" i="1" dirty="0" smtClean="0"/>
              <a:t> </a:t>
            </a:r>
            <a:r>
              <a:rPr lang="uk-UA" i="1" dirty="0" err="1" smtClean="0"/>
              <a:t>national</a:t>
            </a:r>
            <a:r>
              <a:rPr lang="uk-UA" i="1" dirty="0" smtClean="0"/>
              <a:t> </a:t>
            </a:r>
            <a:r>
              <a:rPr lang="uk-UA" i="1" dirty="0" err="1" smtClean="0"/>
              <a:t>d’information</a:t>
            </a:r>
            <a:r>
              <a:rPr lang="uk-UA" i="1" dirty="0" smtClean="0"/>
              <a:t> </a:t>
            </a:r>
            <a:r>
              <a:rPr lang="uk-UA" i="1" dirty="0" err="1" smtClean="0"/>
              <a:t>et</a:t>
            </a:r>
            <a:r>
              <a:rPr lang="uk-UA" i="1" dirty="0" smtClean="0"/>
              <a:t> </a:t>
            </a:r>
            <a:r>
              <a:rPr lang="uk-UA" i="1" dirty="0" err="1" smtClean="0"/>
              <a:t>d’opposition</a:t>
            </a:r>
            <a:r>
              <a:rPr lang="uk-UA" i="1" dirty="0" smtClean="0"/>
              <a:t> a </a:t>
            </a:r>
            <a:r>
              <a:rPr lang="uk-UA" i="1" dirty="0" err="1" smtClean="0"/>
              <a:t>l’usine</a:t>
            </a:r>
            <a:r>
              <a:rPr lang="uk-UA" i="1" dirty="0" smtClean="0"/>
              <a:t> </a:t>
            </a:r>
            <a:r>
              <a:rPr lang="uk-UA" i="1" dirty="0" err="1" smtClean="0"/>
              <a:t>Melox</a:t>
            </a:r>
            <a:r>
              <a:rPr lang="uk-UA" i="1" dirty="0" smtClean="0"/>
              <a:t> – </a:t>
            </a:r>
            <a:r>
              <a:rPr lang="uk-UA" i="1" dirty="0" err="1" smtClean="0"/>
              <a:t>Collectif</a:t>
            </a:r>
            <a:r>
              <a:rPr lang="uk-UA" i="1" dirty="0" smtClean="0"/>
              <a:t> </a:t>
            </a:r>
            <a:r>
              <a:rPr lang="uk-UA" i="1" dirty="0" err="1" smtClean="0"/>
              <a:t>Stop</a:t>
            </a:r>
            <a:r>
              <a:rPr lang="uk-UA" i="1" dirty="0" smtClean="0"/>
              <a:t> </a:t>
            </a:r>
            <a:r>
              <a:rPr lang="uk-UA" i="1" dirty="0" err="1" smtClean="0"/>
              <a:t>Melox</a:t>
            </a:r>
            <a:r>
              <a:rPr lang="uk-UA" i="1" dirty="0" smtClean="0"/>
              <a:t> </a:t>
            </a:r>
            <a:r>
              <a:rPr lang="en-US" i="1" dirty="0" smtClean="0"/>
              <a:t>et</a:t>
            </a:r>
            <a:r>
              <a:rPr lang="uk-UA" i="1" dirty="0" smtClean="0"/>
              <a:t> </a:t>
            </a:r>
            <a:r>
              <a:rPr lang="uk-UA" i="1" dirty="0" err="1" smtClean="0"/>
              <a:t>Mox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(2006), </a:t>
            </a:r>
            <a:r>
              <a:rPr lang="en-US" i="1" dirty="0" smtClean="0"/>
              <a:t>L</a:t>
            </a:r>
            <a:r>
              <a:rPr lang="uk-UA" i="1" dirty="0" err="1" smtClean="0"/>
              <a:t>’Erabliere</a:t>
            </a:r>
            <a:r>
              <a:rPr lang="uk-UA" i="1" dirty="0" smtClean="0"/>
              <a:t> A.S.B.L. проти Бельгії </a:t>
            </a:r>
            <a:r>
              <a:rPr lang="uk-UA" dirty="0" smtClean="0"/>
              <a:t>(2009),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Moor</a:t>
            </a:r>
            <a:r>
              <a:rPr lang="uk-UA" i="1" dirty="0" smtClean="0"/>
              <a:t> проти Бельгії </a:t>
            </a:r>
            <a:r>
              <a:rPr lang="uk-UA" dirty="0" smtClean="0"/>
              <a:t>(1994), </a:t>
            </a:r>
            <a:r>
              <a:rPr lang="uk-UA" i="1" dirty="0" err="1" smtClean="0"/>
              <a:t>Chevrol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(2003), </a:t>
            </a:r>
            <a:r>
              <a:rPr lang="uk-UA" i="1" dirty="0" err="1" smtClean="0"/>
              <a:t>Bouilloc</a:t>
            </a:r>
            <a:r>
              <a:rPr lang="uk-UA" i="1" dirty="0" smtClean="0"/>
              <a:t> </a:t>
            </a:r>
            <a:r>
              <a:rPr lang="uk-UA" i="1" dirty="0" err="1" smtClean="0"/>
              <a:t>протии</a:t>
            </a:r>
            <a:r>
              <a:rPr lang="uk-UA" i="1" dirty="0" smtClean="0"/>
              <a:t> Франції </a:t>
            </a:r>
            <a:r>
              <a:rPr lang="uk-UA" dirty="0" smtClean="0"/>
              <a:t>(2006),</a:t>
            </a:r>
            <a:r>
              <a:rPr lang="uk-UA" i="1" dirty="0" smtClean="0"/>
              <a:t> </a:t>
            </a:r>
            <a:r>
              <a:rPr lang="uk-UA" i="1" dirty="0" err="1" smtClean="0"/>
              <a:t>Kok</a:t>
            </a:r>
            <a:r>
              <a:rPr lang="uk-UA" i="1" dirty="0" smtClean="0"/>
              <a:t> проти Туреччини </a:t>
            </a:r>
            <a:r>
              <a:rPr lang="uk-UA" dirty="0" smtClean="0"/>
              <a:t>(2006).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u="sng" dirty="0" smtClean="0"/>
              <a:t>«Цивільний» характер права</a:t>
            </a:r>
            <a:r>
              <a:rPr lang="uk-UA" dirty="0" smtClean="0"/>
              <a:t>:</a:t>
            </a:r>
            <a:r>
              <a:rPr lang="uk-UA" b="1" dirty="0" smtClean="0"/>
              <a:t> </a:t>
            </a:r>
            <a:r>
              <a:rPr lang="uk-UA" i="1" dirty="0" err="1" smtClean="0"/>
              <a:t>Konig</a:t>
            </a:r>
            <a:r>
              <a:rPr lang="uk-UA" i="1" dirty="0" smtClean="0"/>
              <a:t> проти Німеччини </a:t>
            </a:r>
            <a:r>
              <a:rPr lang="ru-RU" dirty="0" smtClean="0"/>
              <a:t>(1978)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П</a:t>
            </a:r>
            <a:r>
              <a:rPr lang="uk-UA" u="sng" dirty="0" smtClean="0"/>
              <a:t>риватний характер права</a:t>
            </a:r>
            <a:r>
              <a:rPr lang="uk-UA" dirty="0" smtClean="0"/>
              <a:t>: майновий (грошовий) вимір:</a:t>
            </a:r>
            <a:r>
              <a:rPr lang="uk-UA" b="1" dirty="0" smtClean="0"/>
              <a:t> </a:t>
            </a:r>
            <a:r>
              <a:rPr lang="uk-UA" i="1" dirty="0" err="1" smtClean="0"/>
              <a:t>Ringeisen</a:t>
            </a:r>
            <a:r>
              <a:rPr lang="uk-UA" i="1" dirty="0" smtClean="0"/>
              <a:t> проти Австрії </a:t>
            </a:r>
            <a:r>
              <a:rPr lang="uk-UA" dirty="0" smtClean="0"/>
              <a:t>(1971), </a:t>
            </a:r>
            <a:r>
              <a:rPr lang="uk-UA" i="1" dirty="0" err="1" smtClean="0"/>
              <a:t>Konig</a:t>
            </a:r>
            <a:r>
              <a:rPr lang="uk-UA" i="1" dirty="0" smtClean="0"/>
              <a:t> проти Німеччини </a:t>
            </a:r>
            <a:r>
              <a:rPr lang="uk-UA" dirty="0" smtClean="0"/>
              <a:t>(1978), </a:t>
            </a:r>
            <a:r>
              <a:rPr lang="uk-UA" i="1" dirty="0" err="1" smtClean="0"/>
              <a:t>Sporrong</a:t>
            </a:r>
            <a:r>
              <a:rPr lang="uk-UA" i="1" dirty="0" smtClean="0"/>
              <a:t> та </a:t>
            </a:r>
            <a:r>
              <a:rPr lang="uk-UA" i="1" dirty="0" err="1" smtClean="0"/>
              <a:t>Lonnroth</a:t>
            </a:r>
            <a:r>
              <a:rPr lang="uk-UA" i="1" dirty="0" smtClean="0"/>
              <a:t> проти Швеції </a:t>
            </a:r>
            <a:r>
              <a:rPr lang="uk-UA" dirty="0" smtClean="0"/>
              <a:t>(1982), </a:t>
            </a:r>
            <a:r>
              <a:rPr lang="uk-UA" i="1" dirty="0" err="1" smtClean="0"/>
              <a:t>Paroisse</a:t>
            </a:r>
            <a:r>
              <a:rPr lang="uk-UA" i="1" dirty="0" smtClean="0"/>
              <a:t> </a:t>
            </a:r>
            <a:r>
              <a:rPr lang="uk-UA" i="1" dirty="0" err="1" smtClean="0"/>
              <a:t>Greco</a:t>
            </a:r>
            <a:r>
              <a:rPr lang="uk-UA" i="1" dirty="0" smtClean="0"/>
              <a:t> </a:t>
            </a:r>
            <a:r>
              <a:rPr lang="uk-UA" i="1" dirty="0" err="1" smtClean="0"/>
              <a:t>Catholique</a:t>
            </a:r>
            <a:r>
              <a:rPr lang="uk-UA" i="1" dirty="0" smtClean="0"/>
              <a:t> </a:t>
            </a:r>
            <a:r>
              <a:rPr lang="uk-UA" i="1" dirty="0" err="1" smtClean="0"/>
              <a:t>Sambata</a:t>
            </a:r>
            <a:r>
              <a:rPr lang="uk-UA" i="1" dirty="0" smtClean="0"/>
              <a:t> </a:t>
            </a:r>
            <a:r>
              <a:rPr lang="uk-UA" i="1" dirty="0" err="1" smtClean="0"/>
              <a:t>Bihor</a:t>
            </a:r>
            <a:r>
              <a:rPr lang="uk-UA" i="1" dirty="0" smtClean="0"/>
              <a:t> проти Румунії </a:t>
            </a:r>
            <a:r>
              <a:rPr lang="uk-UA" dirty="0" smtClean="0"/>
              <a:t>(2010), </a:t>
            </a:r>
            <a:r>
              <a:rPr lang="uk-UA" i="1" dirty="0" err="1" smtClean="0"/>
              <a:t>Benthem</a:t>
            </a:r>
            <a:r>
              <a:rPr lang="uk-UA" i="1" dirty="0" smtClean="0"/>
              <a:t> проти Нідерландів </a:t>
            </a:r>
            <a:r>
              <a:rPr lang="uk-UA" dirty="0" smtClean="0"/>
              <a:t>(1985), </a:t>
            </a:r>
            <a:r>
              <a:rPr lang="uk-UA" i="1" dirty="0" err="1" smtClean="0"/>
              <a:t>Tre</a:t>
            </a:r>
            <a:r>
              <a:rPr lang="uk-UA" i="1" dirty="0" smtClean="0"/>
              <a:t> </a:t>
            </a:r>
            <a:r>
              <a:rPr lang="uk-UA" i="1" dirty="0" err="1" smtClean="0"/>
              <a:t>Traktorer</a:t>
            </a:r>
            <a:r>
              <a:rPr lang="uk-UA" i="1" dirty="0" smtClean="0"/>
              <a:t> AB проти Швеції </a:t>
            </a:r>
            <a:r>
              <a:rPr lang="uk-UA" dirty="0" smtClean="0"/>
              <a:t>(1989), </a:t>
            </a:r>
            <a:r>
              <a:rPr lang="uk-UA" i="1" dirty="0" err="1" smtClean="0"/>
              <a:t>Chaudet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(2009), </a:t>
            </a:r>
            <a:r>
              <a:rPr lang="uk-UA" i="1" dirty="0" err="1" smtClean="0"/>
              <a:t>Le</a:t>
            </a:r>
            <a:r>
              <a:rPr lang="uk-UA" i="1" dirty="0" smtClean="0"/>
              <a:t> </a:t>
            </a:r>
            <a:r>
              <a:rPr lang="uk-UA" i="1" dirty="0" err="1" smtClean="0"/>
              <a:t>Compte</a:t>
            </a:r>
            <a:r>
              <a:rPr lang="uk-UA" i="1" dirty="0" smtClean="0"/>
              <a:t>,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Leuven</a:t>
            </a:r>
            <a:r>
              <a:rPr lang="uk-UA" i="1" dirty="0" smtClean="0"/>
              <a:t> і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Meyere</a:t>
            </a:r>
            <a:r>
              <a:rPr lang="uk-UA" i="1" dirty="0" smtClean="0"/>
              <a:t> проти Бельгії </a:t>
            </a:r>
            <a:r>
              <a:rPr lang="uk-UA" dirty="0" smtClean="0"/>
              <a:t>(1981), </a:t>
            </a:r>
            <a:r>
              <a:rPr lang="uk-UA" i="1" dirty="0" smtClean="0"/>
              <a:t>X проти Франції </a:t>
            </a:r>
            <a:r>
              <a:rPr lang="uk-UA" dirty="0" smtClean="0"/>
              <a:t>(1992),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Geouffre</a:t>
            </a:r>
            <a:r>
              <a:rPr lang="uk-UA" i="1" dirty="0" smtClean="0"/>
              <a:t> </a:t>
            </a:r>
            <a:r>
              <a:rPr lang="uk-UA" i="1" dirty="0" err="1" smtClean="0"/>
              <a:t>de</a:t>
            </a:r>
            <a:r>
              <a:rPr lang="uk-UA" i="1" dirty="0" smtClean="0"/>
              <a:t> </a:t>
            </a:r>
            <a:r>
              <a:rPr lang="uk-UA" i="1" dirty="0" err="1" smtClean="0"/>
              <a:t>la</a:t>
            </a:r>
            <a:r>
              <a:rPr lang="uk-UA" i="1" dirty="0" smtClean="0"/>
              <a:t> </a:t>
            </a:r>
            <a:r>
              <a:rPr lang="uk-UA" i="1" dirty="0" err="1" smtClean="0"/>
              <a:t>Pradelle</a:t>
            </a:r>
            <a:r>
              <a:rPr lang="uk-UA" i="1" dirty="0" smtClean="0"/>
              <a:t> проти Франції </a:t>
            </a:r>
            <a:r>
              <a:rPr lang="uk-UA" dirty="0" smtClean="0"/>
              <a:t>(1992),</a:t>
            </a:r>
            <a:r>
              <a:rPr lang="uk-UA" i="1" dirty="0" smtClean="0"/>
              <a:t> </a:t>
            </a:r>
            <a:r>
              <a:rPr lang="uk-UA" i="1" dirty="0" err="1" smtClean="0"/>
              <a:t>Alatulkkila</a:t>
            </a:r>
            <a:r>
              <a:rPr lang="uk-UA" i="1" dirty="0" smtClean="0"/>
              <a:t> та інші проти Фінляндії </a:t>
            </a:r>
            <a:r>
              <a:rPr lang="uk-UA" dirty="0" smtClean="0"/>
              <a:t>(2005), </a:t>
            </a:r>
            <a:r>
              <a:rPr lang="uk-UA" i="1" dirty="0" err="1" smtClean="0"/>
              <a:t>Tinnelly</a:t>
            </a:r>
            <a:r>
              <a:rPr lang="uk-UA" i="1" dirty="0" smtClean="0"/>
              <a:t> &amp; </a:t>
            </a:r>
            <a:r>
              <a:rPr lang="uk-UA" i="1" dirty="0" err="1" smtClean="0"/>
              <a:t>Sons</a:t>
            </a:r>
            <a:r>
              <a:rPr lang="uk-UA" i="1" dirty="0" smtClean="0"/>
              <a:t> та інші і </a:t>
            </a:r>
            <a:r>
              <a:rPr lang="uk-UA" i="1" dirty="0" err="1" smtClean="0"/>
              <a:t>McElduff</a:t>
            </a:r>
            <a:r>
              <a:rPr lang="uk-UA" i="1" dirty="0" smtClean="0"/>
              <a:t> та інші проти Сполученого Королівства </a:t>
            </a:r>
            <a:r>
              <a:rPr lang="uk-UA" dirty="0" smtClean="0"/>
              <a:t>(1998), </a:t>
            </a:r>
            <a:r>
              <a:rPr lang="uk-UA" i="1" dirty="0" smtClean="0"/>
              <a:t>I.T.C. </a:t>
            </a:r>
            <a:r>
              <a:rPr lang="en-US" i="1" dirty="0" smtClean="0"/>
              <a:t>Ltd </a:t>
            </a:r>
            <a:r>
              <a:rPr lang="uk-UA" i="1" dirty="0" smtClean="0"/>
              <a:t>проти Мальти </a:t>
            </a:r>
            <a:r>
              <a:rPr lang="uk-UA" dirty="0" smtClean="0"/>
              <a:t>(2007).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809188"/>
          </a:xfrm>
        </p:spPr>
        <p:txBody>
          <a:bodyPr/>
          <a:lstStyle/>
          <a:p>
            <a:pPr algn="ctr">
              <a:buNone/>
            </a:pPr>
            <a:r>
              <a:rPr lang="uk-UA" sz="2800" u="sng" dirty="0" smtClean="0"/>
              <a:t>Окремі види спорів/проваджень: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571612"/>
            <a:ext cx="7200900" cy="45942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- </a:t>
            </a:r>
            <a:r>
              <a:rPr lang="uk-UA" dirty="0" smtClean="0"/>
              <a:t>цивільний позов, поданий в рамках кримінальної справи: </a:t>
            </a:r>
            <a:r>
              <a:rPr lang="uk-UA" i="1" dirty="0" err="1" smtClean="0"/>
              <a:t>Perez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(2004),</a:t>
            </a:r>
            <a:r>
              <a:rPr lang="uk-UA" i="1" dirty="0" smtClean="0"/>
              <a:t> </a:t>
            </a:r>
            <a:r>
              <a:rPr lang="uk-UA" i="1" dirty="0" err="1" smtClean="0"/>
              <a:t>Sigalas</a:t>
            </a:r>
            <a:r>
              <a:rPr lang="uk-UA" i="1" dirty="0" smtClean="0"/>
              <a:t> проти Греції </a:t>
            </a:r>
            <a:r>
              <a:rPr lang="uk-UA" dirty="0" smtClean="0"/>
              <a:t>(2005); </a:t>
            </a:r>
            <a:r>
              <a:rPr lang="uk-UA" i="1" dirty="0" err="1" smtClean="0"/>
              <a:t>Mihova</a:t>
            </a:r>
            <a:r>
              <a:rPr lang="uk-UA" i="1" dirty="0" smtClean="0"/>
              <a:t> проти Італії </a:t>
            </a:r>
            <a:r>
              <a:rPr lang="uk-UA" dirty="0" smtClean="0"/>
              <a:t>(2010), </a:t>
            </a:r>
            <a:r>
              <a:rPr lang="uk-UA" i="1" dirty="0" err="1" smtClean="0"/>
              <a:t>Gorou</a:t>
            </a:r>
            <a:r>
              <a:rPr lang="uk-UA" i="1" dirty="0" smtClean="0"/>
              <a:t> проти Греції (№ 2) </a:t>
            </a:r>
            <a:r>
              <a:rPr lang="uk-UA" dirty="0" smtClean="0"/>
              <a:t>(2009);</a:t>
            </a:r>
            <a:r>
              <a:rPr lang="uk-UA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</a:t>
            </a:r>
            <a:r>
              <a:rPr lang="uk-UA" dirty="0" smtClean="0"/>
              <a:t>спори щодо соціальних питань (звільнення, надання соціального страхування, матеріальної допомоги): </a:t>
            </a:r>
            <a:r>
              <a:rPr lang="uk-UA" i="1" dirty="0" err="1" smtClean="0"/>
              <a:t>Buchholz</a:t>
            </a:r>
            <a:r>
              <a:rPr lang="uk-UA" i="1" dirty="0" smtClean="0"/>
              <a:t> проти Німеччини </a:t>
            </a:r>
            <a:r>
              <a:rPr lang="uk-UA" dirty="0" smtClean="0"/>
              <a:t>(1981), </a:t>
            </a:r>
            <a:r>
              <a:rPr lang="uk-UA" i="1" dirty="0" err="1" smtClean="0"/>
              <a:t>Feldbrugge</a:t>
            </a:r>
            <a:r>
              <a:rPr lang="uk-UA" i="1" dirty="0" smtClean="0"/>
              <a:t> проти Нідерландів </a:t>
            </a:r>
            <a:r>
              <a:rPr lang="uk-UA" dirty="0" smtClean="0"/>
              <a:t>(1986),</a:t>
            </a:r>
            <a:r>
              <a:rPr lang="uk-UA" i="1" dirty="0" smtClean="0"/>
              <a:t> </a:t>
            </a:r>
            <a:r>
              <a:rPr lang="uk-UA" i="1" dirty="0" err="1" smtClean="0"/>
              <a:t>Salesi</a:t>
            </a:r>
            <a:r>
              <a:rPr lang="uk-UA" i="1" dirty="0" smtClean="0"/>
              <a:t> проти Італії </a:t>
            </a:r>
            <a:r>
              <a:rPr lang="uk-UA" dirty="0" smtClean="0"/>
              <a:t>(1993), </a:t>
            </a:r>
            <a:r>
              <a:rPr lang="uk-UA" i="1" dirty="0" err="1" smtClean="0"/>
              <a:t>Schouten</a:t>
            </a:r>
            <a:r>
              <a:rPr lang="uk-UA" i="1" dirty="0" smtClean="0"/>
              <a:t> і </a:t>
            </a:r>
            <a:r>
              <a:rPr lang="uk-UA" i="1" dirty="0" err="1" smtClean="0"/>
              <a:t>Meldrum</a:t>
            </a:r>
            <a:r>
              <a:rPr lang="uk-UA" i="1" dirty="0" smtClean="0"/>
              <a:t> проти Нідерландів </a:t>
            </a:r>
            <a:r>
              <a:rPr lang="uk-UA" dirty="0" smtClean="0"/>
              <a:t>(1994);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</a:t>
            </a:r>
            <a:r>
              <a:rPr lang="uk-UA" dirty="0" smtClean="0"/>
              <a:t>спори стосовно державних службовців (як правило): </a:t>
            </a:r>
            <a:r>
              <a:rPr lang="uk-UA" i="1" dirty="0" err="1" smtClean="0"/>
              <a:t>Vilho</a:t>
            </a:r>
            <a:r>
              <a:rPr lang="uk-UA" i="1" dirty="0" smtClean="0"/>
              <a:t> </a:t>
            </a:r>
            <a:r>
              <a:rPr lang="uk-UA" i="1" dirty="0" err="1" smtClean="0"/>
              <a:t>Eskelinen</a:t>
            </a:r>
            <a:r>
              <a:rPr lang="uk-UA" i="1" dirty="0" smtClean="0"/>
              <a:t> та інші проти Фінляндії </a:t>
            </a:r>
            <a:r>
              <a:rPr lang="uk-UA" dirty="0" smtClean="0"/>
              <a:t>(2007),</a:t>
            </a:r>
            <a:r>
              <a:rPr lang="uk-UA" i="1" dirty="0" smtClean="0"/>
              <a:t> </a:t>
            </a:r>
            <a:r>
              <a:rPr lang="uk-UA" i="1" dirty="0" err="1" smtClean="0"/>
              <a:t>Pridatchenko</a:t>
            </a:r>
            <a:r>
              <a:rPr lang="uk-UA" i="1" dirty="0" smtClean="0"/>
              <a:t> та інші проти Росії </a:t>
            </a:r>
            <a:r>
              <a:rPr lang="uk-UA" dirty="0" smtClean="0"/>
              <a:t>(2007), </a:t>
            </a:r>
            <a:r>
              <a:rPr lang="uk-UA" i="1" dirty="0" err="1" smtClean="0"/>
              <a:t>Cudak</a:t>
            </a:r>
            <a:r>
              <a:rPr lang="uk-UA" i="1" dirty="0" smtClean="0"/>
              <a:t> проти Литви </a:t>
            </a:r>
            <a:r>
              <a:rPr lang="uk-UA" dirty="0" smtClean="0"/>
              <a:t>(2010),</a:t>
            </a:r>
            <a:r>
              <a:rPr lang="uk-UA" i="1" dirty="0" smtClean="0"/>
              <a:t> </a:t>
            </a:r>
            <a:r>
              <a:rPr lang="uk-UA" i="1" dirty="0" err="1" smtClean="0"/>
              <a:t>Šikić</a:t>
            </a:r>
            <a:r>
              <a:rPr lang="uk-UA" i="1" dirty="0" smtClean="0"/>
              <a:t> проти Хорватії </a:t>
            </a:r>
            <a:r>
              <a:rPr lang="uk-UA" dirty="0" smtClean="0"/>
              <a:t>(2010), </a:t>
            </a:r>
            <a:r>
              <a:rPr lang="uk-UA" i="1" dirty="0" err="1" smtClean="0"/>
              <a:t>Vasilchenko</a:t>
            </a:r>
            <a:r>
              <a:rPr lang="uk-UA" i="1" dirty="0" smtClean="0"/>
              <a:t> проти Росії </a:t>
            </a:r>
            <a:r>
              <a:rPr lang="uk-UA" dirty="0" smtClean="0"/>
              <a:t>(2010), </a:t>
            </a:r>
            <a:r>
              <a:rPr lang="uk-UA" i="1" dirty="0" err="1" smtClean="0"/>
              <a:t>Savino</a:t>
            </a:r>
            <a:r>
              <a:rPr lang="uk-UA" i="1" dirty="0" smtClean="0"/>
              <a:t> та інші проти Італії </a:t>
            </a:r>
            <a:r>
              <a:rPr lang="uk-UA" dirty="0" smtClean="0"/>
              <a:t>(2009),</a:t>
            </a:r>
            <a:r>
              <a:rPr lang="uk-UA" i="1" dirty="0" smtClean="0"/>
              <a:t> </a:t>
            </a:r>
            <a:r>
              <a:rPr lang="uk-UA" i="1" dirty="0" err="1" smtClean="0"/>
              <a:t>Olujic</a:t>
            </a:r>
            <a:r>
              <a:rPr lang="uk-UA" i="1" dirty="0" smtClean="0"/>
              <a:t> проти Хорватії </a:t>
            </a:r>
            <a:r>
              <a:rPr lang="uk-UA" dirty="0" smtClean="0"/>
              <a:t>(2009), </a:t>
            </a:r>
            <a:r>
              <a:rPr lang="uk-UA" i="1" dirty="0" err="1" smtClean="0"/>
              <a:t>Zalli</a:t>
            </a:r>
            <a:r>
              <a:rPr lang="uk-UA" i="1" dirty="0" smtClean="0"/>
              <a:t> проти Албанії </a:t>
            </a:r>
            <a:r>
              <a:rPr lang="uk-UA" dirty="0" smtClean="0"/>
              <a:t>(2011),</a:t>
            </a:r>
            <a:r>
              <a:rPr lang="uk-UA" i="1" dirty="0" smtClean="0"/>
              <a:t> </a:t>
            </a:r>
            <a:r>
              <a:rPr lang="uk-UA" i="1" dirty="0" err="1" smtClean="0"/>
              <a:t>Fiume</a:t>
            </a:r>
            <a:r>
              <a:rPr lang="uk-UA" i="1" dirty="0" smtClean="0"/>
              <a:t> проти Італії</a:t>
            </a:r>
            <a:r>
              <a:rPr lang="uk-UA" dirty="0" smtClean="0"/>
              <a:t> (2009), </a:t>
            </a:r>
            <a:r>
              <a:rPr lang="en-US" i="1" dirty="0" err="1" smtClean="0"/>
              <a:t>Oleksandr</a:t>
            </a:r>
            <a:r>
              <a:rPr lang="en-US" i="1" dirty="0" smtClean="0"/>
              <a:t> </a:t>
            </a:r>
            <a:r>
              <a:rPr lang="en-US" i="1" dirty="0" err="1" smtClean="0"/>
              <a:t>Volkov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Ukraine</a:t>
            </a:r>
            <a:r>
              <a:rPr lang="uk-UA" dirty="0" smtClean="0"/>
              <a:t> (2013);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в судах конституційної юрисдикції, якщо конституційне провадження має вирішальне значення на результат спору (</a:t>
            </a:r>
            <a:r>
              <a:rPr lang="uk-UA" i="1" dirty="0" smtClean="0"/>
              <a:t>Ruiz-Mateos проти Іспанії </a:t>
            </a:r>
            <a:r>
              <a:rPr lang="ru-RU" dirty="0" smtClean="0"/>
              <a:t>(1993</a:t>
            </a:r>
            <a:r>
              <a:rPr lang="uk-UA" dirty="0" smtClean="0"/>
              <a:t>);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952064"/>
          </a:xfrm>
        </p:spPr>
        <p:txBody>
          <a:bodyPr/>
          <a:lstStyle/>
          <a:p>
            <a:pPr algn="ctr">
              <a:buNone/>
            </a:pPr>
            <a:r>
              <a:rPr lang="uk-UA" sz="2800" u="sng" dirty="0" smtClean="0"/>
              <a:t>Окремі види спорів/проваджень:</a:t>
            </a:r>
            <a:br>
              <a:rPr lang="uk-UA" sz="2800" u="sng" dirty="0" smtClean="0"/>
            </a:br>
            <a:r>
              <a:rPr lang="uk-UA" sz="2000" b="0" dirty="0" smtClean="0"/>
              <a:t>(продовження)</a:t>
            </a:r>
            <a:endParaRPr lang="ru-RU" sz="2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428736"/>
            <a:ext cx="7200900" cy="47371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- спори щодо охорони довкілля (</a:t>
            </a:r>
            <a:r>
              <a:rPr lang="uk-UA" i="1" dirty="0" err="1" smtClean="0"/>
              <a:t>Taşkin</a:t>
            </a:r>
            <a:r>
              <a:rPr lang="uk-UA" i="1" dirty="0" smtClean="0"/>
              <a:t> та інші проти Туреччини </a:t>
            </a:r>
            <a:r>
              <a:rPr lang="ru-RU" dirty="0" smtClean="0"/>
              <a:t>(2004</a:t>
            </a:r>
            <a:r>
              <a:rPr lang="uk-UA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щодо виховання та навчання дітей (</a:t>
            </a:r>
            <a:r>
              <a:rPr lang="uk-UA" i="1" dirty="0" err="1" smtClean="0"/>
              <a:t>McMichael</a:t>
            </a:r>
            <a:r>
              <a:rPr lang="uk-UA" i="1" dirty="0" smtClean="0"/>
              <a:t> проти Сполученого Королівства </a:t>
            </a:r>
            <a:r>
              <a:rPr lang="uk-UA" dirty="0" smtClean="0"/>
              <a:t>(1995), </a:t>
            </a:r>
            <a:r>
              <a:rPr lang="uk-UA" i="1" dirty="0" err="1" smtClean="0"/>
              <a:t>Elles</a:t>
            </a:r>
            <a:r>
              <a:rPr lang="uk-UA" i="1" dirty="0" smtClean="0"/>
              <a:t> та інші проти Швейцарії </a:t>
            </a:r>
            <a:r>
              <a:rPr lang="uk-UA" dirty="0" smtClean="0"/>
              <a:t>(2010), встановлення батьківства (</a:t>
            </a:r>
            <a:r>
              <a:rPr lang="uk-UA" i="1" dirty="0" err="1" smtClean="0"/>
              <a:t>Alaverdyan</a:t>
            </a:r>
            <a:r>
              <a:rPr lang="uk-UA" i="1" dirty="0" smtClean="0"/>
              <a:t> проти Вірменії </a:t>
            </a:r>
            <a:r>
              <a:rPr lang="uk-UA" dirty="0" smtClean="0"/>
              <a:t>(2010);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щодо права на свободу (</a:t>
            </a:r>
            <a:r>
              <a:rPr lang="uk-UA" i="1" dirty="0" err="1" smtClean="0"/>
              <a:t>Laidin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(2002), умов утримання ув’язнених під вартою (</a:t>
            </a:r>
            <a:r>
              <a:rPr lang="uk-UA" i="1" dirty="0" err="1" smtClean="0"/>
              <a:t>Enea</a:t>
            </a:r>
            <a:r>
              <a:rPr lang="uk-UA" i="1" dirty="0" smtClean="0"/>
              <a:t> проти Італії </a:t>
            </a:r>
            <a:r>
              <a:rPr lang="uk-UA" dirty="0" smtClean="0"/>
              <a:t>(2009),</a:t>
            </a:r>
            <a:r>
              <a:rPr lang="uk-UA" i="1" dirty="0" smtClean="0"/>
              <a:t> </a:t>
            </a:r>
            <a:r>
              <a:rPr lang="uk-UA" i="1" dirty="0" err="1" smtClean="0"/>
              <a:t>Stegarescu</a:t>
            </a:r>
            <a:r>
              <a:rPr lang="uk-UA" i="1" dirty="0" smtClean="0"/>
              <a:t> </a:t>
            </a:r>
            <a:r>
              <a:rPr lang="en-US" i="1" dirty="0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Bahrin</a:t>
            </a:r>
            <a:r>
              <a:rPr lang="uk-UA" i="1" dirty="0" smtClean="0"/>
              <a:t> проти Португалії </a:t>
            </a:r>
            <a:r>
              <a:rPr lang="uk-UA" dirty="0" smtClean="0"/>
              <a:t>(2010), </a:t>
            </a:r>
            <a:r>
              <a:rPr lang="uk-UA" i="1" dirty="0" err="1" smtClean="0"/>
              <a:t>Gulmez</a:t>
            </a:r>
            <a:r>
              <a:rPr lang="uk-UA" i="1" dirty="0" smtClean="0"/>
              <a:t> проти Туреччини </a:t>
            </a:r>
            <a:r>
              <a:rPr lang="uk-UA" dirty="0" smtClean="0"/>
              <a:t>(2005);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щодо права на добру репутацію (</a:t>
            </a:r>
            <a:r>
              <a:rPr lang="uk-UA" i="1" dirty="0" err="1" smtClean="0"/>
              <a:t>Helmers</a:t>
            </a:r>
            <a:r>
              <a:rPr lang="uk-UA" i="1" dirty="0" smtClean="0"/>
              <a:t> проти Швеції </a:t>
            </a:r>
            <a:r>
              <a:rPr lang="ru-RU" dirty="0" smtClean="0"/>
              <a:t>(1991)</a:t>
            </a:r>
            <a:r>
              <a:rPr lang="uk-UA" dirty="0" smtClean="0"/>
              <a:t>, права на доступ до адміністративних документів (</a:t>
            </a:r>
            <a:r>
              <a:rPr lang="uk-UA" i="1" dirty="0" err="1" smtClean="0"/>
              <a:t>Loiseau</a:t>
            </a:r>
            <a:r>
              <a:rPr lang="uk-UA" i="1" dirty="0" smtClean="0"/>
              <a:t> проти Франції </a:t>
            </a:r>
            <a:r>
              <a:rPr lang="uk-UA" dirty="0" smtClean="0"/>
              <a:t>(</a:t>
            </a:r>
            <a:r>
              <a:rPr lang="ru-RU" dirty="0" smtClean="0"/>
              <a:t>2003</a:t>
            </a:r>
            <a:r>
              <a:rPr lang="uk-UA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094940"/>
          </a:xfrm>
        </p:spPr>
        <p:txBody>
          <a:bodyPr/>
          <a:lstStyle/>
          <a:p>
            <a:pPr algn="ctr">
              <a:buNone/>
            </a:pPr>
            <a:r>
              <a:rPr lang="uk-UA" sz="2800" u="sng" dirty="0" smtClean="0"/>
              <a:t>Окремі види спорів/проваджень:</a:t>
            </a:r>
            <a:br>
              <a:rPr lang="uk-UA" sz="2800" u="sng" dirty="0" smtClean="0"/>
            </a:br>
            <a:r>
              <a:rPr lang="uk-UA" sz="2000" b="0" dirty="0" smtClean="0"/>
              <a:t>(продовження)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500174"/>
            <a:ext cx="7200900" cy="46656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- спори щодо права входити до асоціації (</a:t>
            </a:r>
            <a:r>
              <a:rPr lang="uk-UA" i="1" dirty="0" err="1" smtClean="0"/>
              <a:t>Sakellaropoulos</a:t>
            </a:r>
            <a:r>
              <a:rPr lang="uk-UA" i="1" dirty="0" smtClean="0"/>
              <a:t> проти Греції </a:t>
            </a:r>
            <a:r>
              <a:rPr lang="uk-UA" dirty="0" smtClean="0"/>
              <a:t>(2011), </a:t>
            </a:r>
            <a:r>
              <a:rPr lang="uk-UA" i="1" dirty="0" err="1" smtClean="0"/>
              <a:t>Apeh</a:t>
            </a:r>
            <a:r>
              <a:rPr lang="uk-UA" dirty="0" smtClean="0"/>
              <a:t> </a:t>
            </a:r>
            <a:r>
              <a:rPr lang="uk-UA" i="1" dirty="0" err="1" smtClean="0"/>
              <a:t>Uldozotteinek</a:t>
            </a:r>
            <a:r>
              <a:rPr lang="uk-UA" i="1" dirty="0" smtClean="0"/>
              <a:t> </a:t>
            </a:r>
            <a:r>
              <a:rPr lang="uk-UA" i="1" dirty="0" err="1" smtClean="0"/>
              <a:t>Szovetsege</a:t>
            </a:r>
            <a:r>
              <a:rPr lang="uk-UA" i="1" dirty="0" smtClean="0"/>
              <a:t> та інші проти Угорщини </a:t>
            </a:r>
            <a:r>
              <a:rPr lang="uk-UA" dirty="0" smtClean="0"/>
              <a:t>(2000);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щодо права на продовження навчання з метою отримання початкової (</a:t>
            </a:r>
            <a:r>
              <a:rPr lang="uk-UA" i="1" dirty="0" err="1" smtClean="0"/>
              <a:t>Oršuš</a:t>
            </a:r>
            <a:r>
              <a:rPr lang="uk-UA" i="1" dirty="0" smtClean="0"/>
              <a:t> та інші проти Хорватії </a:t>
            </a:r>
            <a:r>
              <a:rPr lang="uk-UA" dirty="0" smtClean="0"/>
              <a:t>(2010) або вищої освіти (</a:t>
            </a:r>
            <a:r>
              <a:rPr lang="uk-UA" i="1" dirty="0" err="1" smtClean="0"/>
              <a:t>Emine</a:t>
            </a:r>
            <a:r>
              <a:rPr lang="uk-UA" i="1" dirty="0" smtClean="0"/>
              <a:t> </a:t>
            </a:r>
            <a:r>
              <a:rPr lang="uk-UA" i="1" dirty="0" err="1" smtClean="0"/>
              <a:t>Arac</a:t>
            </a:r>
            <a:r>
              <a:rPr lang="uk-UA" i="1" dirty="0" smtClean="0"/>
              <a:t> проти Туреччини </a:t>
            </a:r>
            <a:r>
              <a:rPr lang="uk-UA" dirty="0" smtClean="0"/>
              <a:t>(2008);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дисциплінарні провадження перед професійними та адміністративним органами, а також в парламенті (</a:t>
            </a:r>
            <a:r>
              <a:rPr lang="en-US" i="1" dirty="0" err="1" smtClean="0"/>
              <a:t>Argyrou</a:t>
            </a:r>
            <a:r>
              <a:rPr lang="en-US" i="1" dirty="0" smtClean="0"/>
              <a:t> and Others v</a:t>
            </a:r>
            <a:r>
              <a:rPr lang="uk-UA" i="1" dirty="0" smtClean="0"/>
              <a:t>. </a:t>
            </a:r>
            <a:r>
              <a:rPr lang="en-US" i="1" dirty="0" smtClean="0"/>
              <a:t>Greece</a:t>
            </a:r>
            <a:r>
              <a:rPr lang="uk-UA" dirty="0" smtClean="0"/>
              <a:t> (2009), </a:t>
            </a:r>
            <a:r>
              <a:rPr lang="en-US" i="1" dirty="0" err="1" smtClean="0"/>
              <a:t>Savino</a:t>
            </a:r>
            <a:r>
              <a:rPr lang="en-US" i="1" dirty="0" smtClean="0"/>
              <a:t> and Others v</a:t>
            </a:r>
            <a:r>
              <a:rPr lang="uk-UA" i="1" dirty="0" smtClean="0"/>
              <a:t>. </a:t>
            </a:r>
            <a:r>
              <a:rPr lang="en-US" i="1" dirty="0" smtClean="0"/>
              <a:t>Italy</a:t>
            </a:r>
            <a:r>
              <a:rPr lang="uk-UA" dirty="0" smtClean="0"/>
              <a:t> (2009), </a:t>
            </a:r>
            <a:r>
              <a:rPr lang="en-US" i="1" dirty="0" err="1" smtClean="0"/>
              <a:t>Oleksandr</a:t>
            </a:r>
            <a:r>
              <a:rPr lang="en-US" i="1" dirty="0" smtClean="0"/>
              <a:t> </a:t>
            </a:r>
            <a:r>
              <a:rPr lang="en-US" i="1" dirty="0" err="1" smtClean="0"/>
              <a:t>Volkov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Ukraine</a:t>
            </a:r>
            <a:r>
              <a:rPr lang="uk-UA" dirty="0" smtClean="0"/>
              <a:t> (2013);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попередні провадження у справах щодо застосування судової заборони (</a:t>
            </a:r>
            <a:r>
              <a:rPr lang="uk-UA" i="1" dirty="0" err="1" smtClean="0"/>
              <a:t>Micallef</a:t>
            </a:r>
            <a:r>
              <a:rPr lang="uk-UA" i="1" dirty="0" smtClean="0"/>
              <a:t> проти Мальти </a:t>
            </a:r>
            <a:r>
              <a:rPr lang="ru-RU" dirty="0" smtClean="0"/>
              <a:t>(2009)</a:t>
            </a:r>
            <a:r>
              <a:rPr lang="uk-UA" dirty="0" smtClean="0"/>
              <a:t>,</a:t>
            </a:r>
            <a:r>
              <a:rPr lang="uk-UA" i="1" dirty="0" smtClean="0"/>
              <a:t> RTBF проти Бельгії </a:t>
            </a:r>
            <a:r>
              <a:rPr lang="ru-RU" dirty="0" smtClean="0"/>
              <a:t>(2011</a:t>
            </a:r>
            <a:r>
              <a:rPr lang="uk-UA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</a:t>
            </a:r>
            <a:r>
              <a:rPr lang="uk-UA" dirty="0" smtClean="0"/>
              <a:t>процедура виконання судових рішень (</a:t>
            </a:r>
            <a:r>
              <a:rPr lang="uk-UA" i="1" dirty="0" err="1" smtClean="0"/>
              <a:t>Hornsby</a:t>
            </a:r>
            <a:r>
              <a:rPr lang="uk-UA" i="1" dirty="0" smtClean="0"/>
              <a:t> проти Греції </a:t>
            </a:r>
            <a:r>
              <a:rPr lang="uk-UA" dirty="0" smtClean="0"/>
              <a:t>(1997); </a:t>
            </a:r>
            <a:r>
              <a:rPr lang="uk-UA" i="1" dirty="0" err="1" smtClean="0"/>
              <a:t>Roman</a:t>
            </a:r>
            <a:r>
              <a:rPr lang="en-US" i="1" dirty="0" smtClean="0"/>
              <a:t>c</a:t>
            </a:r>
            <a:r>
              <a:rPr lang="uk-UA" i="1" dirty="0" err="1" smtClean="0"/>
              <a:t>zyk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(2010), </a:t>
            </a:r>
            <a:r>
              <a:rPr lang="uk-UA" i="1" dirty="0" err="1" smtClean="0"/>
              <a:t>Buj</a:t>
            </a:r>
            <a:r>
              <a:rPr lang="uk-UA" i="1" dirty="0" smtClean="0"/>
              <a:t> проти Хорватії </a:t>
            </a:r>
            <a:r>
              <a:rPr lang="uk-UA" dirty="0" smtClean="0"/>
              <a:t>(2006).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880626"/>
          </a:xfrm>
        </p:spPr>
        <p:txBody>
          <a:bodyPr/>
          <a:lstStyle/>
          <a:p>
            <a:pPr algn="ctr">
              <a:buNone/>
            </a:pPr>
            <a:r>
              <a:rPr lang="uk-UA" sz="2400" dirty="0" smtClean="0"/>
              <a:t>Питання, виключені зі сфери застосування статті 6 § 1 ЄКПЛ: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2" y="1500174"/>
            <a:ext cx="7602563" cy="46656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- податкові питання (</a:t>
            </a:r>
            <a:r>
              <a:rPr lang="uk-UA" i="1" dirty="0" err="1" smtClean="0"/>
              <a:t>Ferrazzini</a:t>
            </a:r>
            <a:r>
              <a:rPr lang="uk-UA" i="1" dirty="0" smtClean="0"/>
              <a:t> проти Італії </a:t>
            </a:r>
            <a:r>
              <a:rPr lang="uk-UA" dirty="0" smtClean="0"/>
              <a:t>(2001),</a:t>
            </a:r>
            <a:r>
              <a:rPr lang="uk-UA" i="1" dirty="0" smtClean="0"/>
              <a:t> </a:t>
            </a:r>
            <a:r>
              <a:rPr lang="uk-UA" dirty="0" smtClean="0"/>
              <a:t>провадження стосовно сплати мита (</a:t>
            </a:r>
            <a:r>
              <a:rPr lang="uk-UA" i="1" dirty="0" err="1" smtClean="0"/>
              <a:t>Emesa</a:t>
            </a:r>
            <a:r>
              <a:rPr lang="uk-UA" i="1" dirty="0" smtClean="0"/>
              <a:t> </a:t>
            </a:r>
            <a:r>
              <a:rPr lang="uk-UA" i="1" dirty="0" err="1" smtClean="0"/>
              <a:t>Sugar</a:t>
            </a:r>
            <a:r>
              <a:rPr lang="uk-UA" i="1" dirty="0" smtClean="0"/>
              <a:t> N.V. проти Нідерландів </a:t>
            </a:r>
            <a:r>
              <a:rPr lang="uk-UA" dirty="0" smtClean="0"/>
              <a:t>(2005);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у сфері імміграції, в’їзду, перебування і виселення іноземців, якщо йдеться про процедури стосовно надання політичного притулку або депортації (</a:t>
            </a:r>
            <a:r>
              <a:rPr lang="uk-UA" i="1" dirty="0" err="1" smtClean="0"/>
              <a:t>Maaouia</a:t>
            </a:r>
            <a:r>
              <a:rPr lang="uk-UA" i="1" dirty="0" smtClean="0"/>
              <a:t> проти Франції</a:t>
            </a:r>
            <a:r>
              <a:rPr lang="uk-UA" dirty="0" smtClean="0"/>
              <a:t>,</a:t>
            </a:r>
            <a:r>
              <a:rPr lang="uk-UA" i="1" dirty="0" smtClean="0"/>
              <a:t> </a:t>
            </a:r>
            <a:r>
              <a:rPr lang="uk-UA" dirty="0" smtClean="0"/>
              <a:t>2000); питання екстрадиції: </a:t>
            </a:r>
            <a:r>
              <a:rPr lang="uk-UA" i="1" dirty="0" err="1" smtClean="0"/>
              <a:t>Penafiel</a:t>
            </a:r>
            <a:r>
              <a:rPr lang="uk-UA" i="1" dirty="0" smtClean="0"/>
              <a:t> </a:t>
            </a:r>
            <a:r>
              <a:rPr lang="uk-UA" i="1" dirty="0" err="1" smtClean="0"/>
              <a:t>Salgado</a:t>
            </a:r>
            <a:r>
              <a:rPr lang="uk-UA" i="1" dirty="0" smtClean="0"/>
              <a:t> проти Іспанії </a:t>
            </a:r>
            <a:r>
              <a:rPr lang="uk-UA" dirty="0" smtClean="0"/>
              <a:t>(2002), </a:t>
            </a:r>
            <a:r>
              <a:rPr lang="uk-UA" i="1" dirty="0" err="1" smtClean="0"/>
              <a:t>Andronikashvili</a:t>
            </a:r>
            <a:r>
              <a:rPr lang="uk-UA" i="1" dirty="0" smtClean="0"/>
              <a:t> проти Грузії </a:t>
            </a:r>
            <a:r>
              <a:rPr lang="uk-UA" dirty="0" smtClean="0"/>
              <a:t>(2010); </a:t>
            </a:r>
            <a:r>
              <a:rPr lang="uk-UA" i="1" dirty="0" err="1" smtClean="0"/>
              <a:t>Panjeheighalehei</a:t>
            </a:r>
            <a:r>
              <a:rPr lang="uk-UA" i="1" dirty="0" smtClean="0"/>
              <a:t> проти Данії </a:t>
            </a:r>
            <a:r>
              <a:rPr lang="uk-UA" dirty="0" smtClean="0"/>
              <a:t>(2009),</a:t>
            </a:r>
            <a:r>
              <a:rPr lang="uk-UA" i="1" dirty="0" smtClean="0"/>
              <a:t> </a:t>
            </a:r>
            <a:r>
              <a:rPr lang="uk-UA" dirty="0" smtClean="0"/>
              <a:t>відмови в наданні візи, посвідки про перебування, громадянства (</a:t>
            </a:r>
            <a:r>
              <a:rPr lang="uk-UA" i="1" dirty="0" err="1" smtClean="0"/>
              <a:t>Smirnov</a:t>
            </a:r>
            <a:r>
              <a:rPr lang="uk-UA" i="1" dirty="0" smtClean="0"/>
              <a:t> проти Росії</a:t>
            </a:r>
            <a:r>
              <a:rPr lang="uk-UA" dirty="0" smtClean="0"/>
              <a:t> (2006), занесення іноземця до картотеки інформаційної системи </a:t>
            </a:r>
            <a:r>
              <a:rPr lang="uk-UA" dirty="0" err="1" smtClean="0"/>
              <a:t>Шенгенських</a:t>
            </a:r>
            <a:r>
              <a:rPr lang="uk-UA" dirty="0" smtClean="0"/>
              <a:t> угод (</a:t>
            </a:r>
            <a:r>
              <a:rPr lang="uk-UA" i="1" dirty="0" err="1" smtClean="0"/>
              <a:t>Dalea</a:t>
            </a:r>
            <a:r>
              <a:rPr lang="uk-UA" i="1" dirty="0" smtClean="0"/>
              <a:t> проти Франції</a:t>
            </a:r>
            <a:r>
              <a:rPr lang="uk-UA" dirty="0" smtClean="0"/>
              <a:t>, 2010);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спори щодо політичних прав, права голосу та право балотуватися на вибори (</a:t>
            </a:r>
            <a:r>
              <a:rPr lang="uk-UA" i="1" dirty="0" smtClean="0"/>
              <a:t>Pierre-Bloch проти Франції </a:t>
            </a:r>
            <a:r>
              <a:rPr lang="uk-UA" dirty="0" smtClean="0"/>
              <a:t>(1997), </a:t>
            </a:r>
            <a:r>
              <a:rPr lang="uk-UA" i="1" dirty="0" err="1" smtClean="0"/>
              <a:t>Cheminade</a:t>
            </a:r>
            <a:r>
              <a:rPr lang="uk-UA" i="1" dirty="0" smtClean="0"/>
              <a:t> проти Франції</a:t>
            </a:r>
            <a:r>
              <a:rPr lang="uk-UA" dirty="0" smtClean="0"/>
              <a:t> (1999), </a:t>
            </a:r>
            <a:r>
              <a:rPr lang="uk-UA" i="1" dirty="0" smtClean="0"/>
              <a:t>Головатий проти України </a:t>
            </a:r>
            <a:r>
              <a:rPr lang="uk-UA" dirty="0" smtClean="0"/>
              <a:t>(2000), </a:t>
            </a:r>
            <a:r>
              <a:rPr lang="uk-UA" i="1" dirty="0" smtClean="0"/>
              <a:t>Мельниченко проти України</a:t>
            </a:r>
            <a:r>
              <a:rPr lang="uk-UA" dirty="0" smtClean="0"/>
              <a:t> (2003), </a:t>
            </a:r>
            <a:r>
              <a:rPr lang="uk-UA" i="1" dirty="0" err="1" smtClean="0"/>
              <a:t>Papon</a:t>
            </a:r>
            <a:r>
              <a:rPr lang="uk-UA" i="1" dirty="0" smtClean="0"/>
              <a:t> проти Франції </a:t>
            </a:r>
            <a:r>
              <a:rPr lang="uk-UA" dirty="0" smtClean="0"/>
              <a:t>(2001),</a:t>
            </a:r>
            <a:r>
              <a:rPr lang="uk-UA" i="1" dirty="0" smtClean="0"/>
              <a:t> </a:t>
            </a:r>
            <a:r>
              <a:rPr lang="uk-UA" i="1" dirty="0" err="1" smtClean="0"/>
              <a:t>Refah</a:t>
            </a:r>
            <a:r>
              <a:rPr lang="uk-UA" i="1" dirty="0" smtClean="0"/>
              <a:t> </a:t>
            </a:r>
            <a:r>
              <a:rPr lang="uk-UA" i="1" dirty="0" err="1" smtClean="0"/>
              <a:t>Partisi</a:t>
            </a:r>
            <a:r>
              <a:rPr lang="uk-UA" i="1" dirty="0" smtClean="0"/>
              <a:t> (Партія Процвітання) та інші проти Туреччини </a:t>
            </a:r>
            <a:r>
              <a:rPr lang="uk-UA" dirty="0" smtClean="0"/>
              <a:t>(2003);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вимоги поновити цивільне провадження, яке було припинене остаточним рішенням (</a:t>
            </a:r>
            <a:r>
              <a:rPr lang="uk-UA" i="1" dirty="0" smtClean="0"/>
              <a:t>Кучеренко проти України </a:t>
            </a:r>
            <a:r>
              <a:rPr lang="uk-UA" dirty="0" smtClean="0"/>
              <a:t>(1999), </a:t>
            </a:r>
            <a:r>
              <a:rPr lang="uk-UA" i="1" dirty="0" err="1" smtClean="0"/>
              <a:t>Sablon</a:t>
            </a:r>
            <a:r>
              <a:rPr lang="uk-UA" i="1" dirty="0" smtClean="0"/>
              <a:t> проти Бельгії </a:t>
            </a:r>
            <a:r>
              <a:rPr lang="uk-UA" dirty="0" smtClean="0"/>
              <a:t>(2001); </a:t>
            </a:r>
            <a:r>
              <a:rPr lang="uk-UA" i="1" dirty="0" err="1" smtClean="0"/>
              <a:t>Reyhan</a:t>
            </a:r>
            <a:r>
              <a:rPr lang="uk-UA" i="1" dirty="0" smtClean="0"/>
              <a:t> проти Туреччини (</a:t>
            </a:r>
            <a:r>
              <a:rPr lang="uk-UA" dirty="0" smtClean="0"/>
              <a:t>2003).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ії НААУ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 НААУ</Template>
  <TotalTime>29</TotalTime>
  <Words>711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презентації НААУ</vt:lpstr>
      <vt:lpstr>Презентация PowerPoint</vt:lpstr>
      <vt:lpstr>Презентация PowerPoint</vt:lpstr>
      <vt:lpstr>Загальні вимоги до застосовності статті 6 § 1: </vt:lpstr>
      <vt:lpstr>Загальні вимоги до застосовності статті 6 § 1 (продовження)</vt:lpstr>
      <vt:lpstr>Окремі види спорів/проваджень:</vt:lpstr>
      <vt:lpstr>Окремі види спорів/проваджень: (продовження)</vt:lpstr>
      <vt:lpstr>Окремі види спорів/проваджень: (продовження)</vt:lpstr>
      <vt:lpstr>Питання, виключені зі сфери застосування статті 6 § 1 ЄКПЛ: 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Conference</cp:lastModifiedBy>
  <cp:revision>9</cp:revision>
  <cp:lastPrinted>2014-03-18T12:31:59Z</cp:lastPrinted>
  <dcterms:created xsi:type="dcterms:W3CDTF">2014-04-07T14:00:19Z</dcterms:created>
  <dcterms:modified xsi:type="dcterms:W3CDTF">2014-11-07T12:37:10Z</dcterms:modified>
</cp:coreProperties>
</file>