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3" r:id="rId4"/>
    <p:sldId id="264" r:id="rId5"/>
    <p:sldId id="278" r:id="rId6"/>
    <p:sldId id="266" r:id="rId7"/>
    <p:sldId id="275" r:id="rId8"/>
    <p:sldId id="267" r:id="rId9"/>
    <p:sldId id="272" r:id="rId10"/>
    <p:sldId id="274" r:id="rId11"/>
    <p:sldId id="268" r:id="rId12"/>
    <p:sldId id="269" r:id="rId13"/>
    <p:sldId id="277" r:id="rId14"/>
    <p:sldId id="270" r:id="rId15"/>
    <p:sldId id="271" r:id="rId1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CAEE"/>
    <a:srgbClr val="B7E1FB"/>
    <a:srgbClr val="BEDEF4"/>
    <a:srgbClr val="C2E2F6"/>
    <a:srgbClr val="BEE6F4"/>
    <a:srgbClr val="98DCEC"/>
    <a:srgbClr val="C1DA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42" y="-78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D6639-09A0-49C8-A9EF-09B5AC57F3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400128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7AB3-2450-46A1-9F5C-9A7F777A60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228418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428625"/>
            <a:ext cx="7772400" cy="142873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5" y="2357430"/>
            <a:ext cx="8286750" cy="400052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dirty="0" smtClean="0"/>
              <a:t>Ефективне розслідування скарг за статтями 2 та 3 Конвенції</a:t>
            </a:r>
            <a:r>
              <a:rPr lang="en-US" sz="2400" b="1" dirty="0" smtClean="0"/>
              <a:t> </a:t>
            </a:r>
            <a:r>
              <a:rPr lang="uk-UA" sz="2400" b="1" dirty="0" smtClean="0"/>
              <a:t>та позитивні зобов’язання держави</a:t>
            </a:r>
            <a:endParaRPr lang="ru-RU" sz="2400" dirty="0" smtClean="0"/>
          </a:p>
          <a:p>
            <a:pPr marL="45720" indent="0">
              <a:buNone/>
              <a:defRPr/>
            </a:pP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І.В. Караман, </a:t>
            </a: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Одеса, 3, 5, 7 листопада 2014 р. </a:t>
            </a:r>
          </a:p>
          <a:p>
            <a:pPr marL="45720" indent="0">
              <a:buNone/>
              <a:defRPr/>
            </a:pPr>
            <a:endParaRPr lang="en-GB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3724275" cy="390525"/>
          </a:xfrm>
          <a:prstGeom prst="rect">
            <a:avLst/>
          </a:prstGeom>
          <a:noFill/>
        </p:spPr>
      </p:pic>
      <p:pic>
        <p:nvPicPr>
          <p:cNvPr id="6" name="Picture 7"/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28604"/>
            <a:ext cx="3255010" cy="44767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2200489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00271923"/>
      </p:ext>
    </p:extLst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666311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Погане поводження з боку представників держави</a:t>
            </a:r>
            <a:r>
              <a:rPr lang="uk-UA" sz="2400" dirty="0" smtClean="0"/>
              <a:t>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071546"/>
            <a:ext cx="7200900" cy="50943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</a:p>
          <a:p>
            <a:pPr algn="just">
              <a:buNone/>
            </a:pPr>
            <a:r>
              <a:rPr lang="uk-UA" dirty="0" smtClean="0"/>
              <a:t>   </a:t>
            </a:r>
            <a:r>
              <a:rPr lang="uk-UA" b="1" u="sng" dirty="0" smtClean="0"/>
              <a:t>Справи</a:t>
            </a:r>
            <a:r>
              <a:rPr lang="uk-UA" dirty="0" smtClean="0"/>
              <a:t>: </a:t>
            </a:r>
            <a:r>
              <a:rPr lang="en-US" i="1" dirty="0" err="1" smtClean="0"/>
              <a:t>Assenov</a:t>
            </a:r>
            <a:r>
              <a:rPr lang="en-US" i="1" dirty="0" smtClean="0"/>
              <a:t> and Others v. Bulgaria</a:t>
            </a:r>
            <a:r>
              <a:rPr lang="uk-UA" i="1" dirty="0" smtClean="0"/>
              <a:t> </a:t>
            </a:r>
            <a:r>
              <a:rPr lang="uk-UA" dirty="0" smtClean="0"/>
              <a:t>(1998), </a:t>
            </a:r>
            <a:r>
              <a:rPr lang="en-AU" i="1" dirty="0" err="1" smtClean="0"/>
              <a:t>Selmouni</a:t>
            </a:r>
            <a:r>
              <a:rPr lang="en-AU" i="1" dirty="0" smtClean="0"/>
              <a:t> v. France</a:t>
            </a:r>
            <a:r>
              <a:rPr lang="uk-UA" i="1" dirty="0" smtClean="0"/>
              <a:t> </a:t>
            </a:r>
            <a:r>
              <a:rPr lang="uk-UA" dirty="0" smtClean="0"/>
              <a:t>(1999), </a:t>
            </a:r>
            <a:r>
              <a:rPr lang="en-AU" i="1" dirty="0" err="1" smtClean="0"/>
              <a:t>Labita</a:t>
            </a:r>
            <a:r>
              <a:rPr lang="en-AU" i="1" dirty="0" smtClean="0"/>
              <a:t> v. Italy </a:t>
            </a:r>
            <a:r>
              <a:rPr lang="uk-UA" dirty="0" smtClean="0"/>
              <a:t>(2000), </a:t>
            </a:r>
            <a:r>
              <a:rPr lang="en-AU" i="1" dirty="0" err="1" smtClean="0"/>
              <a:t>Abdülsamet</a:t>
            </a:r>
            <a:r>
              <a:rPr lang="en-AU" i="1" dirty="0" smtClean="0"/>
              <a:t> </a:t>
            </a:r>
            <a:r>
              <a:rPr lang="en-AU" i="1" dirty="0" err="1" smtClean="0"/>
              <a:t>Yaman</a:t>
            </a:r>
            <a:r>
              <a:rPr lang="en-AU" i="1" dirty="0" smtClean="0"/>
              <a:t> v. Turkey</a:t>
            </a:r>
            <a:r>
              <a:rPr lang="uk-UA" dirty="0" smtClean="0"/>
              <a:t> (2004), </a:t>
            </a:r>
            <a:r>
              <a:rPr lang="en-AU" i="1" dirty="0" err="1" smtClean="0"/>
              <a:t>Nikolova</a:t>
            </a:r>
            <a:r>
              <a:rPr lang="en-AU" i="1" dirty="0" smtClean="0"/>
              <a:t> and </a:t>
            </a:r>
            <a:r>
              <a:rPr lang="en-AU" i="1" dirty="0" err="1" smtClean="0"/>
              <a:t>Velichkova</a:t>
            </a:r>
            <a:r>
              <a:rPr lang="en-AU" i="1" dirty="0" smtClean="0"/>
              <a:t> v. Bulgaria</a:t>
            </a:r>
            <a:r>
              <a:rPr lang="uk-UA" i="1" dirty="0" smtClean="0"/>
              <a:t> </a:t>
            </a:r>
            <a:r>
              <a:rPr lang="uk-UA" dirty="0" smtClean="0"/>
              <a:t>(2007), </a:t>
            </a:r>
            <a:r>
              <a:rPr lang="en-AU" i="1" dirty="0" err="1" smtClean="0"/>
              <a:t>Gäfgen</a:t>
            </a:r>
            <a:r>
              <a:rPr lang="en-AU" i="1" dirty="0" smtClean="0"/>
              <a:t> v. Germany</a:t>
            </a:r>
            <a:r>
              <a:rPr lang="uk-UA" i="1" dirty="0" smtClean="0"/>
              <a:t> </a:t>
            </a:r>
            <a:r>
              <a:rPr lang="uk-UA" dirty="0" smtClean="0"/>
              <a:t>(2010), </a:t>
            </a:r>
            <a:r>
              <a:rPr lang="uk-UA" i="1" dirty="0" err="1" smtClean="0"/>
              <a:t>Савін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(2012), </a:t>
            </a:r>
            <a:r>
              <a:rPr lang="uk-UA" i="1" dirty="0" err="1" smtClean="0"/>
              <a:t>Алексахін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(2012), </a:t>
            </a:r>
            <a:r>
              <a:rPr lang="uk-UA" dirty="0" err="1" smtClean="0"/>
              <a:t>Савіцький</a:t>
            </a:r>
            <a:r>
              <a:rPr lang="uk-UA" dirty="0" smtClean="0"/>
              <a:t> проти України (2012), </a:t>
            </a:r>
            <a:r>
              <a:rPr lang="uk-UA" i="1" dirty="0" err="1" smtClean="0"/>
              <a:t>Кавєрзін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(2012).</a:t>
            </a:r>
          </a:p>
          <a:p>
            <a:pPr>
              <a:buNone/>
            </a:pPr>
            <a:r>
              <a:rPr lang="uk-UA" dirty="0" smtClean="0"/>
              <a:t>     </a:t>
            </a:r>
          </a:p>
          <a:p>
            <a:pPr algn="just">
              <a:buNone/>
            </a:pPr>
            <a:r>
              <a:rPr lang="uk-UA" dirty="0" smtClean="0"/>
              <a:t>   </a:t>
            </a:r>
            <a:r>
              <a:rPr lang="uk-UA" b="1" u="sng" dirty="0" smtClean="0"/>
              <a:t>Загальний обов'язок держави</a:t>
            </a:r>
            <a:r>
              <a:rPr lang="uk-UA" b="1" dirty="0" smtClean="0"/>
              <a:t> </a:t>
            </a:r>
            <a:r>
              <a:rPr lang="uk-UA" dirty="0" smtClean="0"/>
              <a:t>– проявляти нульову толерантність до поганого поводження з боку її представників.</a:t>
            </a:r>
          </a:p>
          <a:p>
            <a:pPr>
              <a:buNone/>
            </a:pPr>
            <a:r>
              <a:rPr lang="uk-UA" dirty="0" smtClean="0"/>
              <a:t>    </a:t>
            </a:r>
          </a:p>
          <a:p>
            <a:pPr algn="just">
              <a:buNone/>
            </a:pPr>
            <a:r>
              <a:rPr lang="uk-UA" dirty="0" smtClean="0"/>
              <a:t>   Правдоподібне твердження </a:t>
            </a:r>
            <a:r>
              <a:rPr lang="en-US" dirty="0" smtClean="0"/>
              <a:t>/ </a:t>
            </a:r>
            <a:r>
              <a:rPr lang="uk-UA" dirty="0" err="1" smtClean="0"/>
              <a:t>“достатньо</a:t>
            </a:r>
            <a:r>
              <a:rPr lang="uk-UA" dirty="0" smtClean="0"/>
              <a:t> чіткі </a:t>
            </a:r>
            <a:r>
              <a:rPr lang="uk-UA" dirty="0" err="1" smtClean="0"/>
              <a:t>вказівки”</a:t>
            </a:r>
            <a:r>
              <a:rPr lang="uk-UA" dirty="0" smtClean="0"/>
              <a:t> на те, що погане поводження </a:t>
            </a:r>
            <a:r>
              <a:rPr lang="uk-UA" dirty="0" err="1" smtClean="0"/>
              <a:t>“могло</a:t>
            </a:r>
            <a:r>
              <a:rPr lang="uk-UA" dirty="0" smtClean="0"/>
              <a:t> мати </a:t>
            </a:r>
            <a:r>
              <a:rPr lang="uk-UA" dirty="0" err="1" smtClean="0"/>
              <a:t>місце”</a:t>
            </a:r>
            <a:r>
              <a:rPr lang="uk-UA" dirty="0" smtClean="0"/>
              <a:t>    ефективне офіційне кримінальне розслідування (включаючи судову стадію), здатне встановити всі обставини справи та винних осіб, покарати їх, звільнити їх з правоохоронних органів в разі засудження та надати компенсацію жертві поганого поводження.</a:t>
            </a:r>
          </a:p>
          <a:p>
            <a:pPr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   Заборона застосування строків притягнення до кримінальної відповідальності, амністій та помилувань, а також м'яких, не пов'язаних з позбавленням волі, покарань до винних.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357818" y="414338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737750"/>
          </a:xfrm>
        </p:spPr>
        <p:txBody>
          <a:bodyPr/>
          <a:lstStyle/>
          <a:p>
            <a:pPr algn="ctr">
              <a:buNone/>
            </a:pPr>
            <a:r>
              <a:rPr lang="uk-UA" sz="2800" u="sng" dirty="0" err="1" smtClean="0"/>
              <a:t>“Ефективне”</a:t>
            </a:r>
            <a:r>
              <a:rPr lang="uk-UA" sz="2800" u="sng" dirty="0" smtClean="0"/>
              <a:t> </a:t>
            </a:r>
            <a:r>
              <a:rPr lang="uk-UA" sz="2800" u="sng" dirty="0" smtClean="0"/>
              <a:t>розслідування:</a:t>
            </a:r>
            <a:endParaRPr lang="ru-RU" sz="28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500174"/>
            <a:ext cx="7200900" cy="46656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b="1" u="sng" dirty="0" smtClean="0"/>
              <a:t>Справи</a:t>
            </a:r>
            <a:r>
              <a:rPr lang="uk-UA" dirty="0" smtClean="0"/>
              <a:t>: </a:t>
            </a:r>
            <a:r>
              <a:rPr lang="en-US" i="1" dirty="0" err="1" smtClean="0"/>
              <a:t>Labita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Italy </a:t>
            </a:r>
            <a:r>
              <a:rPr lang="uk-UA" dirty="0" smtClean="0"/>
              <a:t>(2000), </a:t>
            </a:r>
            <a:r>
              <a:rPr lang="en-US" i="1" dirty="0" err="1" smtClean="0"/>
              <a:t>Bati</a:t>
            </a:r>
            <a:r>
              <a:rPr lang="en-US" i="1" dirty="0" smtClean="0"/>
              <a:t> and Others v</a:t>
            </a:r>
            <a:r>
              <a:rPr lang="uk-UA" i="1" dirty="0" smtClean="0"/>
              <a:t>. </a:t>
            </a:r>
            <a:r>
              <a:rPr lang="en-US" i="1" dirty="0" smtClean="0"/>
              <a:t>Turkey</a:t>
            </a:r>
            <a:r>
              <a:rPr lang="uk-UA" dirty="0" smtClean="0"/>
              <a:t> (2004), </a:t>
            </a:r>
            <a:r>
              <a:rPr lang="uk-UA" i="1" dirty="0" err="1" smtClean="0"/>
              <a:t>Барабанщиков</a:t>
            </a:r>
            <a:r>
              <a:rPr lang="uk-UA" i="1" dirty="0" smtClean="0"/>
              <a:t> проти Росії</a:t>
            </a:r>
            <a:r>
              <a:rPr lang="uk-UA" dirty="0" smtClean="0"/>
              <a:t> (2009), </a:t>
            </a:r>
            <a:r>
              <a:rPr lang="en-US" i="1" dirty="0" err="1" smtClean="0"/>
              <a:t>Timurtas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Turkey</a:t>
            </a:r>
            <a:r>
              <a:rPr lang="uk-UA" dirty="0" smtClean="0"/>
              <a:t> (2000), </a:t>
            </a:r>
            <a:r>
              <a:rPr lang="en-US" i="1" dirty="0" err="1" smtClean="0"/>
              <a:t>Tekin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Turkey</a:t>
            </a:r>
            <a:r>
              <a:rPr lang="uk-UA" dirty="0" smtClean="0"/>
              <a:t> (1998),</a:t>
            </a:r>
            <a:r>
              <a:rPr lang="uk-UA" i="1" dirty="0" smtClean="0"/>
              <a:t> </a:t>
            </a:r>
            <a:r>
              <a:rPr lang="en-US" i="1" dirty="0" err="1" smtClean="0"/>
              <a:t>Indelicato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Italy</a:t>
            </a:r>
            <a:r>
              <a:rPr lang="uk-UA" dirty="0" smtClean="0"/>
              <a:t> (2001), </a:t>
            </a:r>
            <a:r>
              <a:rPr lang="en-US" i="1" dirty="0" err="1" smtClean="0"/>
              <a:t>Yaman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Turkey</a:t>
            </a:r>
            <a:r>
              <a:rPr lang="uk-UA" dirty="0" smtClean="0"/>
              <a:t> (2004), </a:t>
            </a:r>
            <a:r>
              <a:rPr lang="uk-UA" i="1" dirty="0" err="1" smtClean="0"/>
              <a:t>Кавєрзін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(2012).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  </a:t>
            </a:r>
            <a:r>
              <a:rPr lang="uk-UA" b="1" u="sng" dirty="0" smtClean="0"/>
              <a:t>Ключові критерії «ефективності» </a:t>
            </a:r>
            <a:r>
              <a:rPr lang="uk-UA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незалежність і неупередженість осіб, які залучаються до проведення розслідувань, і особи, що приймають рішення, від осіб, що є причетними до фактів, за якими проводиться розслідування;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ретельність розслідування;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невідкладність та своєчасність розслідування;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компетентність слідчих органів для встановлення фактів у справі і, у необхідних випадках, визначення і покарання винуватих;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залучення потерпілого і контроль громадськості.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uk-UA" sz="2000" dirty="0" smtClean="0"/>
              <a:t>       </a:t>
            </a:r>
            <a:r>
              <a:rPr lang="uk-UA" sz="2000" u="sng" dirty="0" smtClean="0"/>
              <a:t>Стамбульський протокол</a:t>
            </a:r>
            <a:r>
              <a:rPr lang="uk-UA" sz="2000" dirty="0" smtClean="0"/>
              <a:t> </a:t>
            </a:r>
            <a:br>
              <a:rPr lang="uk-UA" sz="2000" dirty="0" smtClean="0"/>
            </a:br>
            <a:r>
              <a:rPr lang="uk-UA" sz="2000" dirty="0" smtClean="0"/>
              <a:t>(Керівництво з ефективного розслідування та документування катувань та інших жорстоких, нелюдських та таких, що принижують людську гідність, видів поводження чи покарання) 1999 р.: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2285992"/>
            <a:ext cx="7200900" cy="3879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- міжнародно-правові стандарти;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кодекси етики у відповідних галузях;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 правове розслідування фактів застосування катувань (цілі, принципи, процедури, тощо);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загальні питання, що стосуються проведення опитувань;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фізичні докази катувань;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психологічні докази катувань.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594873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Погане поводження з боку приватних осіб</a:t>
            </a:r>
            <a:r>
              <a:rPr lang="uk-UA" sz="2000" dirty="0" smtClean="0"/>
              <a:t>: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071546"/>
            <a:ext cx="7200900" cy="509430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uk-UA" dirty="0" smtClean="0"/>
              <a:t>  </a:t>
            </a:r>
            <a:r>
              <a:rPr lang="uk-UA" sz="2200" dirty="0" smtClean="0"/>
              <a:t>Держава повинна відреагувати на погане поводження з боку приватних осіб і, відповідно, несе процесуальне зобов'язання з розслідування, якщо таке поводження сягає </a:t>
            </a:r>
            <a:r>
              <a:rPr lang="uk-UA" sz="2200" u="sng" dirty="0" smtClean="0"/>
              <a:t>мінімального рівня жорстокості</a:t>
            </a:r>
            <a:r>
              <a:rPr lang="uk-UA" sz="2200" dirty="0" smtClean="0"/>
              <a:t>. </a:t>
            </a:r>
          </a:p>
          <a:p>
            <a:pPr algn="just">
              <a:lnSpc>
                <a:spcPct val="110000"/>
              </a:lnSpc>
              <a:buNone/>
            </a:pPr>
            <a:r>
              <a:rPr lang="uk-UA" sz="2200" dirty="0" smtClean="0"/>
              <a:t>  Також мають братися до уваги</a:t>
            </a:r>
            <a:r>
              <a:rPr lang="en-US" sz="2200" dirty="0" smtClean="0"/>
              <a:t> </a:t>
            </a:r>
            <a:r>
              <a:rPr lang="uk-UA" sz="2200" dirty="0" smtClean="0"/>
              <a:t>характер та зміст поводження, спосіб та метод його здійснення, його тривалість, фізичні та психологічні наслідки, а інколи й стать, вік та стан здоров'я жертви.</a:t>
            </a:r>
          </a:p>
          <a:p>
            <a:pPr algn="just">
              <a:buNone/>
            </a:pPr>
            <a:r>
              <a:rPr lang="uk-UA" dirty="0" smtClean="0"/>
              <a:t>  </a:t>
            </a:r>
            <a:r>
              <a:rPr lang="uk-UA" sz="2000" u="sng" dirty="0" smtClean="0"/>
              <a:t>Приклади справ</a:t>
            </a:r>
            <a:r>
              <a:rPr lang="uk-UA" sz="2000" dirty="0" smtClean="0"/>
              <a:t>: </a:t>
            </a:r>
            <a:r>
              <a:rPr lang="en-US" sz="2000" i="1" dirty="0" smtClean="0"/>
              <a:t>A v. the UK </a:t>
            </a:r>
            <a:r>
              <a:rPr lang="en-US" sz="2000" dirty="0" smtClean="0"/>
              <a:t>(1998</a:t>
            </a:r>
            <a:r>
              <a:rPr lang="uk-UA" sz="2000" dirty="0" smtClean="0"/>
              <a:t>),</a:t>
            </a:r>
            <a:r>
              <a:rPr lang="en-US" sz="2000" dirty="0" smtClean="0"/>
              <a:t> </a:t>
            </a:r>
            <a:r>
              <a:rPr lang="en-US" sz="2000" i="1" dirty="0" smtClean="0"/>
              <a:t>Z. and Others v. the UK </a:t>
            </a:r>
            <a:r>
              <a:rPr lang="en-US" sz="2000" dirty="0" smtClean="0"/>
              <a:t>(2001),</a:t>
            </a:r>
            <a:r>
              <a:rPr lang="uk-UA" sz="2000" dirty="0" smtClean="0"/>
              <a:t> </a:t>
            </a:r>
            <a:r>
              <a:rPr lang="en-US" sz="2000" i="1" dirty="0" err="1" smtClean="0"/>
              <a:t>Opuz</a:t>
            </a:r>
            <a:r>
              <a:rPr lang="en-US" sz="2000" i="1" dirty="0" smtClean="0"/>
              <a:t> v. Turkey </a:t>
            </a:r>
            <a:r>
              <a:rPr lang="en-US" sz="2000" dirty="0" smtClean="0"/>
              <a:t>(2009</a:t>
            </a:r>
            <a:r>
              <a:rPr lang="uk-UA" sz="2000" dirty="0" smtClean="0"/>
              <a:t>), </a:t>
            </a:r>
            <a:r>
              <a:rPr lang="en-US" sz="2000" i="1" dirty="0" smtClean="0"/>
              <a:t>M.C. v Bulgaria </a:t>
            </a:r>
            <a:r>
              <a:rPr lang="en-US" sz="2000" dirty="0" smtClean="0"/>
              <a:t>(2003), </a:t>
            </a:r>
            <a:r>
              <a:rPr lang="uk-UA" sz="2000" i="1" dirty="0" smtClean="0"/>
              <a:t>Кулаков проти України </a:t>
            </a:r>
            <a:r>
              <a:rPr lang="uk-UA" sz="2000" dirty="0" smtClean="0"/>
              <a:t>(2010, відсутній МРЖ), </a:t>
            </a:r>
            <a:r>
              <a:rPr lang="uk-UA" sz="2000" i="1" dirty="0" err="1" smtClean="0"/>
              <a:t>Скороходов</a:t>
            </a:r>
            <a:r>
              <a:rPr lang="uk-UA" sz="2000" i="1" dirty="0" smtClean="0"/>
              <a:t> проти України </a:t>
            </a:r>
            <a:r>
              <a:rPr lang="uk-UA" sz="2000" dirty="0" smtClean="0"/>
              <a:t>(2013, МРЖ + неефективне розслідування), </a:t>
            </a:r>
            <a:r>
              <a:rPr lang="uk-UA" sz="2000" i="1" dirty="0" smtClean="0"/>
              <a:t>Гордієнко проти України </a:t>
            </a:r>
            <a:r>
              <a:rPr lang="uk-UA" sz="2000" dirty="0" smtClean="0"/>
              <a:t>(2014, 1 епізод - відсутній МРЖ; 2 епізод - присутній МРЖ, але розслідування </a:t>
            </a:r>
            <a:r>
              <a:rPr lang="uk-UA" sz="2000" dirty="0" err="1" smtClean="0"/>
              <a:t>ок</a:t>
            </a:r>
            <a:r>
              <a:rPr lang="uk-UA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523568"/>
          </a:xfrm>
        </p:spPr>
        <p:txBody>
          <a:bodyPr/>
          <a:lstStyle/>
          <a:p>
            <a:pPr>
              <a:buNone/>
            </a:pPr>
            <a:r>
              <a:rPr lang="uk-UA" sz="2400" dirty="0" smtClean="0"/>
              <a:t>	</a:t>
            </a:r>
            <a:r>
              <a:rPr lang="uk-UA" sz="2400" u="sng" dirty="0" smtClean="0"/>
              <a:t>Неналежне надання медичної допомоги в місцях утримання під вартою та позбавлення волі, неналежні умови утримання під вартою: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2214554"/>
            <a:ext cx="7200900" cy="3951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i="1" dirty="0" smtClean="0"/>
              <a:t>   </a:t>
            </a:r>
            <a:r>
              <a:rPr lang="uk-UA" i="1" dirty="0" err="1" smtClean="0"/>
              <a:t>Віслогузов</a:t>
            </a:r>
            <a:r>
              <a:rPr lang="uk-UA" i="1" dirty="0" smtClean="0"/>
              <a:t> </a:t>
            </a:r>
            <a:r>
              <a:rPr lang="uk-UA" i="1" dirty="0" smtClean="0"/>
              <a:t>проти України</a:t>
            </a:r>
            <a:r>
              <a:rPr lang="uk-UA" dirty="0" smtClean="0"/>
              <a:t> (2010), </a:t>
            </a:r>
            <a:r>
              <a:rPr lang="uk-UA" i="1" dirty="0" err="1" smtClean="0"/>
              <a:t>Похлєбін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(2010), </a:t>
            </a:r>
            <a:r>
              <a:rPr lang="uk-UA" i="1" dirty="0" smtClean="0"/>
              <a:t>Пєтухов проти України</a:t>
            </a:r>
            <a:r>
              <a:rPr lang="uk-UA" dirty="0" smtClean="0"/>
              <a:t> (2010), </a:t>
            </a:r>
            <a:r>
              <a:rPr lang="uk-UA" i="1" dirty="0" smtClean="0"/>
              <a:t>Коваль проти України</a:t>
            </a:r>
            <a:r>
              <a:rPr lang="uk-UA" dirty="0" smtClean="0"/>
              <a:t> (2006), </a:t>
            </a:r>
            <a:r>
              <a:rPr lang="uk-UA" i="1" dirty="0" smtClean="0"/>
              <a:t>Мельник проти України</a:t>
            </a:r>
            <a:r>
              <a:rPr lang="uk-UA" dirty="0" smtClean="0"/>
              <a:t> (2006), </a:t>
            </a:r>
            <a:r>
              <a:rPr lang="uk-UA" i="1" dirty="0" smtClean="0"/>
              <a:t>Яковенко проти України</a:t>
            </a:r>
            <a:r>
              <a:rPr lang="uk-UA" dirty="0" smtClean="0"/>
              <a:t> (2007), </a:t>
            </a:r>
            <a:r>
              <a:rPr lang="uk-UA" i="1" dirty="0" err="1" smtClean="0"/>
              <a:t>Логвіненко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(2010), </a:t>
            </a:r>
            <a:r>
              <a:rPr lang="uk-UA" i="1" dirty="0" err="1" smtClean="0"/>
              <a:t>Кучерук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(2007).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175351" cy="92869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Стаття 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643050"/>
            <a:ext cx="7200900" cy="4522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u="sng" dirty="0" smtClean="0"/>
              <a:t>Стаття 2 - Право на життя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1.Право кожного на життя охороняється законом. Нікого не може бути умисно позбавлено життя інакше ніж на виконання смертного вироку суду, винесеного після визнання його винним у вчиненні злочину, за який закон передбачає таке покарання (...)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uk-UA" dirty="0" smtClean="0"/>
              <a:t>  </a:t>
            </a:r>
            <a:r>
              <a:rPr lang="uk-UA" u="sng" dirty="0" smtClean="0"/>
              <a:t>Важливі </a:t>
            </a:r>
            <a:r>
              <a:rPr lang="uk-UA" u="sng" dirty="0" smtClean="0"/>
              <a:t>справи</a:t>
            </a:r>
            <a:r>
              <a:rPr lang="uk-UA" dirty="0" smtClean="0"/>
              <a:t>: </a:t>
            </a:r>
            <a:r>
              <a:rPr lang="uk-UA" i="1" dirty="0" smtClean="0"/>
              <a:t>L.C.B.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dirty="0" smtClean="0"/>
              <a:t> (1998), </a:t>
            </a:r>
            <a:r>
              <a:rPr lang="uk-UA" i="1" dirty="0" err="1" smtClean="0"/>
              <a:t>Osman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dirty="0" smtClean="0"/>
              <a:t> (1998),</a:t>
            </a:r>
            <a:r>
              <a:rPr lang="uk-UA" i="1" dirty="0" smtClean="0"/>
              <a:t> </a:t>
            </a:r>
            <a:r>
              <a:rPr lang="uk-UA" i="1" dirty="0" err="1" smtClean="0"/>
              <a:t>McCann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United</a:t>
            </a:r>
            <a:r>
              <a:rPr lang="uk-UA" i="1" dirty="0" smtClean="0"/>
              <a:t> </a:t>
            </a:r>
            <a:r>
              <a:rPr lang="uk-UA" i="1" dirty="0" err="1" smtClean="0"/>
              <a:t>Kingdom</a:t>
            </a:r>
            <a:r>
              <a:rPr lang="uk-UA" i="1" dirty="0" smtClean="0"/>
              <a:t> </a:t>
            </a:r>
            <a:r>
              <a:rPr lang="uk-UA" dirty="0" smtClean="0"/>
              <a:t>(1995)</a:t>
            </a:r>
            <a:r>
              <a:rPr lang="en-US" dirty="0" smtClean="0"/>
              <a:t>, </a:t>
            </a:r>
            <a:r>
              <a:rPr lang="en-US" i="1" dirty="0" err="1" smtClean="0"/>
              <a:t>Oneryildiz</a:t>
            </a:r>
            <a:r>
              <a:rPr lang="en-US" i="1" dirty="0" smtClean="0"/>
              <a:t> v. Turkey</a:t>
            </a:r>
            <a:r>
              <a:rPr lang="en-US" dirty="0" smtClean="0"/>
              <a:t> (2004)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46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594873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Позитивні зобов'язання держави за статтею 2</a:t>
            </a:r>
            <a:r>
              <a:rPr lang="uk-UA" sz="2400" dirty="0" smtClean="0"/>
              <a:t>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uk-UA" dirty="0" smtClean="0"/>
              <a:t>захистити осіб від загрози їх життю</a:t>
            </a:r>
            <a:r>
              <a:rPr lang="en-US" dirty="0" smtClean="0"/>
              <a:t> </a:t>
            </a:r>
            <a:r>
              <a:rPr lang="uk-UA" dirty="0" smtClean="0"/>
              <a:t>від інших осіб (за певних умов) </a:t>
            </a:r>
            <a:r>
              <a:rPr lang="uk-UA" dirty="0" smtClean="0"/>
              <a:t>та від </a:t>
            </a:r>
            <a:r>
              <a:rPr lang="uk-UA" dirty="0" smtClean="0"/>
              <a:t>потенційно небезпечної для життя</a:t>
            </a:r>
            <a:r>
              <a:rPr lang="en-US" dirty="0" smtClean="0"/>
              <a:t> </a:t>
            </a:r>
            <a:r>
              <a:rPr lang="uk-UA" dirty="0" smtClean="0"/>
              <a:t>діяльності;</a:t>
            </a:r>
          </a:p>
          <a:p>
            <a:pPr algn="just">
              <a:buFontTx/>
              <a:buChar char="-"/>
            </a:pPr>
            <a:r>
              <a:rPr lang="uk-UA" dirty="0" smtClean="0"/>
              <a:t>п</a:t>
            </a:r>
            <a:r>
              <a:rPr lang="uk-UA" dirty="0" smtClean="0"/>
              <a:t>опереджати випадки насильницького позбавлення життя та насильницьке зникнення особи (зокрема, криміналізувати відповідні діяння) </a:t>
            </a:r>
            <a:r>
              <a:rPr lang="uk-UA" dirty="0" smtClean="0"/>
              <a:t>та забезпечити правоохоронним механізмом для попередження, усунення та покарання порушень такого законодавства;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uk-UA" dirty="0" smtClean="0"/>
              <a:t>захистити </a:t>
            </a:r>
            <a:r>
              <a:rPr lang="uk-UA" dirty="0" smtClean="0"/>
              <a:t>життя особи, яка знаходиться під її контролем (в місцях утримання під вартою, позбавлення волі, </a:t>
            </a:r>
            <a:r>
              <a:rPr lang="uk-UA" dirty="0" smtClean="0"/>
              <a:t>армії);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 </a:t>
            </a:r>
            <a:r>
              <a:rPr lang="uk-UA" dirty="0" smtClean="0"/>
              <a:t>заборонити вислання або екстрадицію особи до держави, де їй може загрожувати смертна кара або існує загроза життю;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 </a:t>
            </a:r>
            <a:r>
              <a:rPr lang="uk-UA" dirty="0" smtClean="0"/>
              <a:t>забезпечити </a:t>
            </a:r>
            <a:r>
              <a:rPr lang="uk-UA" dirty="0" smtClean="0"/>
              <a:t>ефективне розслідування випадків  насильницького позбавлення життя.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737750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1. Захист особи від загрози життю від інших осіб або потенційно небезпечної діяльності</a:t>
            </a:r>
            <a:r>
              <a:rPr lang="uk-UA" sz="2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42910" y="1571612"/>
            <a:ext cx="7200900" cy="459423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i="1" dirty="0" smtClean="0"/>
              <a:t>  </a:t>
            </a:r>
            <a:r>
              <a:rPr lang="uk-UA" u="sng" dirty="0" smtClean="0"/>
              <a:t>Важливі справи</a:t>
            </a:r>
            <a:r>
              <a:rPr lang="uk-UA" dirty="0" smtClean="0"/>
              <a:t>: </a:t>
            </a:r>
            <a:r>
              <a:rPr lang="uk-UA" i="1" dirty="0" err="1" smtClean="0"/>
              <a:t>Kilic</a:t>
            </a:r>
            <a:r>
              <a:rPr lang="uk-UA" i="1" dirty="0" smtClean="0"/>
              <a:t> </a:t>
            </a:r>
            <a:r>
              <a:rPr lang="uk-UA" i="1" dirty="0" smtClean="0"/>
              <a:t>v. </a:t>
            </a:r>
            <a:r>
              <a:rPr lang="uk-UA" i="1" dirty="0" err="1" smtClean="0"/>
              <a:t>Turke</a:t>
            </a:r>
            <a:r>
              <a:rPr lang="en-US" i="1" dirty="0" smtClean="0"/>
              <a:t>y </a:t>
            </a:r>
            <a:r>
              <a:rPr lang="uk-UA" dirty="0" smtClean="0"/>
              <a:t>(2000); </a:t>
            </a:r>
            <a:r>
              <a:rPr lang="uk-UA" i="1" dirty="0" smtClean="0"/>
              <a:t>Гонгадзе проти України</a:t>
            </a:r>
            <a:r>
              <a:rPr lang="uk-UA" dirty="0" smtClean="0"/>
              <a:t> (2005), </a:t>
            </a:r>
            <a:r>
              <a:rPr lang="en-US" i="1" dirty="0" err="1" smtClean="0"/>
              <a:t>Osman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UK</a:t>
            </a:r>
            <a:r>
              <a:rPr lang="uk-UA" dirty="0" smtClean="0"/>
              <a:t> (1998), </a:t>
            </a:r>
            <a:r>
              <a:rPr lang="en-US" i="1" dirty="0" err="1" smtClean="0"/>
              <a:t>Oneryildiz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Turkey</a:t>
            </a:r>
            <a:r>
              <a:rPr lang="uk-UA" dirty="0" smtClean="0"/>
              <a:t> (2004</a:t>
            </a:r>
            <a:r>
              <a:rPr lang="uk-UA" dirty="0" smtClean="0"/>
              <a:t>), </a:t>
            </a:r>
            <a:r>
              <a:rPr lang="uk-UA" i="1" dirty="0" err="1" smtClean="0"/>
              <a:t>Будаєва</a:t>
            </a:r>
            <a:r>
              <a:rPr lang="uk-UA" i="1" dirty="0" smtClean="0"/>
              <a:t> та інші проти Росії </a:t>
            </a:r>
            <a:r>
              <a:rPr lang="uk-UA" dirty="0" smtClean="0"/>
              <a:t>(2008).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uk-UA" dirty="0" smtClean="0"/>
              <a:t>1.1. Для </a:t>
            </a:r>
            <a:r>
              <a:rPr lang="uk-UA" dirty="0" smtClean="0"/>
              <a:t>виникнення позитивного обов’язку по захисту від загрози життю від </a:t>
            </a:r>
            <a:r>
              <a:rPr lang="uk-UA" dirty="0" smtClean="0"/>
              <a:t>інших осіб </a:t>
            </a:r>
            <a:r>
              <a:rPr lang="uk-UA" dirty="0" smtClean="0"/>
              <a:t>повинно бути встановлено, що органи державної влади </a:t>
            </a:r>
            <a:r>
              <a:rPr lang="uk-UA" u="sng" dirty="0" smtClean="0"/>
              <a:t>знали або повинні були знати</a:t>
            </a:r>
            <a:r>
              <a:rPr lang="uk-UA" dirty="0" smtClean="0"/>
              <a:t> про існування </a:t>
            </a:r>
            <a:r>
              <a:rPr lang="uk-UA" u="sng" dirty="0" smtClean="0"/>
              <a:t>реальної та неминучої</a:t>
            </a:r>
            <a:r>
              <a:rPr lang="uk-UA" dirty="0" smtClean="0"/>
              <a:t> загрози життю визначеної особи або осіб від кримінальних дій третіх осіб і що вони </a:t>
            </a:r>
            <a:r>
              <a:rPr lang="uk-UA" u="sng" dirty="0" smtClean="0"/>
              <a:t>не вжили заходів</a:t>
            </a:r>
            <a:r>
              <a:rPr lang="uk-UA" dirty="0" smtClean="0"/>
              <a:t> в рамках своїх повноважень, які б могли </a:t>
            </a:r>
            <a:r>
              <a:rPr lang="uk-UA" u="sng" dirty="0" smtClean="0"/>
              <a:t>обґрунтовано</a:t>
            </a:r>
            <a:r>
              <a:rPr lang="uk-UA" dirty="0" smtClean="0"/>
              <a:t> вважатися такими, що мали запобігти такому ризикові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dirty="0" smtClean="0"/>
              <a:t>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 1.2. Діяльність, яка може бути потенційно небезпечною для життя: держава повинна встановити ефективну систему регулювання, нагляду та контролю, інформувати громадськість про можливі ризики.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16637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2000" u="sng" dirty="0" smtClean="0"/>
              <a:t>2</a:t>
            </a:r>
            <a:r>
              <a:rPr lang="uk-UA" sz="2000" u="sng" dirty="0" smtClean="0"/>
              <a:t>. Позитивні </a:t>
            </a:r>
            <a:r>
              <a:rPr lang="uk-UA" sz="2000" u="sng" dirty="0" err="1" smtClean="0"/>
              <a:t>зобов</a:t>
            </a:r>
            <a:r>
              <a:rPr lang="en-US" sz="2000" u="sng" dirty="0" smtClean="0"/>
              <a:t>’</a:t>
            </a:r>
            <a:r>
              <a:rPr lang="uk-UA" sz="2000" u="sng" dirty="0" err="1" smtClean="0"/>
              <a:t>язання</a:t>
            </a:r>
            <a:r>
              <a:rPr lang="uk-UA" sz="2000" u="sng" dirty="0" smtClean="0"/>
              <a:t> держави у випадках  </a:t>
            </a:r>
            <a:r>
              <a:rPr lang="uk-UA" sz="2000" u="sng" dirty="0" smtClean="0"/>
              <a:t>н</a:t>
            </a:r>
            <a:r>
              <a:rPr lang="uk-UA" sz="2000" u="sng" dirty="0" smtClean="0"/>
              <a:t>асильницького позбавлення життя та насильницького зникнення осіб</a:t>
            </a:r>
            <a:r>
              <a:rPr lang="uk-UA" sz="2000" b="0" u="sng" dirty="0" smtClean="0"/>
              <a:t>:</a:t>
            </a:r>
            <a:endParaRPr lang="ru-RU" sz="2000" b="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785926"/>
            <a:ext cx="7200900" cy="437992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  </a:t>
            </a:r>
            <a:r>
              <a:rPr lang="uk-UA" sz="1900" u="sng" dirty="0" smtClean="0"/>
              <a:t>Важливі </a:t>
            </a:r>
            <a:r>
              <a:rPr lang="uk-UA" sz="1900" u="sng" dirty="0" smtClean="0"/>
              <a:t>справи</a:t>
            </a:r>
            <a:r>
              <a:rPr lang="uk-UA" sz="1900" i="1" dirty="0" smtClean="0"/>
              <a:t>: </a:t>
            </a:r>
            <a:r>
              <a:rPr lang="uk-UA" sz="1900" i="1" dirty="0" err="1" smtClean="0"/>
              <a:t>Oğur</a:t>
            </a:r>
            <a:r>
              <a:rPr lang="uk-UA" sz="1900" i="1" dirty="0" smtClean="0"/>
              <a:t> v. </a:t>
            </a:r>
            <a:r>
              <a:rPr lang="uk-UA" sz="1900" i="1" dirty="0" err="1" smtClean="0"/>
              <a:t>Turkey</a:t>
            </a:r>
            <a:r>
              <a:rPr lang="uk-UA" sz="1900" dirty="0" smtClean="0"/>
              <a:t> (1999), </a:t>
            </a:r>
            <a:r>
              <a:rPr lang="uk-UA" sz="1900" i="1" dirty="0" err="1" smtClean="0"/>
              <a:t>Shanaghan</a:t>
            </a:r>
            <a:r>
              <a:rPr lang="uk-UA" sz="1900" i="1" dirty="0" smtClean="0"/>
              <a:t> v. </a:t>
            </a:r>
            <a:r>
              <a:rPr lang="uk-UA" sz="1900" i="1" dirty="0" err="1" smtClean="0"/>
              <a:t>the</a:t>
            </a:r>
            <a:r>
              <a:rPr lang="uk-UA" sz="1900" i="1" dirty="0" smtClean="0"/>
              <a:t> </a:t>
            </a:r>
            <a:r>
              <a:rPr lang="uk-UA" sz="1900" i="1" dirty="0" err="1" smtClean="0"/>
              <a:t>United</a:t>
            </a:r>
            <a:r>
              <a:rPr lang="uk-UA" sz="1900" i="1" dirty="0" smtClean="0"/>
              <a:t> </a:t>
            </a:r>
            <a:r>
              <a:rPr lang="uk-UA" sz="1900" i="1" dirty="0" err="1" smtClean="0"/>
              <a:t>Kingdom</a:t>
            </a:r>
            <a:r>
              <a:rPr lang="uk-UA" sz="1900" dirty="0" smtClean="0"/>
              <a:t> (2001), справи проти РФ щодо зникнення людей в Чечні за обставин, що загрожували життю (напр., </a:t>
            </a:r>
            <a:r>
              <a:rPr lang="uk-UA" sz="1900" i="1" dirty="0" err="1" smtClean="0"/>
              <a:t>Мусіханова</a:t>
            </a:r>
            <a:r>
              <a:rPr lang="uk-UA" sz="1900" i="1" dirty="0" smtClean="0"/>
              <a:t> та інші проти Росії</a:t>
            </a:r>
            <a:r>
              <a:rPr lang="uk-UA" sz="1900" dirty="0" smtClean="0"/>
              <a:t>, 2008),</a:t>
            </a:r>
            <a:r>
              <a:rPr lang="uk-UA" sz="1900" i="1" dirty="0" smtClean="0"/>
              <a:t> </a:t>
            </a:r>
            <a:r>
              <a:rPr lang="uk-UA" sz="1900" i="1" dirty="0" err="1" smtClean="0"/>
              <a:t>Kaya</a:t>
            </a:r>
            <a:r>
              <a:rPr lang="uk-UA" sz="1900" i="1" dirty="0" smtClean="0"/>
              <a:t> v. </a:t>
            </a:r>
            <a:r>
              <a:rPr lang="uk-UA" sz="1900" i="1" dirty="0" err="1" smtClean="0"/>
              <a:t>Turkey</a:t>
            </a:r>
            <a:r>
              <a:rPr lang="uk-UA" sz="1900" dirty="0" smtClean="0"/>
              <a:t> (1998), </a:t>
            </a:r>
            <a:r>
              <a:rPr lang="uk-UA" sz="1900" i="1" dirty="0" err="1" smtClean="0"/>
              <a:t>Anguelova</a:t>
            </a:r>
            <a:r>
              <a:rPr lang="uk-UA" sz="1900" i="1" dirty="0" smtClean="0"/>
              <a:t> v. </a:t>
            </a:r>
            <a:r>
              <a:rPr lang="uk-UA" sz="1900" i="1" dirty="0" err="1" smtClean="0"/>
              <a:t>Bulgaria</a:t>
            </a:r>
            <a:r>
              <a:rPr lang="uk-UA" sz="1900" dirty="0" smtClean="0"/>
              <a:t> (2002), </a:t>
            </a:r>
            <a:r>
              <a:rPr lang="uk-UA" sz="1900" i="1" dirty="0" err="1" smtClean="0"/>
              <a:t>Jasinskis</a:t>
            </a:r>
            <a:r>
              <a:rPr lang="uk-UA" sz="1900" i="1" dirty="0" smtClean="0"/>
              <a:t> v. </a:t>
            </a:r>
            <a:r>
              <a:rPr lang="uk-UA" sz="1900" i="1" dirty="0" err="1" smtClean="0"/>
              <a:t>Latvia</a:t>
            </a:r>
            <a:r>
              <a:rPr lang="uk-UA" sz="1900" dirty="0" smtClean="0"/>
              <a:t> (2010), </a:t>
            </a:r>
            <a:r>
              <a:rPr lang="uk-UA" sz="1900" i="1" dirty="0" err="1" smtClean="0"/>
              <a:t>Ilhan</a:t>
            </a:r>
            <a:r>
              <a:rPr lang="uk-UA" sz="1900" i="1" dirty="0" smtClean="0"/>
              <a:t> v. </a:t>
            </a:r>
            <a:r>
              <a:rPr lang="uk-UA" sz="1900" i="1" dirty="0" err="1" smtClean="0"/>
              <a:t>Turkey</a:t>
            </a:r>
            <a:r>
              <a:rPr lang="uk-UA" sz="1900" dirty="0" smtClean="0"/>
              <a:t> (2000), </a:t>
            </a:r>
            <a:r>
              <a:rPr lang="en-US" sz="1900" i="1" dirty="0" err="1" smtClean="0"/>
              <a:t>Timurtas</a:t>
            </a:r>
            <a:r>
              <a:rPr lang="en-US" sz="1900" i="1" dirty="0" smtClean="0"/>
              <a:t> v</a:t>
            </a:r>
            <a:r>
              <a:rPr lang="uk-UA" sz="1900" i="1" dirty="0" smtClean="0"/>
              <a:t>. </a:t>
            </a:r>
            <a:r>
              <a:rPr lang="en-US" sz="1900" i="1" dirty="0" smtClean="0"/>
              <a:t>Turkey</a:t>
            </a:r>
            <a:r>
              <a:rPr lang="uk-UA" sz="1900" dirty="0" smtClean="0"/>
              <a:t> (2000</a:t>
            </a:r>
            <a:r>
              <a:rPr lang="uk-UA" sz="1900" dirty="0" smtClean="0"/>
              <a:t>). </a:t>
            </a:r>
            <a:r>
              <a:rPr lang="uk-UA" sz="1900" u="sng" dirty="0" smtClean="0"/>
              <a:t>Справи </a:t>
            </a:r>
            <a:r>
              <a:rPr lang="uk-UA" sz="1900" u="sng" dirty="0" smtClean="0"/>
              <a:t>проти України</a:t>
            </a:r>
            <a:r>
              <a:rPr lang="uk-UA" sz="1900" dirty="0" smtClean="0"/>
              <a:t>: </a:t>
            </a:r>
            <a:r>
              <a:rPr lang="uk-UA" sz="1900" i="1" dirty="0" smtClean="0"/>
              <a:t>Гонгадзе проти України</a:t>
            </a:r>
            <a:r>
              <a:rPr lang="uk-UA" sz="1900" dirty="0" smtClean="0"/>
              <a:t> (2005); </a:t>
            </a:r>
            <a:r>
              <a:rPr lang="uk-UA" sz="1900" i="1" dirty="0" smtClean="0"/>
              <a:t>Зубкова проти України</a:t>
            </a:r>
            <a:r>
              <a:rPr lang="uk-UA" sz="1900" dirty="0" smtClean="0"/>
              <a:t> (2013), </a:t>
            </a:r>
            <a:r>
              <a:rPr lang="uk-UA" sz="1900" i="1" dirty="0" err="1" smtClean="0"/>
              <a:t>Крівова</a:t>
            </a:r>
            <a:r>
              <a:rPr lang="uk-UA" sz="1900" i="1" dirty="0" smtClean="0"/>
              <a:t> проти України </a:t>
            </a:r>
            <a:r>
              <a:rPr lang="uk-UA" sz="1900" dirty="0" smtClean="0"/>
              <a:t>(2010</a:t>
            </a:r>
            <a:r>
              <a:rPr lang="uk-UA" sz="1900" dirty="0" smtClean="0"/>
              <a:t>).</a:t>
            </a:r>
          </a:p>
          <a:p>
            <a:pPr algn="just">
              <a:buNone/>
            </a:pPr>
            <a:endParaRPr lang="uk-UA" sz="1900" dirty="0" smtClean="0"/>
          </a:p>
          <a:p>
            <a:pPr algn="just">
              <a:buNone/>
            </a:pPr>
            <a:r>
              <a:rPr lang="uk-UA" sz="1900" dirty="0" smtClean="0"/>
              <a:t>   Зобов'язання держави: криміналізувати умисне вбивство, провести ефективне розслідування (мета – не результат, а здійснення заходів) та забезпечити відшкодування.</a:t>
            </a:r>
          </a:p>
          <a:p>
            <a:pPr algn="just">
              <a:buNone/>
            </a:pPr>
            <a:endParaRPr lang="uk-UA" sz="1900" dirty="0" smtClean="0"/>
          </a:p>
          <a:p>
            <a:pPr algn="just">
              <a:buNone/>
            </a:pPr>
            <a:r>
              <a:rPr lang="uk-UA" sz="1800" dirty="0" smtClean="0"/>
              <a:t> </a:t>
            </a:r>
            <a:r>
              <a:rPr lang="uk-UA" sz="1800" dirty="0" smtClean="0"/>
              <a:t>  </a:t>
            </a:r>
            <a:r>
              <a:rPr lang="uk-UA" sz="1900" i="1" dirty="0" smtClean="0"/>
              <a:t>Критерії </a:t>
            </a:r>
            <a:r>
              <a:rPr lang="uk-UA" sz="1900" i="1" dirty="0" smtClean="0"/>
              <a:t>ефективності розслідування</a:t>
            </a:r>
            <a:r>
              <a:rPr lang="uk-UA" sz="1900" dirty="0" smtClean="0"/>
              <a:t>: незалежність, оперативність та квапливість, здатність встановити факти та доступність результатів розслідування рідним та громадськості. </a:t>
            </a:r>
            <a:endParaRPr lang="uk-UA" sz="1900" dirty="0" smtClean="0"/>
          </a:p>
          <a:p>
            <a:pPr algn="just">
              <a:buNone/>
            </a:pPr>
            <a:endParaRPr lang="uk-UA" sz="1900" dirty="0" smtClean="0"/>
          </a:p>
          <a:p>
            <a:pPr algn="just">
              <a:buNone/>
            </a:pPr>
            <a:r>
              <a:rPr lang="uk-UA" sz="1900" dirty="0" smtClean="0"/>
              <a:t>   Неумисне позбавлення життя: не обов'язково має бути саме кримінальне переслідування  (</a:t>
            </a:r>
            <a:r>
              <a:rPr lang="uk-UA" sz="1900" i="1" dirty="0" err="1" smtClean="0"/>
              <a:t>Крівова</a:t>
            </a:r>
            <a:r>
              <a:rPr lang="uk-UA" sz="1900" dirty="0" smtClean="0"/>
              <a:t>).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380691"/>
          </a:xfrm>
        </p:spPr>
        <p:txBody>
          <a:bodyPr/>
          <a:lstStyle/>
          <a:p>
            <a:pPr>
              <a:buNone/>
            </a:pPr>
            <a:r>
              <a:rPr lang="uk-UA" sz="2000" dirty="0" smtClean="0"/>
              <a:t>      </a:t>
            </a:r>
            <a:r>
              <a:rPr lang="uk-UA" sz="2000" u="sng" dirty="0" smtClean="0"/>
              <a:t>3</a:t>
            </a:r>
            <a:r>
              <a:rPr lang="uk-UA" sz="2000" u="sng" dirty="0" smtClean="0"/>
              <a:t>. </a:t>
            </a:r>
            <a:r>
              <a:rPr lang="uk-UA" sz="2000" u="sng" dirty="0" smtClean="0"/>
              <a:t>Захист життя </a:t>
            </a:r>
            <a:r>
              <a:rPr lang="uk-UA" sz="2000" u="sng" dirty="0" smtClean="0"/>
              <a:t>осіб, що знаходяться під контролем держави (в місцях </a:t>
            </a:r>
            <a:r>
              <a:rPr lang="uk-UA" sz="2000" u="sng" dirty="0" smtClean="0"/>
              <a:t>утримання під </a:t>
            </a:r>
            <a:r>
              <a:rPr lang="uk-UA" sz="2000" u="sng" dirty="0" smtClean="0"/>
              <a:t>вартою, </a:t>
            </a:r>
            <a:r>
              <a:rPr lang="uk-UA" sz="2000" u="sng" dirty="0" smtClean="0"/>
              <a:t>позбавлення </a:t>
            </a:r>
            <a:r>
              <a:rPr lang="uk-UA" sz="2000" u="sng" dirty="0" smtClean="0"/>
              <a:t>волі та в </a:t>
            </a:r>
            <a:r>
              <a:rPr lang="uk-UA" sz="2000" u="sng" dirty="0" smtClean="0"/>
              <a:t>армії</a:t>
            </a:r>
            <a:r>
              <a:rPr lang="uk-UA" sz="2000" u="sng" dirty="0" smtClean="0"/>
              <a:t>), </a:t>
            </a:r>
            <a:r>
              <a:rPr lang="uk-UA" sz="2000" u="sng" dirty="0" smtClean="0"/>
              <a:t>в т.ч. </a:t>
            </a:r>
            <a:r>
              <a:rPr lang="uk-UA" sz="2000" u="sng" dirty="0" smtClean="0"/>
              <a:t>забезпечення належного </a:t>
            </a:r>
            <a:r>
              <a:rPr lang="uk-UA" sz="2000" u="sng" dirty="0" smtClean="0"/>
              <a:t>лікування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857364"/>
            <a:ext cx="7200900" cy="4308486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n-US" sz="2000" i="1" dirty="0" smtClean="0"/>
              <a:t>  </a:t>
            </a:r>
            <a:r>
              <a:rPr lang="uk-UA" sz="2000" i="1" dirty="0" smtClean="0"/>
              <a:t> </a:t>
            </a:r>
            <a:endParaRPr lang="uk-UA" sz="4000" i="1" dirty="0" smtClean="0"/>
          </a:p>
          <a:p>
            <a:pPr algn="just">
              <a:buNone/>
            </a:pPr>
            <a:r>
              <a:rPr lang="uk-UA" sz="4000" i="1" dirty="0" smtClean="0"/>
              <a:t> </a:t>
            </a:r>
            <a:r>
              <a:rPr lang="uk-UA" sz="4000" i="1" dirty="0" smtClean="0"/>
              <a:t>  </a:t>
            </a:r>
            <a:r>
              <a:rPr lang="uk-UA" sz="4000" u="sng" dirty="0" smtClean="0"/>
              <a:t>Важливі </a:t>
            </a:r>
            <a:r>
              <a:rPr lang="uk-UA" sz="4000" u="sng" dirty="0" smtClean="0"/>
              <a:t>справи</a:t>
            </a:r>
            <a:r>
              <a:rPr lang="uk-UA" sz="4000" i="1" dirty="0" smtClean="0"/>
              <a:t>: </a:t>
            </a:r>
            <a:r>
              <a:rPr lang="uk-UA" sz="4000" i="1" dirty="0" err="1" smtClean="0"/>
              <a:t>Salman</a:t>
            </a:r>
            <a:r>
              <a:rPr lang="uk-UA" sz="4000" i="1" dirty="0" smtClean="0"/>
              <a:t> v. </a:t>
            </a:r>
            <a:r>
              <a:rPr lang="uk-UA" sz="4000" i="1" dirty="0" err="1" smtClean="0"/>
              <a:t>Turkey</a:t>
            </a:r>
            <a:r>
              <a:rPr lang="uk-UA" sz="4000" dirty="0" smtClean="0"/>
              <a:t>, 2000, </a:t>
            </a:r>
            <a:r>
              <a:rPr lang="uk-UA" sz="4000" i="1" dirty="0" err="1" smtClean="0"/>
              <a:t>McGlinchey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and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Others</a:t>
            </a:r>
            <a:r>
              <a:rPr lang="uk-UA" sz="4000" i="1" dirty="0" smtClean="0"/>
              <a:t> v</a:t>
            </a:r>
            <a:r>
              <a:rPr lang="uk-UA" sz="4000" dirty="0" smtClean="0"/>
              <a:t>. </a:t>
            </a:r>
            <a:r>
              <a:rPr lang="uk-UA" sz="4000" i="1" dirty="0" err="1" smtClean="0"/>
              <a:t>the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United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Kingdom</a:t>
            </a:r>
            <a:r>
              <a:rPr lang="uk-UA" sz="4000" dirty="0" smtClean="0"/>
              <a:t> (2003), </a:t>
            </a:r>
            <a:r>
              <a:rPr lang="uk-UA" sz="4000" i="1" dirty="0" err="1" smtClean="0"/>
              <a:t>Slimani</a:t>
            </a:r>
            <a:r>
              <a:rPr lang="uk-UA" sz="4000" i="1" dirty="0" smtClean="0"/>
              <a:t> v</a:t>
            </a:r>
            <a:r>
              <a:rPr lang="uk-UA" sz="4000" dirty="0" smtClean="0"/>
              <a:t>. </a:t>
            </a:r>
            <a:r>
              <a:rPr lang="uk-UA" sz="4000" i="1" dirty="0" err="1" smtClean="0"/>
              <a:t>France</a:t>
            </a:r>
            <a:r>
              <a:rPr lang="uk-UA" sz="4000" i="1" dirty="0" smtClean="0"/>
              <a:t> </a:t>
            </a:r>
            <a:r>
              <a:rPr lang="uk-UA" sz="4000" dirty="0" smtClean="0"/>
              <a:t>(2004), </a:t>
            </a:r>
            <a:r>
              <a:rPr lang="uk-UA" sz="4000" i="1" dirty="0" err="1" smtClean="0"/>
              <a:t>Кац</a:t>
            </a:r>
            <a:r>
              <a:rPr lang="uk-UA" sz="4000" i="1" dirty="0" smtClean="0"/>
              <a:t> та інші проти України</a:t>
            </a:r>
            <a:r>
              <a:rPr lang="uk-UA" sz="4000" dirty="0" smtClean="0"/>
              <a:t> (2008)</a:t>
            </a:r>
            <a:r>
              <a:rPr lang="en-US" sz="4000" dirty="0" smtClean="0"/>
              <a:t>, </a:t>
            </a:r>
            <a:r>
              <a:rPr lang="en-US" sz="4000" i="1" dirty="0" smtClean="0"/>
              <a:t>Keenan v. UK</a:t>
            </a:r>
            <a:r>
              <a:rPr lang="en-US" sz="4000" dirty="0" smtClean="0"/>
              <a:t> (2001), </a:t>
            </a:r>
            <a:r>
              <a:rPr lang="en-US" sz="4000" i="1" dirty="0" err="1" smtClean="0"/>
              <a:t>Yuriy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Illarionovich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Shchokin</a:t>
            </a:r>
            <a:r>
              <a:rPr lang="en-US" sz="4000" i="1" dirty="0" smtClean="0"/>
              <a:t> v. Ukraine</a:t>
            </a:r>
            <a:r>
              <a:rPr lang="en-US" sz="4000" dirty="0" smtClean="0"/>
              <a:t> (2013)</a:t>
            </a:r>
            <a:r>
              <a:rPr lang="uk-UA" sz="4000" dirty="0" smtClean="0"/>
              <a:t>, </a:t>
            </a:r>
            <a:r>
              <a:rPr lang="uk-UA" sz="4000" i="1" dirty="0" err="1" smtClean="0"/>
              <a:t>Салахов</a:t>
            </a:r>
            <a:r>
              <a:rPr lang="uk-UA" sz="4000" i="1" dirty="0" smtClean="0"/>
              <a:t> та </a:t>
            </a:r>
            <a:r>
              <a:rPr lang="uk-UA" sz="4000" i="1" dirty="0" err="1" smtClean="0"/>
              <a:t>Іслямова</a:t>
            </a:r>
            <a:r>
              <a:rPr lang="uk-UA" sz="4000" i="1" dirty="0" smtClean="0"/>
              <a:t> проти України </a:t>
            </a:r>
            <a:r>
              <a:rPr lang="uk-UA" sz="4000" dirty="0" smtClean="0"/>
              <a:t>(2013)</a:t>
            </a:r>
            <a:r>
              <a:rPr lang="en-US" sz="4000" dirty="0" smtClean="0"/>
              <a:t>.</a:t>
            </a:r>
            <a:r>
              <a:rPr lang="uk-UA" sz="4000" dirty="0" smtClean="0"/>
              <a:t> Армія: </a:t>
            </a:r>
            <a:r>
              <a:rPr lang="uk-UA" sz="4000" i="1" dirty="0" err="1" smtClean="0"/>
              <a:t>Kılınç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and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Others</a:t>
            </a:r>
            <a:r>
              <a:rPr lang="uk-UA" sz="4000" i="1" dirty="0" smtClean="0"/>
              <a:t> v. </a:t>
            </a:r>
            <a:r>
              <a:rPr lang="uk-UA" sz="4000" i="1" dirty="0" err="1" smtClean="0"/>
              <a:t>Turkey</a:t>
            </a:r>
            <a:r>
              <a:rPr lang="uk-UA" sz="4000" dirty="0" smtClean="0"/>
              <a:t> (2005), </a:t>
            </a:r>
            <a:r>
              <a:rPr lang="uk-UA" sz="4000" i="1" dirty="0" err="1" smtClean="0"/>
              <a:t>Abdullah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Yılmaz</a:t>
            </a:r>
            <a:r>
              <a:rPr lang="uk-UA" sz="4000" i="1" dirty="0" smtClean="0"/>
              <a:t> v. </a:t>
            </a:r>
            <a:r>
              <a:rPr lang="uk-UA" sz="4000" i="1" dirty="0" err="1" smtClean="0"/>
              <a:t>Turkey</a:t>
            </a:r>
            <a:r>
              <a:rPr lang="uk-UA" sz="4000" dirty="0" smtClean="0"/>
              <a:t> (2008)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Mosendz</a:t>
            </a:r>
            <a:r>
              <a:rPr lang="en-US" sz="4000" i="1" dirty="0" smtClean="0"/>
              <a:t> v. Ukraine </a:t>
            </a:r>
            <a:r>
              <a:rPr lang="en-US" sz="4000" dirty="0" smtClean="0"/>
              <a:t>(2013</a:t>
            </a:r>
            <a:r>
              <a:rPr lang="en-US" sz="4000" dirty="0" smtClean="0"/>
              <a:t>).</a:t>
            </a:r>
            <a:endParaRPr lang="uk-UA" sz="4000" dirty="0" smtClean="0"/>
          </a:p>
          <a:p>
            <a:pPr algn="just">
              <a:buNone/>
            </a:pPr>
            <a:endParaRPr lang="uk-UA" sz="4000" i="1" dirty="0" smtClean="0"/>
          </a:p>
          <a:p>
            <a:pPr algn="just">
              <a:buNone/>
            </a:pPr>
            <a:r>
              <a:rPr lang="uk-UA" sz="4000" i="1" dirty="0" smtClean="0"/>
              <a:t> </a:t>
            </a:r>
            <a:r>
              <a:rPr lang="uk-UA" sz="4000" i="1" dirty="0" smtClean="0"/>
              <a:t>  </a:t>
            </a:r>
            <a:r>
              <a:rPr lang="uk-UA" sz="4000" dirty="0" smtClean="0"/>
              <a:t> </a:t>
            </a:r>
            <a:r>
              <a:rPr lang="uk-UA" sz="4000" u="sng" dirty="0" smtClean="0"/>
              <a:t>Різні ситуації</a:t>
            </a:r>
            <a:r>
              <a:rPr lang="uk-UA" sz="4000" dirty="0" smtClean="0"/>
              <a:t>: захист життя від третіх осіб (співкамерників, співробітників відповідних закладів), захист від самого себе (самогубство), надання належного лікування</a:t>
            </a:r>
            <a:r>
              <a:rPr lang="uk-UA" sz="4000" dirty="0" smtClean="0"/>
              <a:t>.</a:t>
            </a:r>
          </a:p>
          <a:p>
            <a:pPr algn="just">
              <a:buNone/>
            </a:pPr>
            <a:endParaRPr lang="uk-UA" sz="4000" dirty="0" smtClean="0"/>
          </a:p>
          <a:p>
            <a:pPr algn="just">
              <a:buNone/>
            </a:pPr>
            <a:r>
              <a:rPr lang="uk-UA" sz="4000" dirty="0" smtClean="0"/>
              <a:t>   Коли особа </a:t>
            </a:r>
            <a:r>
              <a:rPr lang="uk-UA" sz="4000" dirty="0" smtClean="0"/>
              <a:t>попадає </a:t>
            </a:r>
            <a:r>
              <a:rPr lang="uk-UA" sz="4000" dirty="0" smtClean="0"/>
              <a:t>під контроль держави</a:t>
            </a:r>
            <a:r>
              <a:rPr lang="uk-UA" sz="4000" dirty="0" smtClean="0"/>
              <a:t>,</a:t>
            </a:r>
            <a:r>
              <a:rPr lang="uk-UA" sz="4000" dirty="0" smtClean="0"/>
              <a:t> остання </a:t>
            </a:r>
            <a:r>
              <a:rPr lang="uk-UA" sz="4000" dirty="0" smtClean="0"/>
              <a:t>повинна забезпечити безпеку життя такої особи, а в разі її смерті - провести ефективне розслідування та покарати винних осіб</a:t>
            </a:r>
            <a:r>
              <a:rPr lang="uk-UA" sz="4000" dirty="0" smtClean="0"/>
              <a:t>.</a:t>
            </a:r>
          </a:p>
          <a:p>
            <a:pPr algn="just">
              <a:buNone/>
            </a:pPr>
            <a:r>
              <a:rPr lang="uk-UA" sz="2600" dirty="0" smtClean="0"/>
              <a:t> </a:t>
            </a:r>
            <a:r>
              <a:rPr lang="uk-UA" sz="2600" dirty="0" smtClean="0"/>
              <a:t>  </a:t>
            </a:r>
          </a:p>
          <a:p>
            <a:pPr algn="just">
              <a:buNone/>
            </a:pPr>
            <a:r>
              <a:rPr lang="uk-UA" sz="2600" i="1" dirty="0" smtClean="0"/>
              <a:t>   </a:t>
            </a:r>
            <a:endParaRPr lang="uk-UA" sz="2600" i="1" dirty="0" smtClean="0"/>
          </a:p>
          <a:p>
            <a:pPr algn="just">
              <a:buNone/>
            </a:pPr>
            <a:r>
              <a:rPr lang="en-US" sz="2000" i="1" dirty="0" smtClean="0"/>
              <a:t> </a:t>
            </a:r>
            <a:r>
              <a:rPr lang="uk-UA" sz="2000" i="1" dirty="0" smtClean="0"/>
              <a:t>  </a:t>
            </a:r>
            <a:endParaRPr lang="ru-RU" sz="1900" dirty="0" smtClean="0"/>
          </a:p>
          <a:p>
            <a:pPr>
              <a:buNone/>
            </a:pPr>
            <a:r>
              <a:rPr lang="uk-UA" sz="2200" b="1" dirty="0" smtClean="0"/>
              <a:t> </a:t>
            </a:r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451997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4. Захист життя в </a:t>
            </a:r>
            <a:r>
              <a:rPr lang="uk-UA" sz="2000" u="sng" dirty="0" smtClean="0"/>
              <a:t>цивільних лікарняних закладах: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000108"/>
            <a:ext cx="7200900" cy="5572164"/>
          </a:xfrm>
        </p:spPr>
        <p:txBody>
          <a:bodyPr>
            <a:noAutofit/>
          </a:bodyPr>
          <a:lstStyle/>
          <a:p>
            <a:pPr algn="just"/>
            <a:r>
              <a:rPr lang="uk-UA" sz="1600" i="1" u="sng" dirty="0" smtClean="0"/>
              <a:t>Важливі справи</a:t>
            </a:r>
            <a:r>
              <a:rPr lang="uk-UA" sz="1600" i="1" dirty="0" smtClean="0"/>
              <a:t>: </a:t>
            </a:r>
            <a:r>
              <a:rPr lang="uk-UA" sz="1600" i="1" dirty="0" err="1" smtClean="0"/>
              <a:t>Calvelli</a:t>
            </a:r>
            <a:r>
              <a:rPr lang="uk-UA" sz="1600" i="1" dirty="0" smtClean="0"/>
              <a:t> </a:t>
            </a:r>
            <a:r>
              <a:rPr lang="uk-UA" sz="1600" i="1" dirty="0" err="1" smtClean="0"/>
              <a:t>and</a:t>
            </a:r>
            <a:r>
              <a:rPr lang="uk-UA" sz="1600" i="1" dirty="0" smtClean="0"/>
              <a:t> </a:t>
            </a:r>
            <a:r>
              <a:rPr lang="uk-UA" sz="1600" i="1" dirty="0" err="1" smtClean="0"/>
              <a:t>Ciglio</a:t>
            </a:r>
            <a:r>
              <a:rPr lang="uk-UA" sz="1600" i="1" dirty="0" smtClean="0"/>
              <a:t> v. </a:t>
            </a:r>
            <a:r>
              <a:rPr lang="uk-UA" sz="1600" i="1" dirty="0" err="1" smtClean="0"/>
              <a:t>Italy</a:t>
            </a:r>
            <a:r>
              <a:rPr lang="uk-UA" sz="1600" dirty="0" smtClean="0"/>
              <a:t> (2002), </a:t>
            </a:r>
            <a:r>
              <a:rPr lang="uk-UA" sz="1600" i="1" dirty="0" err="1" smtClean="0"/>
              <a:t>Powell</a:t>
            </a:r>
            <a:r>
              <a:rPr lang="uk-UA" sz="1600" i="1" dirty="0" smtClean="0"/>
              <a:t> v. UK (2000)</a:t>
            </a:r>
            <a:r>
              <a:rPr lang="uk-UA" sz="1600" dirty="0" smtClean="0"/>
              <a:t>, </a:t>
            </a:r>
            <a:r>
              <a:rPr lang="uk-UA" sz="1600" i="1" dirty="0" err="1" smtClean="0"/>
              <a:t>Nitecki</a:t>
            </a:r>
            <a:r>
              <a:rPr lang="uk-UA" sz="1600" i="1" dirty="0" smtClean="0"/>
              <a:t> v. </a:t>
            </a:r>
            <a:r>
              <a:rPr lang="uk-UA" sz="1600" i="1" dirty="0" err="1" smtClean="0"/>
              <a:t>Poland</a:t>
            </a:r>
            <a:r>
              <a:rPr lang="uk-UA" sz="1600" i="1" dirty="0" smtClean="0"/>
              <a:t> (2002), </a:t>
            </a:r>
            <a:r>
              <a:rPr lang="uk-UA" sz="1600" i="1" dirty="0" err="1" smtClean="0"/>
              <a:t>Erikson</a:t>
            </a:r>
            <a:r>
              <a:rPr lang="uk-UA" sz="1600" i="1" dirty="0" smtClean="0"/>
              <a:t> v. </a:t>
            </a:r>
            <a:r>
              <a:rPr lang="uk-UA" sz="1600" i="1" dirty="0" err="1" smtClean="0"/>
              <a:t>Italy</a:t>
            </a:r>
            <a:r>
              <a:rPr lang="uk-UA" sz="1600" i="1" dirty="0" smtClean="0"/>
              <a:t> (1999), </a:t>
            </a:r>
            <a:r>
              <a:rPr lang="en-US" sz="1600" i="1" dirty="0" smtClean="0"/>
              <a:t>Vo v</a:t>
            </a:r>
            <a:r>
              <a:rPr lang="uk-UA" sz="1600" i="1" dirty="0" smtClean="0"/>
              <a:t>. </a:t>
            </a:r>
            <a:r>
              <a:rPr lang="en-US" sz="1600" i="1" dirty="0" smtClean="0"/>
              <a:t>France</a:t>
            </a:r>
            <a:r>
              <a:rPr lang="uk-UA" sz="1600" dirty="0" smtClean="0"/>
              <a:t> (2004), </a:t>
            </a:r>
            <a:r>
              <a:rPr lang="uk-UA" sz="1600" i="1" dirty="0" err="1" smtClean="0"/>
              <a:t>Byrzykowski</a:t>
            </a:r>
            <a:r>
              <a:rPr lang="uk-UA" sz="1600" i="1" dirty="0" smtClean="0"/>
              <a:t> v. </a:t>
            </a:r>
            <a:r>
              <a:rPr lang="uk-UA" sz="1600" i="1" dirty="0" err="1" smtClean="0"/>
              <a:t>Poland</a:t>
            </a:r>
            <a:r>
              <a:rPr lang="uk-UA" sz="1600" i="1" dirty="0" smtClean="0"/>
              <a:t> (2006), </a:t>
            </a:r>
            <a:r>
              <a:rPr lang="uk-UA" sz="1600" i="1" dirty="0" err="1" smtClean="0"/>
              <a:t>Haas</a:t>
            </a:r>
            <a:r>
              <a:rPr lang="uk-UA" sz="1600" i="1" dirty="0" smtClean="0"/>
              <a:t> v. </a:t>
            </a:r>
            <a:r>
              <a:rPr lang="uk-UA" sz="1600" i="1" dirty="0" err="1" smtClean="0"/>
              <a:t>Switzerland</a:t>
            </a:r>
            <a:r>
              <a:rPr lang="uk-UA" sz="1600" dirty="0" smtClean="0"/>
              <a:t> (2007),</a:t>
            </a:r>
            <a:r>
              <a:rPr lang="uk-UA" sz="1600" i="1" dirty="0" smtClean="0"/>
              <a:t> </a:t>
            </a:r>
            <a:r>
              <a:rPr lang="uk-UA" sz="1600" i="1" dirty="0" err="1" smtClean="0"/>
              <a:t>Арская</a:t>
            </a:r>
            <a:r>
              <a:rPr lang="uk-UA" sz="1600" i="1" dirty="0" smtClean="0"/>
              <a:t> проти України (2013</a:t>
            </a:r>
            <a:r>
              <a:rPr lang="uk-UA" sz="1600" dirty="0" smtClean="0"/>
              <a:t>), </a:t>
            </a:r>
            <a:r>
              <a:rPr lang="uk-UA" sz="1600" i="1" dirty="0" smtClean="0"/>
              <a:t>Валерій </a:t>
            </a:r>
            <a:r>
              <a:rPr lang="uk-UA" sz="1600" i="1" dirty="0" err="1" smtClean="0"/>
              <a:t>Фуклєв</a:t>
            </a:r>
            <a:r>
              <a:rPr lang="uk-UA" sz="1600" i="1" dirty="0" smtClean="0"/>
              <a:t> проти України</a:t>
            </a:r>
            <a:r>
              <a:rPr lang="uk-UA" sz="1600" dirty="0" smtClean="0"/>
              <a:t> (2014</a:t>
            </a:r>
            <a:r>
              <a:rPr lang="uk-UA" sz="1600" dirty="0" smtClean="0"/>
              <a:t>).</a:t>
            </a:r>
          </a:p>
          <a:p>
            <a:pPr algn="just"/>
            <a:endParaRPr lang="uk-UA" sz="1600" dirty="0" smtClean="0"/>
          </a:p>
          <a:p>
            <a:pPr algn="just"/>
            <a:r>
              <a:rPr lang="uk-UA" sz="1600" dirty="0" smtClean="0"/>
              <a:t>Якщо держава </a:t>
            </a:r>
            <a:r>
              <a:rPr lang="uk-UA" sz="1600" dirty="0" smtClean="0"/>
              <a:t>забезпечила високі професійні стандарти серед лікарів та в сфері захисту життя пацієнтів, </a:t>
            </a:r>
            <a:r>
              <a:rPr lang="uk-UA" sz="1600" dirty="0" smtClean="0"/>
              <a:t>помилка </a:t>
            </a:r>
            <a:r>
              <a:rPr lang="uk-UA" sz="1600" dirty="0" smtClean="0"/>
              <a:t>в судженні зі сторони медичного працівника чи недбала координація серед лікарів у лікуванні конкретного пацієнта </a:t>
            </a:r>
            <a:r>
              <a:rPr lang="uk-UA" sz="1600" dirty="0" smtClean="0"/>
              <a:t>недостатні </a:t>
            </a:r>
            <a:r>
              <a:rPr lang="uk-UA" sz="1600" dirty="0" smtClean="0"/>
              <a:t>самі по собі, щоб держава відповідала за </a:t>
            </a:r>
            <a:r>
              <a:rPr lang="uk-UA" sz="1600" dirty="0" smtClean="0"/>
              <a:t>статтею 2.</a:t>
            </a:r>
            <a:endParaRPr lang="ru-RU" sz="1600" dirty="0" smtClean="0"/>
          </a:p>
          <a:p>
            <a:endParaRPr lang="ru-RU" sz="1600" dirty="0" smtClean="0"/>
          </a:p>
          <a:p>
            <a:pPr algn="just"/>
            <a:r>
              <a:rPr lang="uk-UA" sz="1600" dirty="0" smtClean="0"/>
              <a:t>П</a:t>
            </a:r>
            <a:r>
              <a:rPr lang="uk-UA" sz="1600" dirty="0" smtClean="0"/>
              <a:t>озитивні </a:t>
            </a:r>
            <a:r>
              <a:rPr lang="uk-UA" sz="1600" dirty="0" smtClean="0"/>
              <a:t>зобов’язання вимагають від держави </a:t>
            </a:r>
            <a:r>
              <a:rPr lang="uk-UA" sz="1600" u="sng" dirty="0" smtClean="0"/>
              <a:t>встановлювати законодавчі норми охорони здоров’я</a:t>
            </a:r>
            <a:r>
              <a:rPr lang="uk-UA" sz="1600" dirty="0" smtClean="0"/>
              <a:t>, які б примушували лікарні (приватні та державні) приймати відповідні міри для захисту життя їх </a:t>
            </a:r>
            <a:r>
              <a:rPr lang="uk-UA" sz="1600" dirty="0" smtClean="0"/>
              <a:t>пацієнтів. Позитивний </a:t>
            </a:r>
            <a:r>
              <a:rPr lang="uk-UA" sz="1600" dirty="0" smtClean="0"/>
              <a:t>обов’язок держави включає також встановлення ефективної судової системи розслідування причин смерті </a:t>
            </a:r>
            <a:r>
              <a:rPr lang="uk-UA" sz="1600" dirty="0" smtClean="0"/>
              <a:t>пацієнтів та </a:t>
            </a:r>
            <a:r>
              <a:rPr lang="uk-UA" sz="1600" dirty="0" smtClean="0"/>
              <a:t>притягнення винуватих до </a:t>
            </a:r>
            <a:r>
              <a:rPr lang="uk-UA" sz="1600" dirty="0" smtClean="0"/>
              <a:t>відповідальності (не обов'язково через кримінально-правові механізми). </a:t>
            </a:r>
          </a:p>
          <a:p>
            <a:pPr algn="just"/>
            <a:endParaRPr lang="ru-RU" sz="1600" dirty="0" smtClean="0"/>
          </a:p>
          <a:p>
            <a:r>
              <a:rPr lang="uk-UA" sz="1600" dirty="0" smtClean="0"/>
              <a:t> Відмова пацієнта від лікування та зобов'язання за статтею 2 (</a:t>
            </a:r>
            <a:r>
              <a:rPr lang="uk-UA" sz="1600" i="1" dirty="0" err="1" smtClean="0"/>
              <a:t>Арская</a:t>
            </a:r>
            <a:r>
              <a:rPr lang="uk-UA" sz="1600" dirty="0" smtClean="0"/>
              <a:t>).</a:t>
            </a:r>
            <a:endParaRPr lang="ru-RU" sz="1600" dirty="0" smtClean="0"/>
          </a:p>
          <a:p>
            <a:pPr algn="just">
              <a:buNone/>
            </a:pPr>
            <a:r>
              <a:rPr lang="uk-UA" sz="1600" i="1" dirty="0" smtClean="0"/>
              <a:t>   </a:t>
            </a:r>
            <a:endParaRPr lang="ru-RU" sz="1600" dirty="0" smtClean="0"/>
          </a:p>
          <a:p>
            <a:pPr>
              <a:buNone/>
            </a:pPr>
            <a:r>
              <a:rPr lang="uk-UA" sz="1600" dirty="0" smtClean="0"/>
              <a:t>    </a:t>
            </a:r>
          </a:p>
          <a:p>
            <a:pPr>
              <a:buNone/>
            </a:pPr>
            <a:r>
              <a:rPr lang="uk-UA" sz="1600" dirty="0" smtClean="0"/>
              <a:t> </a:t>
            </a:r>
            <a:r>
              <a:rPr lang="uk-UA" sz="1600" dirty="0" smtClean="0"/>
              <a:t> 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3738146"/>
          </a:xfrm>
        </p:spPr>
        <p:txBody>
          <a:bodyPr/>
          <a:lstStyle/>
          <a:p>
            <a:pPr algn="ctr">
              <a:buNone/>
            </a:pPr>
            <a:r>
              <a:rPr lang="uk-UA" sz="2000" dirty="0" smtClean="0"/>
              <a:t>      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u="sng" dirty="0" smtClean="0"/>
              <a:t>Стаття 3 - Заборона катування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000" b="0" dirty="0" smtClean="0"/>
              <a:t>Нікого не може бути піддано катуванню або нелюдському чи такому, що принижує гідність, поводженню або покаранню.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428604"/>
            <a:ext cx="7200900" cy="5737246"/>
          </a:xfrm>
        </p:spPr>
        <p:txBody>
          <a:bodyPr>
            <a:normAutofit/>
          </a:bodyPr>
          <a:lstStyle/>
          <a:p>
            <a:pPr>
              <a:buNone/>
            </a:pPr>
            <a:endParaRPr lang="uk-UA" b="1" u="sng" dirty="0" smtClean="0"/>
          </a:p>
          <a:p>
            <a:endParaRPr lang="ru-RU" dirty="0" smtClean="0"/>
          </a:p>
          <a:p>
            <a:endParaRPr lang="uk-UA" dirty="0" smtClean="0"/>
          </a:p>
          <a:p>
            <a:pPr algn="just"/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571480"/>
            <a:ext cx="7200900" cy="559437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u="sng" dirty="0" smtClean="0"/>
              <a:t>Позитивні зобов’язання держави за статтею 3</a:t>
            </a:r>
            <a:r>
              <a:rPr lang="uk-UA" b="1" dirty="0" smtClean="0"/>
              <a:t>: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 уживати заходів на забезпечення належного захисту прав як у законодавстві (напр., криміналізація поганого поводження), так і на практиці, в т.ч. захист від поганого поводження з боку приватних осіб (позитивні зобов’язання); 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 розслідувати кожен факт поганого поводження, притягувати до відповідальності винних осіб, передбачити відшкодування шкоди, завданої жертвам поганого поводження, визнавати недопустимими свідчення, отримані під катуванням;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 забороняти висилання та екстрадицію в країни, де є ризик катування;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 охороняти фізичний добробут осіб, утримуваних під вартою чи позбавлених волі, в т.ч. забезпечити їм належні умови утримання під вартою;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- проводити навчання з питань заборони катування для всіх співробітників правоохоронних органів.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ії НААУ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презентації НААУ</Template>
  <TotalTime>274</TotalTime>
  <Words>1603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презентації НААУ</vt:lpstr>
      <vt:lpstr>Слайд 1</vt:lpstr>
      <vt:lpstr>Стаття 2</vt:lpstr>
      <vt:lpstr>Позитивні зобов'язання держави за статтею 2:</vt:lpstr>
      <vt:lpstr>1. Захист особи від загрози життю від інших осіб або потенційно небезпечної діяльності: </vt:lpstr>
      <vt:lpstr>    2. Позитивні зобов’язання держави у випадках  насильницького позбавлення життя та насильницького зникнення осіб:</vt:lpstr>
      <vt:lpstr>      3. Захист життя осіб, що знаходяться під контролем держави (в місцях утримання під вартою, позбавлення волі та в армії), в т.ч. забезпечення належного лікування </vt:lpstr>
      <vt:lpstr>4. Захист життя в цивільних лікарняних закладах: </vt:lpstr>
      <vt:lpstr>          Стаття 3 - Заборона катування Нікого не може бути піддано катуванню або нелюдському чи такому, що принижує гідність, поводженню або покаранню. </vt:lpstr>
      <vt:lpstr>Слайд 9</vt:lpstr>
      <vt:lpstr>Погане поводження з боку представників держави:</vt:lpstr>
      <vt:lpstr>“Ефективне” розслідування:</vt:lpstr>
      <vt:lpstr>       Стамбульський протокол  (Керівництво з ефективного розслідування та документування катувань та інших жорстоких, нелюдських та таких, що принижують людську гідність, видів поводження чи покарання) 1999 р.: </vt:lpstr>
      <vt:lpstr>Погане поводження з боку приватних осіб:</vt:lpstr>
      <vt:lpstr> Неналежне надання медичної допомоги в місцях утримання під вартою та позбавлення волі, неналежні умови утримання під вартою:</vt:lpstr>
      <vt:lpstr>Слайд 15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36</cp:revision>
  <cp:lastPrinted>2014-03-18T12:31:59Z</cp:lastPrinted>
  <dcterms:created xsi:type="dcterms:W3CDTF">2014-04-07T14:00:19Z</dcterms:created>
  <dcterms:modified xsi:type="dcterms:W3CDTF">2014-11-07T20:47:20Z</dcterms:modified>
</cp:coreProperties>
</file>