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80" r:id="rId8"/>
    <p:sldId id="28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B4C71EC6-210F-42DE-9C53-41977AD35B3D}" type="datetimeFigureOut">
              <a:rPr lang="ru-RU" smtClean="0"/>
              <a:t>08.11.2014</a:t>
            </a:fld>
            <a:endParaRPr lang="ru-RU"/>
          </a:p>
        </p:txBody>
      </p:sp>
      <p:sp>
        <p:nvSpPr>
          <p:cNvPr id="16" name="Номер слайда 15"/>
          <p:cNvSpPr>
            <a:spLocks noGrp="1"/>
          </p:cNvSpPr>
          <p:nvPr>
            <p:ph type="sldNum" sz="quarter" idx="11"/>
          </p:nvPr>
        </p:nvSpPr>
        <p:spPr/>
        <p:txBody>
          <a:bodyPr/>
          <a:lstStyle/>
          <a:p>
            <a:fld id="{B19B0651-EE4F-4900-A07F-96A6BFA9D0F0}"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08.11.2014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08.11.2014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B4C71EC6-210F-42DE-9C53-41977AD35B3D}" type="datetimeFigureOut">
              <a:rPr lang="ru-RU" smtClean="0"/>
              <a:t>08.11.2014</a:t>
            </a:fld>
            <a:endParaRPr lang="ru-RU"/>
          </a:p>
        </p:txBody>
      </p:sp>
      <p:sp>
        <p:nvSpPr>
          <p:cNvPr id="15" name="Номер слайда 14"/>
          <p:cNvSpPr>
            <a:spLocks noGrp="1"/>
          </p:cNvSpPr>
          <p:nvPr>
            <p:ph type="sldNum" sz="quarter" idx="15"/>
          </p:nvPr>
        </p:nvSpPr>
        <p:spPr/>
        <p:txBody>
          <a:bodyPr/>
          <a:lstStyle>
            <a:lvl1pPr algn="ctr">
              <a:defRPr/>
            </a:lvl1pPr>
          </a:lstStyle>
          <a:p>
            <a:fld id="{B19B0651-EE4F-4900-A07F-96A6BFA9D0F0}"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4C71EC6-210F-42DE-9C53-41977AD35B3D}" type="datetimeFigureOut">
              <a:rPr lang="ru-RU" smtClean="0"/>
              <a:t>08.11.2014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B4C71EC6-210F-42DE-9C53-41977AD35B3D}" type="datetimeFigureOut">
              <a:rPr lang="ru-RU" smtClean="0"/>
              <a:t>08.11.2014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B4C71EC6-210F-42DE-9C53-41977AD35B3D}" type="datetimeFigureOut">
              <a:rPr lang="ru-RU" smtClean="0"/>
              <a:t>08.11.2014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08.11.2014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08.11.2014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B4C71EC6-210F-42DE-9C53-41977AD35B3D}" type="datetimeFigureOut">
              <a:rPr lang="ru-RU" smtClean="0"/>
              <a:t>08.11.2014</a:t>
            </a:fld>
            <a:endParaRPr lang="ru-RU"/>
          </a:p>
        </p:txBody>
      </p:sp>
      <p:sp>
        <p:nvSpPr>
          <p:cNvPr id="9" name="Номер слайда 8"/>
          <p:cNvSpPr>
            <a:spLocks noGrp="1"/>
          </p:cNvSpPr>
          <p:nvPr>
            <p:ph type="sldNum" sz="quarter" idx="15"/>
          </p:nvPr>
        </p:nvSpPr>
        <p:spPr/>
        <p:txBody>
          <a:bodyPr/>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B4C71EC6-210F-42DE-9C53-41977AD35B3D}" type="datetimeFigureOut">
              <a:rPr lang="ru-RU" smtClean="0"/>
              <a:t>08.11.2014</a:t>
            </a:fld>
            <a:endParaRPr lang="ru-RU"/>
          </a:p>
        </p:txBody>
      </p:sp>
      <p:sp>
        <p:nvSpPr>
          <p:cNvPr id="9" name="Номер слайда 8"/>
          <p:cNvSpPr>
            <a:spLocks noGrp="1"/>
          </p:cNvSpPr>
          <p:nvPr>
            <p:ph type="sldNum" sz="quarter" idx="11"/>
          </p:nvPr>
        </p:nvSpPr>
        <p:spPr/>
        <p:txBody>
          <a:bodyPr/>
          <a:lstStyle/>
          <a:p>
            <a:fld id="{B19B0651-EE4F-4900-A07F-96A6BFA9D0F0}"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4C71EC6-210F-42DE-9C53-41977AD35B3D}" type="datetimeFigureOut">
              <a:rPr lang="ru-RU" smtClean="0"/>
              <a:t>08.11.2014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9B0651-EE4F-4900-A07F-96A6BFA9D0F0}"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772816"/>
            <a:ext cx="8305800" cy="2506212"/>
          </a:xfrm>
        </p:spPr>
        <p:txBody>
          <a:bodyPr/>
          <a:lstStyle/>
          <a:p>
            <a:r>
              <a:rPr lang="uk-UA" sz="5400" dirty="0" smtClean="0">
                <a:solidFill>
                  <a:schemeClr val="bg1"/>
                </a:solidFill>
                <a:latin typeface="Times New Roman" pitchFamily="18" charset="0"/>
                <a:cs typeface="Times New Roman" pitchFamily="18" charset="0"/>
              </a:rPr>
              <a:t>Роль прокурора поза межами кримінального процесу</a:t>
            </a:r>
            <a:endParaRPr lang="ru-RU" sz="5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88145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60648"/>
            <a:ext cx="8496944" cy="6120680"/>
          </a:xfrm>
        </p:spPr>
        <p:txBody>
          <a:bodyPr>
            <a:normAutofit lnSpcReduction="10000"/>
          </a:bodyPr>
          <a:lstStyle/>
          <a:p>
            <a:pPr marL="0" indent="0">
              <a:buNone/>
            </a:pPr>
            <a:r>
              <a:rPr lang="uk-UA" sz="3200" dirty="0">
                <a:solidFill>
                  <a:schemeClr val="bg1"/>
                </a:solidFill>
                <a:latin typeface="Times New Roman" pitchFamily="18" charset="0"/>
                <a:cs typeface="Times New Roman" pitchFamily="18" charset="0"/>
              </a:rPr>
              <a:t>Після застосування цих принципів до кримінального провадження (роль Генерального адвоката у касаційному суді </a:t>
            </a:r>
            <a:r>
              <a:rPr lang="uk-UA" sz="3200" b="1" dirty="0">
                <a:solidFill>
                  <a:schemeClr val="bg1"/>
                </a:solidFill>
                <a:latin typeface="Times New Roman" pitchFamily="18" charset="0"/>
                <a:cs typeface="Times New Roman" pitchFamily="18" charset="0"/>
              </a:rPr>
              <a:t>(рішення від 30 жовтня 1991 року у справі «</a:t>
            </a:r>
            <a:r>
              <a:rPr lang="uk-UA" sz="3200" b="1" dirty="0" err="1">
                <a:solidFill>
                  <a:schemeClr val="bg1"/>
                </a:solidFill>
                <a:latin typeface="Times New Roman" pitchFamily="18" charset="0"/>
                <a:cs typeface="Times New Roman" pitchFamily="18" charset="0"/>
              </a:rPr>
              <a:t>Боргерс</a:t>
            </a:r>
            <a:r>
              <a:rPr lang="uk-UA" sz="3200" b="1" dirty="0">
                <a:solidFill>
                  <a:schemeClr val="bg1"/>
                </a:solidFill>
                <a:latin typeface="Times New Roman" pitchFamily="18" charset="0"/>
                <a:cs typeface="Times New Roman" pitchFamily="18" charset="0"/>
              </a:rPr>
              <a:t> проти Бельгії» (</a:t>
            </a:r>
            <a:r>
              <a:rPr lang="uk-UA" sz="3200" b="1" i="1" dirty="0" err="1">
                <a:solidFill>
                  <a:schemeClr val="bg1"/>
                </a:solidFill>
                <a:latin typeface="Times New Roman" pitchFamily="18" charset="0"/>
                <a:cs typeface="Times New Roman" pitchFamily="18" charset="0"/>
              </a:rPr>
              <a:t>Borgers</a:t>
            </a:r>
            <a:r>
              <a:rPr lang="uk-UA" sz="3200" b="1" i="1" dirty="0">
                <a:solidFill>
                  <a:schemeClr val="bg1"/>
                </a:solidFill>
                <a:latin typeface="Times New Roman" pitchFamily="18" charset="0"/>
                <a:cs typeface="Times New Roman" pitchFamily="18" charset="0"/>
              </a:rPr>
              <a:t> v. </a:t>
            </a:r>
            <a:r>
              <a:rPr lang="uk-UA" sz="3200" b="1" i="1" dirty="0" err="1">
                <a:solidFill>
                  <a:schemeClr val="bg1"/>
                </a:solidFill>
                <a:latin typeface="Times New Roman" pitchFamily="18" charset="0"/>
                <a:cs typeface="Times New Roman" pitchFamily="18" charset="0"/>
              </a:rPr>
              <a:t>Belgium</a:t>
            </a:r>
            <a:r>
              <a:rPr lang="uk-UA" sz="3200" b="1" dirty="0">
                <a:solidFill>
                  <a:schemeClr val="bg1"/>
                </a:solidFill>
                <a:latin typeface="Times New Roman" pitchFamily="18" charset="0"/>
                <a:cs typeface="Times New Roman" pitchFamily="18" charset="0"/>
              </a:rPr>
              <a:t>), </a:t>
            </a:r>
            <a:r>
              <a:rPr lang="uk-UA" sz="3200" b="1" dirty="0" err="1">
                <a:solidFill>
                  <a:schemeClr val="bg1"/>
                </a:solidFill>
                <a:latin typeface="Times New Roman" pitchFamily="18" charset="0"/>
                <a:cs typeface="Times New Roman" pitchFamily="18" charset="0"/>
              </a:rPr>
              <a:t>Series</a:t>
            </a:r>
            <a:r>
              <a:rPr lang="uk-UA" sz="3200" b="1" dirty="0">
                <a:solidFill>
                  <a:schemeClr val="bg1"/>
                </a:solidFill>
                <a:latin typeface="Times New Roman" pitchFamily="18" charset="0"/>
                <a:cs typeface="Times New Roman" pitchFamily="18" charset="0"/>
              </a:rPr>
              <a:t> A </a:t>
            </a:r>
            <a:r>
              <a:rPr lang="uk-UA" sz="3200" b="1" dirty="0" err="1">
                <a:solidFill>
                  <a:schemeClr val="bg1"/>
                </a:solidFill>
                <a:latin typeface="Times New Roman" pitchFamily="18" charset="0"/>
                <a:cs typeface="Times New Roman" pitchFamily="18" charset="0"/>
              </a:rPr>
              <a:t>no</a:t>
            </a:r>
            <a:r>
              <a:rPr lang="uk-UA" sz="3200" b="1" dirty="0">
                <a:solidFill>
                  <a:schemeClr val="bg1"/>
                </a:solidFill>
                <a:latin typeface="Times New Roman" pitchFamily="18" charset="0"/>
                <a:cs typeface="Times New Roman" pitchFamily="18" charset="0"/>
              </a:rPr>
              <a:t>. 214-B</a:t>
            </a:r>
            <a:r>
              <a:rPr lang="uk-UA" sz="3200" dirty="0" smtClean="0">
                <a:solidFill>
                  <a:schemeClr val="bg1"/>
                </a:solidFill>
                <a:latin typeface="Times New Roman" pitchFamily="18" charset="0"/>
                <a:cs typeface="Times New Roman" pitchFamily="18" charset="0"/>
              </a:rPr>
              <a:t>);</a:t>
            </a:r>
          </a:p>
          <a:p>
            <a:pPr marL="0" indent="0">
              <a:buNone/>
            </a:pPr>
            <a:endParaRPr lang="uk-UA" sz="3200" dirty="0" smtClean="0">
              <a:solidFill>
                <a:schemeClr val="bg1"/>
              </a:solidFill>
              <a:latin typeface="Times New Roman" pitchFamily="18" charset="0"/>
              <a:cs typeface="Times New Roman" pitchFamily="18" charset="0"/>
            </a:endParaRPr>
          </a:p>
          <a:p>
            <a:pPr marL="0" indent="0">
              <a:buNone/>
            </a:pPr>
            <a:r>
              <a:rPr lang="uk-UA" sz="3200" dirty="0" smtClean="0">
                <a:solidFill>
                  <a:schemeClr val="bg1"/>
                </a:solidFill>
                <a:latin typeface="Times New Roman" pitchFamily="18" charset="0"/>
                <a:cs typeface="Times New Roman" pitchFamily="18" charset="0"/>
              </a:rPr>
              <a:t>Суд </a:t>
            </a:r>
            <a:r>
              <a:rPr lang="uk-UA" sz="3200" dirty="0">
                <a:solidFill>
                  <a:schemeClr val="bg1"/>
                </a:solidFill>
                <a:latin typeface="Times New Roman" pitchFamily="18" charset="0"/>
                <a:cs typeface="Times New Roman" pitchFamily="18" charset="0"/>
              </a:rPr>
              <a:t>поширив цю вимогу на некримінальні провадження (Державна Рада у конституційному провадженні </a:t>
            </a:r>
            <a:r>
              <a:rPr lang="uk-UA" sz="3200" b="1" dirty="0">
                <a:solidFill>
                  <a:schemeClr val="bg1"/>
                </a:solidFill>
                <a:latin typeface="Times New Roman" pitchFamily="18" charset="0"/>
                <a:cs typeface="Times New Roman" pitchFamily="18" charset="0"/>
              </a:rPr>
              <a:t>(рішення від 23 червня 1993 року  у справі «</a:t>
            </a:r>
            <a:r>
              <a:rPr lang="uk-UA" sz="3200" b="1" dirty="0" err="1">
                <a:solidFill>
                  <a:schemeClr val="bg1"/>
                </a:solidFill>
                <a:latin typeface="Times New Roman" pitchFamily="18" charset="0"/>
                <a:cs typeface="Times New Roman" pitchFamily="18" charset="0"/>
              </a:rPr>
              <a:t>Руїс-Матеос</a:t>
            </a:r>
            <a:r>
              <a:rPr lang="uk-UA" sz="3200" b="1" dirty="0">
                <a:solidFill>
                  <a:schemeClr val="bg1"/>
                </a:solidFill>
                <a:latin typeface="Times New Roman" pitchFamily="18" charset="0"/>
                <a:cs typeface="Times New Roman" pitchFamily="18" charset="0"/>
              </a:rPr>
              <a:t> проти Іспанії» (</a:t>
            </a:r>
            <a:r>
              <a:rPr lang="uk-UA" sz="3200" b="1" i="1" dirty="0">
                <a:solidFill>
                  <a:schemeClr val="bg1"/>
                </a:solidFill>
                <a:latin typeface="Times New Roman" pitchFamily="18" charset="0"/>
                <a:cs typeface="Times New Roman" pitchFamily="18" charset="0"/>
              </a:rPr>
              <a:t>Ruiz-Mateos v. </a:t>
            </a:r>
            <a:r>
              <a:rPr lang="uk-UA" sz="3200" b="1" i="1" dirty="0" err="1">
                <a:solidFill>
                  <a:schemeClr val="bg1"/>
                </a:solidFill>
                <a:latin typeface="Times New Roman" pitchFamily="18" charset="0"/>
                <a:cs typeface="Times New Roman" pitchFamily="18" charset="0"/>
              </a:rPr>
              <a:t>Spain</a:t>
            </a:r>
            <a:r>
              <a:rPr lang="uk-UA" sz="3200" b="1" dirty="0" smtClean="0">
                <a:solidFill>
                  <a:schemeClr val="bg1"/>
                </a:solidFill>
                <a:latin typeface="Times New Roman" pitchFamily="18" charset="0"/>
                <a:cs typeface="Times New Roman" pitchFamily="18" charset="0"/>
              </a:rPr>
              <a:t>)</a:t>
            </a:r>
            <a:r>
              <a:rPr lang="uk-UA" dirty="0"/>
              <a:t/>
            </a:r>
            <a:br>
              <a:rPr lang="uk-UA" dirty="0"/>
            </a:br>
            <a:endParaRPr lang="ru-RU" dirty="0"/>
          </a:p>
        </p:txBody>
      </p:sp>
    </p:spTree>
    <p:extLst>
      <p:ext uri="{BB962C8B-B14F-4D97-AF65-F5344CB8AC3E}">
        <p14:creationId xmlns:p14="http://schemas.microsoft.com/office/powerpoint/2010/main" val="871409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332656"/>
            <a:ext cx="8496944" cy="5976664"/>
          </a:xfrm>
        </p:spPr>
        <p:txBody>
          <a:bodyPr>
            <a:normAutofit/>
          </a:bodyPr>
          <a:lstStyle/>
          <a:p>
            <a:pPr marL="0" indent="0">
              <a:buNone/>
            </a:pPr>
            <a:r>
              <a:rPr lang="uk-UA" dirty="0" smtClean="0">
                <a:solidFill>
                  <a:schemeClr val="bg1"/>
                </a:solidFill>
                <a:latin typeface="Times New Roman" pitchFamily="18" charset="0"/>
                <a:cs typeface="Times New Roman" pitchFamily="18" charset="0"/>
              </a:rPr>
              <a:t>- Генеральний </a:t>
            </a:r>
            <a:r>
              <a:rPr lang="uk-UA" dirty="0">
                <a:solidFill>
                  <a:schemeClr val="bg1"/>
                </a:solidFill>
                <a:latin typeface="Times New Roman" pitchFamily="18" charset="0"/>
                <a:cs typeface="Times New Roman" pitchFamily="18" charset="0"/>
              </a:rPr>
              <a:t>адвокат </a:t>
            </a:r>
            <a:r>
              <a:rPr lang="uk-UA" dirty="0" smtClean="0">
                <a:solidFill>
                  <a:schemeClr val="bg1"/>
                </a:solidFill>
                <a:latin typeface="Times New Roman" pitchFamily="18" charset="0"/>
                <a:cs typeface="Times New Roman" pitchFamily="18" charset="0"/>
              </a:rPr>
              <a:t> у </a:t>
            </a:r>
            <a:r>
              <a:rPr lang="uk-UA" dirty="0">
                <a:solidFill>
                  <a:schemeClr val="bg1"/>
                </a:solidFill>
                <a:latin typeface="Times New Roman" pitchFamily="18" charset="0"/>
                <a:cs typeface="Times New Roman" pitchFamily="18" charset="0"/>
              </a:rPr>
              <a:t>Верховному Суді у рамках трудових спорів </a:t>
            </a:r>
            <a:r>
              <a:rPr lang="uk-UA" b="1" dirty="0">
                <a:solidFill>
                  <a:schemeClr val="bg1"/>
                </a:solidFill>
                <a:latin typeface="Times New Roman" pitchFamily="18" charset="0"/>
                <a:cs typeface="Times New Roman" pitchFamily="18" charset="0"/>
              </a:rPr>
              <a:t>(рішення від 20 лютого 1996 у справі «</a:t>
            </a:r>
            <a:r>
              <a:rPr lang="uk-UA" b="1" dirty="0" err="1">
                <a:solidFill>
                  <a:schemeClr val="bg1"/>
                </a:solidFill>
                <a:latin typeface="Times New Roman" pitchFamily="18" charset="0"/>
                <a:cs typeface="Times New Roman" pitchFamily="18" charset="0"/>
              </a:rPr>
              <a:t>Лобо</a:t>
            </a:r>
            <a:r>
              <a:rPr lang="uk-UA" b="1" dirty="0">
                <a:solidFill>
                  <a:schemeClr val="bg1"/>
                </a:solidFill>
                <a:latin typeface="Times New Roman" pitchFamily="18" charset="0"/>
                <a:cs typeface="Times New Roman" pitchFamily="18" charset="0"/>
              </a:rPr>
              <a:t> </a:t>
            </a:r>
            <a:r>
              <a:rPr lang="uk-UA" b="1" dirty="0" err="1">
                <a:solidFill>
                  <a:schemeClr val="bg1"/>
                </a:solidFill>
                <a:latin typeface="Times New Roman" pitchFamily="18" charset="0"/>
                <a:cs typeface="Times New Roman" pitchFamily="18" charset="0"/>
              </a:rPr>
              <a:t>Мачадо</a:t>
            </a:r>
            <a:r>
              <a:rPr lang="uk-UA" b="1" dirty="0">
                <a:solidFill>
                  <a:schemeClr val="bg1"/>
                </a:solidFill>
                <a:latin typeface="Times New Roman" pitchFamily="18" charset="0"/>
                <a:cs typeface="Times New Roman" pitchFamily="18" charset="0"/>
              </a:rPr>
              <a:t> проти Португалії» (</a:t>
            </a:r>
            <a:r>
              <a:rPr lang="uk-UA" b="1" i="1" dirty="0" err="1">
                <a:solidFill>
                  <a:schemeClr val="bg1"/>
                </a:solidFill>
                <a:latin typeface="Times New Roman" pitchFamily="18" charset="0"/>
                <a:cs typeface="Times New Roman" pitchFamily="18" charset="0"/>
              </a:rPr>
              <a:t>Lobo</a:t>
            </a:r>
            <a:r>
              <a:rPr lang="uk-UA" b="1" i="1" dirty="0">
                <a:solidFill>
                  <a:schemeClr val="bg1"/>
                </a:solidFill>
                <a:latin typeface="Times New Roman" pitchFamily="18" charset="0"/>
                <a:cs typeface="Times New Roman" pitchFamily="18" charset="0"/>
              </a:rPr>
              <a:t> </a:t>
            </a:r>
            <a:r>
              <a:rPr lang="uk-UA" b="1" i="1" dirty="0" err="1">
                <a:solidFill>
                  <a:schemeClr val="bg1"/>
                </a:solidFill>
                <a:latin typeface="Times New Roman" pitchFamily="18" charset="0"/>
                <a:cs typeface="Times New Roman" pitchFamily="18" charset="0"/>
              </a:rPr>
              <a:t>Machado</a:t>
            </a:r>
            <a:r>
              <a:rPr lang="uk-UA" b="1" i="1" dirty="0">
                <a:solidFill>
                  <a:schemeClr val="bg1"/>
                </a:solidFill>
                <a:latin typeface="Times New Roman" pitchFamily="18" charset="0"/>
                <a:cs typeface="Times New Roman" pitchFamily="18" charset="0"/>
              </a:rPr>
              <a:t> v. </a:t>
            </a:r>
            <a:r>
              <a:rPr lang="uk-UA" b="1" i="1" dirty="0" err="1">
                <a:solidFill>
                  <a:schemeClr val="bg1"/>
                </a:solidFill>
                <a:latin typeface="Times New Roman" pitchFamily="18" charset="0"/>
                <a:cs typeface="Times New Roman" pitchFamily="18" charset="0"/>
              </a:rPr>
              <a:t>Portugal</a:t>
            </a:r>
            <a:r>
              <a:rPr lang="uk-UA" b="1" dirty="0" smtClean="0">
                <a:solidFill>
                  <a:schemeClr val="bg1"/>
                </a:solidFill>
                <a:latin typeface="Times New Roman" pitchFamily="18" charset="0"/>
                <a:cs typeface="Times New Roman" pitchFamily="18" charset="0"/>
              </a:rPr>
              <a:t>)</a:t>
            </a:r>
          </a:p>
          <a:p>
            <a:pPr marL="0" indent="0">
              <a:buNone/>
            </a:pPr>
            <a:r>
              <a:rPr lang="uk-UA" dirty="0" smtClean="0">
                <a:solidFill>
                  <a:schemeClr val="bg1"/>
                </a:solidFill>
                <a:latin typeface="Times New Roman" pitchFamily="18" charset="0"/>
                <a:cs typeface="Times New Roman" pitchFamily="18" charset="0"/>
              </a:rPr>
              <a:t>- Генеральний </a:t>
            </a:r>
            <a:r>
              <a:rPr lang="uk-UA" dirty="0">
                <a:solidFill>
                  <a:schemeClr val="bg1"/>
                </a:solidFill>
                <a:latin typeface="Times New Roman" pitchFamily="18" charset="0"/>
                <a:cs typeface="Times New Roman" pitchFamily="18" charset="0"/>
              </a:rPr>
              <a:t>адвокат у касаційному суді у провадженні щодо банкрутства </a:t>
            </a:r>
            <a:r>
              <a:rPr lang="uk-UA" b="1" dirty="0">
                <a:solidFill>
                  <a:schemeClr val="bg1"/>
                </a:solidFill>
                <a:latin typeface="Times New Roman" pitchFamily="18" charset="0"/>
                <a:cs typeface="Times New Roman" pitchFamily="18" charset="0"/>
              </a:rPr>
              <a:t>(рішення від 20 лютого 1996 року у справі «</a:t>
            </a:r>
            <a:r>
              <a:rPr lang="uk-UA" b="1" dirty="0" err="1">
                <a:solidFill>
                  <a:schemeClr val="bg1"/>
                </a:solidFill>
                <a:latin typeface="Times New Roman" pitchFamily="18" charset="0"/>
                <a:cs typeface="Times New Roman" pitchFamily="18" charset="0"/>
              </a:rPr>
              <a:t>Вермулен</a:t>
            </a:r>
            <a:r>
              <a:rPr lang="uk-UA" b="1" dirty="0">
                <a:solidFill>
                  <a:schemeClr val="bg1"/>
                </a:solidFill>
                <a:latin typeface="Times New Roman" pitchFamily="18" charset="0"/>
                <a:cs typeface="Times New Roman" pitchFamily="18" charset="0"/>
              </a:rPr>
              <a:t> проти Бельгії» (</a:t>
            </a:r>
            <a:r>
              <a:rPr lang="uk-UA" b="1" i="1" dirty="0" err="1">
                <a:solidFill>
                  <a:schemeClr val="bg1"/>
                </a:solidFill>
                <a:latin typeface="Times New Roman" pitchFamily="18" charset="0"/>
                <a:cs typeface="Times New Roman" pitchFamily="18" charset="0"/>
              </a:rPr>
              <a:t>Vermeulen</a:t>
            </a:r>
            <a:r>
              <a:rPr lang="uk-UA" b="1" i="1" dirty="0">
                <a:solidFill>
                  <a:schemeClr val="bg1"/>
                </a:solidFill>
                <a:latin typeface="Times New Roman" pitchFamily="18" charset="0"/>
                <a:cs typeface="Times New Roman" pitchFamily="18" charset="0"/>
              </a:rPr>
              <a:t> v. </a:t>
            </a:r>
            <a:r>
              <a:rPr lang="uk-UA" b="1" i="1" dirty="0" err="1">
                <a:solidFill>
                  <a:schemeClr val="bg1"/>
                </a:solidFill>
                <a:latin typeface="Times New Roman" pitchFamily="18" charset="0"/>
                <a:cs typeface="Times New Roman" pitchFamily="18" charset="0"/>
              </a:rPr>
              <a:t>Belgium</a:t>
            </a:r>
            <a:r>
              <a:rPr lang="uk-UA" b="1" dirty="0" smtClean="0">
                <a:solidFill>
                  <a:schemeClr val="bg1"/>
                </a:solidFill>
                <a:latin typeface="Times New Roman" pitchFamily="18" charset="0"/>
                <a:cs typeface="Times New Roman" pitchFamily="18" charset="0"/>
              </a:rPr>
              <a:t>)</a:t>
            </a:r>
          </a:p>
          <a:p>
            <a:pPr marL="0" indent="0">
              <a:buNone/>
            </a:pPr>
            <a:r>
              <a:rPr lang="uk-UA" dirty="0" smtClean="0">
                <a:solidFill>
                  <a:schemeClr val="bg1"/>
                </a:solidFill>
                <a:latin typeface="Times New Roman" pitchFamily="18" charset="0"/>
                <a:cs typeface="Times New Roman" pitchFamily="18" charset="0"/>
              </a:rPr>
              <a:t>- Генеральний </a:t>
            </a:r>
            <a:r>
              <a:rPr lang="uk-UA" dirty="0">
                <a:solidFill>
                  <a:schemeClr val="bg1"/>
                </a:solidFill>
                <a:latin typeface="Times New Roman" pitchFamily="18" charset="0"/>
                <a:cs typeface="Times New Roman" pitchFamily="18" charset="0"/>
              </a:rPr>
              <a:t>адвокат у касаційному суді у дисциплінарному провадженні </a:t>
            </a:r>
            <a:r>
              <a:rPr lang="uk-UA" b="1" dirty="0">
                <a:solidFill>
                  <a:schemeClr val="bg1"/>
                </a:solidFill>
                <a:latin typeface="Times New Roman" pitchFamily="18" charset="0"/>
                <a:cs typeface="Times New Roman" pitchFamily="18" charset="0"/>
              </a:rPr>
              <a:t>(рішення від 25 червня 1997 року у справі «Ван </a:t>
            </a:r>
            <a:r>
              <a:rPr lang="uk-UA" b="1" dirty="0" err="1">
                <a:solidFill>
                  <a:schemeClr val="bg1"/>
                </a:solidFill>
                <a:latin typeface="Times New Roman" pitchFamily="18" charset="0"/>
                <a:cs typeface="Times New Roman" pitchFamily="18" charset="0"/>
              </a:rPr>
              <a:t>Орсховен</a:t>
            </a:r>
            <a:r>
              <a:rPr lang="uk-UA" b="1" dirty="0">
                <a:solidFill>
                  <a:schemeClr val="bg1"/>
                </a:solidFill>
                <a:latin typeface="Times New Roman" pitchFamily="18" charset="0"/>
                <a:cs typeface="Times New Roman" pitchFamily="18" charset="0"/>
              </a:rPr>
              <a:t> проти Бельгії» (</a:t>
            </a:r>
            <a:r>
              <a:rPr lang="uk-UA" b="1" i="1" dirty="0" err="1">
                <a:solidFill>
                  <a:schemeClr val="bg1"/>
                </a:solidFill>
                <a:latin typeface="Times New Roman" pitchFamily="18" charset="0"/>
                <a:cs typeface="Times New Roman" pitchFamily="18" charset="0"/>
              </a:rPr>
              <a:t>Van</a:t>
            </a:r>
            <a:r>
              <a:rPr lang="uk-UA" b="1" i="1" dirty="0">
                <a:solidFill>
                  <a:schemeClr val="bg1"/>
                </a:solidFill>
                <a:latin typeface="Times New Roman" pitchFamily="18" charset="0"/>
                <a:cs typeface="Times New Roman" pitchFamily="18" charset="0"/>
              </a:rPr>
              <a:t> </a:t>
            </a:r>
            <a:r>
              <a:rPr lang="uk-UA" b="1" i="1" dirty="0" err="1">
                <a:solidFill>
                  <a:schemeClr val="bg1"/>
                </a:solidFill>
                <a:latin typeface="Times New Roman" pitchFamily="18" charset="0"/>
                <a:cs typeface="Times New Roman" pitchFamily="18" charset="0"/>
              </a:rPr>
              <a:t>Orshoven</a:t>
            </a:r>
            <a:r>
              <a:rPr lang="uk-UA" b="1" i="1" dirty="0">
                <a:solidFill>
                  <a:schemeClr val="bg1"/>
                </a:solidFill>
                <a:latin typeface="Times New Roman" pitchFamily="18" charset="0"/>
                <a:cs typeface="Times New Roman" pitchFamily="18" charset="0"/>
              </a:rPr>
              <a:t> v. </a:t>
            </a:r>
            <a:r>
              <a:rPr lang="uk-UA" b="1" i="1" dirty="0" err="1">
                <a:solidFill>
                  <a:schemeClr val="bg1"/>
                </a:solidFill>
                <a:latin typeface="Times New Roman" pitchFamily="18" charset="0"/>
                <a:cs typeface="Times New Roman" pitchFamily="18" charset="0"/>
              </a:rPr>
              <a:t>Belgium</a:t>
            </a:r>
            <a:r>
              <a:rPr lang="uk-UA" b="1" dirty="0" smtClean="0">
                <a:solidFill>
                  <a:schemeClr val="bg1"/>
                </a:solidFill>
                <a:latin typeface="Times New Roman" pitchFamily="18" charset="0"/>
                <a:cs typeface="Times New Roman" pitchFamily="18" charset="0"/>
              </a:rPr>
              <a:t>)</a:t>
            </a:r>
          </a:p>
          <a:p>
            <a:pPr marL="0" indent="0">
              <a:buNone/>
            </a:pPr>
            <a:r>
              <a:rPr lang="uk-UA" dirty="0" smtClean="0">
                <a:solidFill>
                  <a:schemeClr val="bg1"/>
                </a:solidFill>
                <a:latin typeface="Times New Roman" pitchFamily="18" charset="0"/>
                <a:cs typeface="Times New Roman" pitchFamily="18" charset="0"/>
              </a:rPr>
              <a:t>- Генеральний </a:t>
            </a:r>
            <a:r>
              <a:rPr lang="uk-UA" dirty="0">
                <a:solidFill>
                  <a:schemeClr val="bg1"/>
                </a:solidFill>
                <a:latin typeface="Times New Roman" pitchFamily="18" charset="0"/>
                <a:cs typeface="Times New Roman" pitchFamily="18" charset="0"/>
              </a:rPr>
              <a:t>адвокат у Верховному Суді у цивільному провадженні  </a:t>
            </a:r>
            <a:r>
              <a:rPr lang="uk-UA" b="1" dirty="0">
                <a:solidFill>
                  <a:schemeClr val="bg1"/>
                </a:solidFill>
                <a:latin typeface="Times New Roman" pitchFamily="18" charset="0"/>
                <a:cs typeface="Times New Roman" pitchFamily="18" charset="0"/>
              </a:rPr>
              <a:t>(рішення від 27 березня 1998 року у справі «K.D.B. проти Нідерландів»  (</a:t>
            </a:r>
            <a:r>
              <a:rPr lang="uk-UA" b="1" i="1" dirty="0">
                <a:solidFill>
                  <a:schemeClr val="bg1"/>
                </a:solidFill>
                <a:latin typeface="Times New Roman" pitchFamily="18" charset="0"/>
                <a:cs typeface="Times New Roman" pitchFamily="18" charset="0"/>
              </a:rPr>
              <a:t>K.D.B. v. </a:t>
            </a:r>
            <a:r>
              <a:rPr lang="uk-UA" b="1" i="1" dirty="0" err="1">
                <a:solidFill>
                  <a:schemeClr val="bg1"/>
                </a:solidFill>
                <a:latin typeface="Times New Roman" pitchFamily="18" charset="0"/>
                <a:cs typeface="Times New Roman" pitchFamily="18" charset="0"/>
              </a:rPr>
              <a:t>the</a:t>
            </a:r>
            <a:r>
              <a:rPr lang="uk-UA" b="1" i="1" dirty="0">
                <a:solidFill>
                  <a:schemeClr val="bg1"/>
                </a:solidFill>
                <a:latin typeface="Times New Roman" pitchFamily="18" charset="0"/>
                <a:cs typeface="Times New Roman" pitchFamily="18" charset="0"/>
              </a:rPr>
              <a:t> </a:t>
            </a:r>
            <a:r>
              <a:rPr lang="uk-UA" b="1" i="1" dirty="0" err="1">
                <a:solidFill>
                  <a:schemeClr val="bg1"/>
                </a:solidFill>
                <a:latin typeface="Times New Roman" pitchFamily="18" charset="0"/>
                <a:cs typeface="Times New Roman" pitchFamily="18" charset="0"/>
              </a:rPr>
              <a:t>Netherlands</a:t>
            </a:r>
            <a:r>
              <a:rPr lang="uk-UA" b="1" dirty="0" smtClean="0">
                <a:solidFill>
                  <a:schemeClr val="bg1"/>
                </a:solidFill>
                <a:latin typeface="Times New Roman" pitchFamily="18" charset="0"/>
                <a:cs typeface="Times New Roman" pitchFamily="18" charset="0"/>
              </a:rPr>
              <a:t>)</a:t>
            </a:r>
            <a:endParaRPr lang="ru-RU"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16117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332656"/>
            <a:ext cx="8352928" cy="5976664"/>
          </a:xfrm>
        </p:spPr>
        <p:txBody>
          <a:bodyPr>
            <a:normAutofit fontScale="92500"/>
          </a:bodyPr>
          <a:lstStyle/>
          <a:p>
            <a:pPr marL="0" indent="0">
              <a:buNone/>
            </a:pPr>
            <a:r>
              <a:rPr lang="uk-UA" dirty="0" err="1" smtClean="0">
                <a:solidFill>
                  <a:schemeClr val="bg1"/>
                </a:solidFill>
                <a:latin typeface="Times New Roman" pitchFamily="18" charset="0"/>
                <a:cs typeface="Times New Roman" pitchFamily="18" charset="0"/>
              </a:rPr>
              <a:t>-Урядовий</a:t>
            </a:r>
            <a:r>
              <a:rPr lang="uk-UA" dirty="0" smtClean="0">
                <a:solidFill>
                  <a:schemeClr val="bg1"/>
                </a:solidFill>
                <a:latin typeface="Times New Roman" pitchFamily="18" charset="0"/>
                <a:cs typeface="Times New Roman" pitchFamily="18" charset="0"/>
              </a:rPr>
              <a:t> </a:t>
            </a:r>
            <a:r>
              <a:rPr lang="uk-UA" dirty="0">
                <a:solidFill>
                  <a:schemeClr val="bg1"/>
                </a:solidFill>
                <a:latin typeface="Times New Roman" pitchFamily="18" charset="0"/>
                <a:cs typeface="Times New Roman" pitchFamily="18" charset="0"/>
              </a:rPr>
              <a:t>уповноважений у Державній Раді у адміністративному провадженні </a:t>
            </a:r>
            <a:r>
              <a:rPr lang="uk-UA" b="1" dirty="0">
                <a:solidFill>
                  <a:schemeClr val="bg1"/>
                </a:solidFill>
                <a:latin typeface="Times New Roman" pitchFamily="18" charset="0"/>
                <a:cs typeface="Times New Roman" pitchFamily="18" charset="0"/>
              </a:rPr>
              <a:t>(рішення у справі «</a:t>
            </a:r>
            <a:r>
              <a:rPr lang="uk-UA" b="1" dirty="0" err="1">
                <a:solidFill>
                  <a:schemeClr val="bg1"/>
                </a:solidFill>
                <a:latin typeface="Times New Roman" pitchFamily="18" charset="0"/>
                <a:cs typeface="Times New Roman" pitchFamily="18" charset="0"/>
              </a:rPr>
              <a:t>Кресс</a:t>
            </a:r>
            <a:r>
              <a:rPr lang="uk-UA" b="1" dirty="0">
                <a:solidFill>
                  <a:schemeClr val="bg1"/>
                </a:solidFill>
                <a:latin typeface="Times New Roman" pitchFamily="18" charset="0"/>
                <a:cs typeface="Times New Roman" pitchFamily="18" charset="0"/>
              </a:rPr>
              <a:t> проти Франції» (</a:t>
            </a:r>
            <a:r>
              <a:rPr lang="uk-UA" b="1" i="1" dirty="0" err="1">
                <a:solidFill>
                  <a:schemeClr val="bg1"/>
                </a:solidFill>
                <a:latin typeface="Times New Roman" pitchFamily="18" charset="0"/>
                <a:cs typeface="Times New Roman" pitchFamily="18" charset="0"/>
              </a:rPr>
              <a:t>Kress</a:t>
            </a:r>
            <a:r>
              <a:rPr lang="uk-UA" b="1" i="1" dirty="0">
                <a:solidFill>
                  <a:schemeClr val="bg1"/>
                </a:solidFill>
                <a:latin typeface="Times New Roman" pitchFamily="18" charset="0"/>
                <a:cs typeface="Times New Roman" pitchFamily="18" charset="0"/>
              </a:rPr>
              <a:t> v. </a:t>
            </a:r>
            <a:r>
              <a:rPr lang="uk-UA" b="1" i="1" dirty="0" err="1">
                <a:solidFill>
                  <a:schemeClr val="bg1"/>
                </a:solidFill>
                <a:latin typeface="Times New Roman" pitchFamily="18" charset="0"/>
                <a:cs typeface="Times New Roman" pitchFamily="18" charset="0"/>
              </a:rPr>
              <a:t>France</a:t>
            </a:r>
            <a:r>
              <a:rPr lang="uk-UA" b="1" dirty="0">
                <a:solidFill>
                  <a:schemeClr val="bg1"/>
                </a:solidFill>
                <a:latin typeface="Times New Roman" pitchFamily="18" charset="0"/>
                <a:cs typeface="Times New Roman" pitchFamily="18" charset="0"/>
              </a:rPr>
              <a:t>) </a:t>
            </a:r>
            <a:endParaRPr lang="uk-UA" b="1" dirty="0" smtClean="0">
              <a:solidFill>
                <a:schemeClr val="bg1"/>
              </a:solidFill>
              <a:latin typeface="Times New Roman" pitchFamily="18" charset="0"/>
              <a:cs typeface="Times New Roman" pitchFamily="18" charset="0"/>
            </a:endParaRPr>
          </a:p>
          <a:p>
            <a:pPr marL="0" indent="0">
              <a:buNone/>
            </a:pPr>
            <a:r>
              <a:rPr lang="uk-UA" dirty="0" err="1" smtClean="0">
                <a:solidFill>
                  <a:schemeClr val="bg1"/>
                </a:solidFill>
                <a:latin typeface="Times New Roman" pitchFamily="18" charset="0"/>
                <a:cs typeface="Times New Roman" pitchFamily="18" charset="0"/>
              </a:rPr>
              <a:t>-Прокурор</a:t>
            </a:r>
            <a:r>
              <a:rPr lang="uk-UA" dirty="0" smtClean="0">
                <a:solidFill>
                  <a:schemeClr val="bg1"/>
                </a:solidFill>
                <a:latin typeface="Times New Roman" pitchFamily="18" charset="0"/>
                <a:cs typeface="Times New Roman" pitchFamily="18" charset="0"/>
              </a:rPr>
              <a:t> </a:t>
            </a:r>
            <a:r>
              <a:rPr lang="uk-UA" dirty="0">
                <a:solidFill>
                  <a:schemeClr val="bg1"/>
                </a:solidFill>
                <a:latin typeface="Times New Roman" pitchFamily="18" charset="0"/>
                <a:cs typeface="Times New Roman" pitchFamily="18" charset="0"/>
              </a:rPr>
              <a:t>у касаційному суді у провадженні щодо відшкодування за незаконне затримання </a:t>
            </a:r>
            <a:r>
              <a:rPr lang="uk-UA" b="1" dirty="0">
                <a:solidFill>
                  <a:schemeClr val="bg1"/>
                </a:solidFill>
                <a:latin typeface="Times New Roman" pitchFamily="18" charset="0"/>
                <a:cs typeface="Times New Roman" pitchFamily="18" charset="0"/>
              </a:rPr>
              <a:t>(рішення від у справі «</a:t>
            </a:r>
            <a:r>
              <a:rPr lang="uk-UA" b="1" dirty="0" err="1">
                <a:solidFill>
                  <a:schemeClr val="bg1"/>
                </a:solidFill>
                <a:latin typeface="Times New Roman" pitchFamily="18" charset="0"/>
                <a:cs typeface="Times New Roman" pitchFamily="18" charset="0"/>
              </a:rPr>
              <a:t>Гьок</a:t>
            </a:r>
            <a:r>
              <a:rPr lang="uk-UA" b="1" dirty="0">
                <a:solidFill>
                  <a:schemeClr val="bg1"/>
                </a:solidFill>
                <a:latin typeface="Times New Roman" pitchFamily="18" charset="0"/>
                <a:cs typeface="Times New Roman" pitchFamily="18" charset="0"/>
              </a:rPr>
              <a:t> проти Туреччини» (</a:t>
            </a:r>
            <a:r>
              <a:rPr lang="uk-UA" b="1" i="1" dirty="0">
                <a:solidFill>
                  <a:schemeClr val="bg1"/>
                </a:solidFill>
                <a:latin typeface="Times New Roman" pitchFamily="18" charset="0"/>
                <a:cs typeface="Times New Roman" pitchFamily="18" charset="0"/>
              </a:rPr>
              <a:t>Göç v. </a:t>
            </a:r>
            <a:r>
              <a:rPr lang="uk-UA" b="1" i="1" dirty="0" err="1">
                <a:solidFill>
                  <a:schemeClr val="bg1"/>
                </a:solidFill>
                <a:latin typeface="Times New Roman" pitchFamily="18" charset="0"/>
                <a:cs typeface="Times New Roman" pitchFamily="18" charset="0"/>
              </a:rPr>
              <a:t>Turkey</a:t>
            </a:r>
            <a:r>
              <a:rPr lang="uk-UA" b="1" dirty="0" smtClean="0">
                <a:solidFill>
                  <a:schemeClr val="bg1"/>
                </a:solidFill>
                <a:latin typeface="Times New Roman" pitchFamily="18" charset="0"/>
                <a:cs typeface="Times New Roman" pitchFamily="18" charset="0"/>
              </a:rPr>
              <a:t>)</a:t>
            </a:r>
          </a:p>
          <a:p>
            <a:pPr marL="0" indent="0">
              <a:buNone/>
            </a:pPr>
            <a:r>
              <a:rPr lang="uk-UA" dirty="0" err="1" smtClean="0">
                <a:solidFill>
                  <a:schemeClr val="bg1"/>
                </a:solidFill>
                <a:latin typeface="Times New Roman" pitchFamily="18" charset="0"/>
                <a:cs typeface="Times New Roman" pitchFamily="18" charset="0"/>
              </a:rPr>
              <a:t>-Прокурор</a:t>
            </a:r>
            <a:r>
              <a:rPr lang="uk-UA" dirty="0" smtClean="0">
                <a:solidFill>
                  <a:schemeClr val="bg1"/>
                </a:solidFill>
                <a:latin typeface="Times New Roman" pitchFamily="18" charset="0"/>
                <a:cs typeface="Times New Roman" pitchFamily="18" charset="0"/>
              </a:rPr>
              <a:t>  </a:t>
            </a:r>
            <a:r>
              <a:rPr lang="uk-UA" dirty="0">
                <a:solidFill>
                  <a:schemeClr val="bg1"/>
                </a:solidFill>
                <a:latin typeface="Times New Roman" pitchFamily="18" charset="0"/>
                <a:cs typeface="Times New Roman" pitchFamily="18" charset="0"/>
              </a:rPr>
              <a:t>у Державній Раді у адміністративному провадженні щодо відмови у реєстрації заявника студентом факультету </a:t>
            </a:r>
            <a:r>
              <a:rPr lang="uk-UA" b="1" dirty="0">
                <a:solidFill>
                  <a:schemeClr val="bg1"/>
                </a:solidFill>
                <a:latin typeface="Times New Roman" pitchFamily="18" charset="0"/>
                <a:cs typeface="Times New Roman" pitchFamily="18" charset="0"/>
              </a:rPr>
              <a:t>(рішення від, 23 вересня 2008 року у справі «</a:t>
            </a:r>
            <a:r>
              <a:rPr lang="uk-UA" b="1" dirty="0" err="1">
                <a:solidFill>
                  <a:schemeClr val="bg1"/>
                </a:solidFill>
                <a:latin typeface="Times New Roman" pitchFamily="18" charset="0"/>
                <a:cs typeface="Times New Roman" pitchFamily="18" charset="0"/>
              </a:rPr>
              <a:t>Емін</a:t>
            </a:r>
            <a:r>
              <a:rPr lang="uk-UA" b="1" dirty="0">
                <a:solidFill>
                  <a:schemeClr val="bg1"/>
                </a:solidFill>
                <a:latin typeface="Times New Roman" pitchFamily="18" charset="0"/>
                <a:cs typeface="Times New Roman" pitchFamily="18" charset="0"/>
              </a:rPr>
              <a:t> Арак проти Туреччини» (</a:t>
            </a:r>
            <a:r>
              <a:rPr lang="uk-UA" b="1" i="1" dirty="0" err="1">
                <a:solidFill>
                  <a:schemeClr val="bg1"/>
                </a:solidFill>
                <a:latin typeface="Times New Roman" pitchFamily="18" charset="0"/>
                <a:cs typeface="Times New Roman" pitchFamily="18" charset="0"/>
              </a:rPr>
              <a:t>Emine</a:t>
            </a:r>
            <a:r>
              <a:rPr lang="uk-UA" b="1" i="1" dirty="0">
                <a:solidFill>
                  <a:schemeClr val="bg1"/>
                </a:solidFill>
                <a:latin typeface="Times New Roman" pitchFamily="18" charset="0"/>
                <a:cs typeface="Times New Roman" pitchFamily="18" charset="0"/>
              </a:rPr>
              <a:t> </a:t>
            </a:r>
            <a:r>
              <a:rPr lang="uk-UA" b="1" i="1" dirty="0" err="1">
                <a:solidFill>
                  <a:schemeClr val="bg1"/>
                </a:solidFill>
                <a:latin typeface="Times New Roman" pitchFamily="18" charset="0"/>
                <a:cs typeface="Times New Roman" pitchFamily="18" charset="0"/>
              </a:rPr>
              <a:t>Araç</a:t>
            </a:r>
            <a:r>
              <a:rPr lang="uk-UA" b="1" i="1" dirty="0">
                <a:solidFill>
                  <a:schemeClr val="bg1"/>
                </a:solidFill>
                <a:latin typeface="Times New Roman" pitchFamily="18" charset="0"/>
                <a:cs typeface="Times New Roman" pitchFamily="18" charset="0"/>
              </a:rPr>
              <a:t> v. </a:t>
            </a:r>
            <a:r>
              <a:rPr lang="uk-UA" b="1" i="1" dirty="0" err="1">
                <a:solidFill>
                  <a:schemeClr val="bg1"/>
                </a:solidFill>
                <a:latin typeface="Times New Roman" pitchFamily="18" charset="0"/>
                <a:cs typeface="Times New Roman" pitchFamily="18" charset="0"/>
              </a:rPr>
              <a:t>Turkey</a:t>
            </a:r>
            <a:r>
              <a:rPr lang="uk-UA" b="1" dirty="0" smtClean="0">
                <a:solidFill>
                  <a:schemeClr val="bg1"/>
                </a:solidFill>
                <a:latin typeface="Times New Roman" pitchFamily="18" charset="0"/>
                <a:cs typeface="Times New Roman" pitchFamily="18" charset="0"/>
              </a:rPr>
              <a:t>)</a:t>
            </a:r>
          </a:p>
          <a:p>
            <a:pPr marL="0" indent="0">
              <a:buNone/>
            </a:pPr>
            <a:r>
              <a:rPr lang="uk-UA" dirty="0" smtClean="0">
                <a:solidFill>
                  <a:schemeClr val="bg1"/>
                </a:solidFill>
                <a:latin typeface="Times New Roman" pitchFamily="18" charset="0"/>
                <a:cs typeface="Times New Roman" pitchFamily="18" charset="0"/>
              </a:rPr>
              <a:t> </a:t>
            </a:r>
            <a:r>
              <a:rPr lang="uk-UA" dirty="0" err="1" smtClean="0">
                <a:solidFill>
                  <a:schemeClr val="bg1"/>
                </a:solidFill>
                <a:latin typeface="Times New Roman" pitchFamily="18" charset="0"/>
                <a:cs typeface="Times New Roman" pitchFamily="18" charset="0"/>
              </a:rPr>
              <a:t>-Прокурор</a:t>
            </a:r>
            <a:r>
              <a:rPr lang="uk-UA" dirty="0" smtClean="0">
                <a:solidFill>
                  <a:schemeClr val="bg1"/>
                </a:solidFill>
                <a:latin typeface="Times New Roman" pitchFamily="18" charset="0"/>
                <a:cs typeface="Times New Roman" pitchFamily="18" charset="0"/>
              </a:rPr>
              <a:t>  </a:t>
            </a:r>
            <a:r>
              <a:rPr lang="uk-UA" dirty="0">
                <a:solidFill>
                  <a:schemeClr val="bg1"/>
                </a:solidFill>
                <a:latin typeface="Times New Roman" pitchFamily="18" charset="0"/>
                <a:cs typeface="Times New Roman" pitchFamily="18" charset="0"/>
              </a:rPr>
              <a:t>у Верховному військовому адміністративному суді у провадженні щодо звільнення заявника з військової школи </a:t>
            </a:r>
            <a:r>
              <a:rPr lang="uk-UA" b="1" dirty="0">
                <a:solidFill>
                  <a:schemeClr val="bg1"/>
                </a:solidFill>
                <a:latin typeface="Times New Roman" pitchFamily="18" charset="0"/>
                <a:cs typeface="Times New Roman" pitchFamily="18" charset="0"/>
              </a:rPr>
              <a:t>(рішення від 21 квітня 2009 року у справі «</a:t>
            </a:r>
            <a:r>
              <a:rPr lang="uk-UA" b="1" dirty="0" err="1">
                <a:solidFill>
                  <a:schemeClr val="bg1"/>
                </a:solidFill>
                <a:latin typeface="Times New Roman" pitchFamily="18" charset="0"/>
                <a:cs typeface="Times New Roman" pitchFamily="18" charset="0"/>
              </a:rPr>
              <a:t>Міран</a:t>
            </a:r>
            <a:r>
              <a:rPr lang="uk-UA" b="1" dirty="0">
                <a:solidFill>
                  <a:schemeClr val="bg1"/>
                </a:solidFill>
                <a:latin typeface="Times New Roman" pitchFamily="18" charset="0"/>
                <a:cs typeface="Times New Roman" pitchFamily="18" charset="0"/>
              </a:rPr>
              <a:t> проти Туреччини» (</a:t>
            </a:r>
            <a:r>
              <a:rPr lang="uk-UA" b="1" i="1" dirty="0" err="1">
                <a:solidFill>
                  <a:schemeClr val="bg1"/>
                </a:solidFill>
                <a:latin typeface="Times New Roman" pitchFamily="18" charset="0"/>
                <a:cs typeface="Times New Roman" pitchFamily="18" charset="0"/>
              </a:rPr>
              <a:t>Miran</a:t>
            </a:r>
            <a:r>
              <a:rPr lang="uk-UA" b="1" i="1" dirty="0">
                <a:solidFill>
                  <a:schemeClr val="bg1"/>
                </a:solidFill>
                <a:latin typeface="Times New Roman" pitchFamily="18" charset="0"/>
                <a:cs typeface="Times New Roman" pitchFamily="18" charset="0"/>
              </a:rPr>
              <a:t> v. </a:t>
            </a:r>
            <a:r>
              <a:rPr lang="uk-UA" b="1" i="1" dirty="0" err="1">
                <a:solidFill>
                  <a:schemeClr val="bg1"/>
                </a:solidFill>
                <a:latin typeface="Times New Roman" pitchFamily="18" charset="0"/>
                <a:cs typeface="Times New Roman" pitchFamily="18" charset="0"/>
              </a:rPr>
              <a:t>Turkey</a:t>
            </a:r>
            <a:r>
              <a:rPr lang="uk-UA" b="1" dirty="0" smtClean="0">
                <a:solidFill>
                  <a:schemeClr val="bg1"/>
                </a:solidFill>
                <a:latin typeface="Times New Roman" pitchFamily="18" charset="0"/>
                <a:cs typeface="Times New Roman" pitchFamily="18" charset="0"/>
              </a:rPr>
              <a:t>)</a:t>
            </a:r>
            <a:endParaRPr lang="ru-RU"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560530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0648"/>
            <a:ext cx="8424936" cy="6120680"/>
          </a:xfrm>
        </p:spPr>
        <p:txBody>
          <a:bodyPr>
            <a:normAutofit/>
          </a:bodyPr>
          <a:lstStyle/>
          <a:p>
            <a:pPr marL="0" indent="0">
              <a:buNone/>
            </a:pPr>
            <a:endParaRPr lang="uk-UA" sz="2800" dirty="0" smtClean="0">
              <a:solidFill>
                <a:schemeClr val="bg1"/>
              </a:solidFill>
              <a:latin typeface="Times New Roman" pitchFamily="18" charset="0"/>
              <a:cs typeface="Times New Roman" pitchFamily="18" charset="0"/>
            </a:endParaRPr>
          </a:p>
          <a:p>
            <a:pPr marL="0" indent="0">
              <a:buNone/>
            </a:pPr>
            <a:r>
              <a:rPr lang="uk-UA" sz="2800" dirty="0" smtClean="0">
                <a:solidFill>
                  <a:schemeClr val="bg1"/>
                </a:solidFill>
                <a:latin typeface="Times New Roman" pitchFamily="18" charset="0"/>
                <a:cs typeface="Times New Roman" pitchFamily="18" charset="0"/>
              </a:rPr>
              <a:t>Суд </a:t>
            </a:r>
            <a:r>
              <a:rPr lang="uk-UA" sz="2800" dirty="0">
                <a:solidFill>
                  <a:schemeClr val="bg1"/>
                </a:solidFill>
                <a:latin typeface="Times New Roman" pitchFamily="18" charset="0"/>
                <a:cs typeface="Times New Roman" pitchFamily="18" charset="0"/>
              </a:rPr>
              <a:t>не встановить жодних порушень принципу змагальності </a:t>
            </a:r>
            <a:r>
              <a:rPr lang="uk-UA" sz="2800" b="1" dirty="0">
                <a:solidFill>
                  <a:schemeClr val="bg1"/>
                </a:solidFill>
                <a:latin typeface="Times New Roman" pitchFamily="18" charset="0"/>
                <a:cs typeface="Times New Roman" pitchFamily="18" charset="0"/>
              </a:rPr>
              <a:t>(див. рішення в у справі «</a:t>
            </a:r>
            <a:r>
              <a:rPr lang="uk-UA" sz="2800" b="1" dirty="0" err="1">
                <a:solidFill>
                  <a:schemeClr val="bg1"/>
                </a:solidFill>
                <a:latin typeface="Times New Roman" pitchFamily="18" charset="0"/>
                <a:cs typeface="Times New Roman" pitchFamily="18" charset="0"/>
              </a:rPr>
              <a:t>Кресс</a:t>
            </a:r>
            <a:r>
              <a:rPr lang="uk-UA" sz="2800" b="1" dirty="0">
                <a:solidFill>
                  <a:schemeClr val="bg1"/>
                </a:solidFill>
                <a:latin typeface="Times New Roman" pitchFamily="18" charset="0"/>
                <a:cs typeface="Times New Roman" pitchFamily="18" charset="0"/>
              </a:rPr>
              <a:t> проти Франції» (</a:t>
            </a:r>
            <a:r>
              <a:rPr lang="uk-UA" sz="2800" b="1" i="1" dirty="0" err="1">
                <a:solidFill>
                  <a:schemeClr val="bg1"/>
                </a:solidFill>
                <a:latin typeface="Times New Roman" pitchFamily="18" charset="0"/>
                <a:cs typeface="Times New Roman" pitchFamily="18" charset="0"/>
              </a:rPr>
              <a:t>Kress</a:t>
            </a:r>
            <a:r>
              <a:rPr lang="uk-UA" sz="2800" b="1" i="1" dirty="0">
                <a:solidFill>
                  <a:schemeClr val="bg1"/>
                </a:solidFill>
                <a:latin typeface="Times New Roman" pitchFamily="18" charset="0"/>
                <a:cs typeface="Times New Roman" pitchFamily="18" charset="0"/>
              </a:rPr>
              <a:t> v. </a:t>
            </a:r>
            <a:r>
              <a:rPr lang="uk-UA" sz="2800" b="1" i="1" dirty="0" err="1">
                <a:solidFill>
                  <a:schemeClr val="bg1"/>
                </a:solidFill>
                <a:latin typeface="Times New Roman" pitchFamily="18" charset="0"/>
                <a:cs typeface="Times New Roman" pitchFamily="18" charset="0"/>
              </a:rPr>
              <a:t>France</a:t>
            </a:r>
            <a:r>
              <a:rPr lang="uk-UA" sz="2800" b="1" dirty="0">
                <a:solidFill>
                  <a:schemeClr val="bg1"/>
                </a:solidFill>
                <a:latin typeface="Times New Roman" pitchFamily="18" charset="0"/>
                <a:cs typeface="Times New Roman" pitchFamily="18" charset="0"/>
              </a:rPr>
              <a:t>), п. 76, рішення від 21 березня 2002 року у справі «APBP проти Франції» (</a:t>
            </a:r>
            <a:r>
              <a:rPr lang="uk-UA" sz="2800" b="1" i="1" dirty="0">
                <a:solidFill>
                  <a:schemeClr val="bg1"/>
                </a:solidFill>
                <a:latin typeface="Times New Roman" pitchFamily="18" charset="0"/>
                <a:cs typeface="Times New Roman" pitchFamily="18" charset="0"/>
              </a:rPr>
              <a:t>APBP v. </a:t>
            </a:r>
            <a:r>
              <a:rPr lang="uk-UA" sz="2800" b="1" i="1" dirty="0" err="1">
                <a:solidFill>
                  <a:schemeClr val="bg1"/>
                </a:solidFill>
                <a:latin typeface="Times New Roman" pitchFamily="18" charset="0"/>
                <a:cs typeface="Times New Roman" pitchFamily="18" charset="0"/>
              </a:rPr>
              <a:t>France</a:t>
            </a:r>
            <a:r>
              <a:rPr lang="uk-UA" sz="2800" b="1" dirty="0">
                <a:solidFill>
                  <a:schemeClr val="bg1"/>
                </a:solidFill>
                <a:latin typeface="Times New Roman" pitchFamily="18" charset="0"/>
                <a:cs typeface="Times New Roman" pitchFamily="18" charset="0"/>
              </a:rPr>
              <a:t>)). </a:t>
            </a:r>
            <a:endParaRPr lang="uk-UA" sz="2800" b="1" dirty="0" smtClean="0">
              <a:solidFill>
                <a:schemeClr val="bg1"/>
              </a:solidFill>
              <a:latin typeface="Times New Roman" pitchFamily="18" charset="0"/>
              <a:cs typeface="Times New Roman" pitchFamily="18" charset="0"/>
            </a:endParaRPr>
          </a:p>
          <a:p>
            <a:pPr marL="0" indent="0">
              <a:buNone/>
            </a:pPr>
            <a:endParaRPr lang="uk-UA" sz="2800" dirty="0">
              <a:solidFill>
                <a:schemeClr val="bg1"/>
              </a:solidFill>
              <a:latin typeface="Times New Roman" pitchFamily="18" charset="0"/>
              <a:cs typeface="Times New Roman" pitchFamily="18" charset="0"/>
            </a:endParaRPr>
          </a:p>
          <a:p>
            <a:pPr marL="0" indent="0">
              <a:buNone/>
            </a:pPr>
            <a:r>
              <a:rPr lang="uk-UA" sz="2800" dirty="0">
                <a:solidFill>
                  <a:schemeClr val="bg1"/>
                </a:solidFill>
                <a:latin typeface="Times New Roman" pitchFamily="18" charset="0"/>
                <a:cs typeface="Times New Roman" pitchFamily="18" charset="0"/>
              </a:rPr>
              <a:t>Це ще більше ускладнюється, коли не проводиться усне судове засідання </a:t>
            </a:r>
            <a:r>
              <a:rPr lang="uk-UA" sz="2800" b="1" dirty="0">
                <a:solidFill>
                  <a:schemeClr val="bg1"/>
                </a:solidFill>
                <a:latin typeface="Times New Roman" pitchFamily="18" charset="0"/>
                <a:cs typeface="Times New Roman" pitchFamily="18" charset="0"/>
              </a:rPr>
              <a:t>(див. наприклад, рішення у справі «</a:t>
            </a:r>
            <a:r>
              <a:rPr lang="uk-UA" sz="2800" b="1" dirty="0" err="1">
                <a:solidFill>
                  <a:schemeClr val="bg1"/>
                </a:solidFill>
                <a:latin typeface="Times New Roman" pitchFamily="18" charset="0"/>
                <a:cs typeface="Times New Roman" pitchFamily="18" charset="0"/>
              </a:rPr>
              <a:t>Гьок</a:t>
            </a:r>
            <a:r>
              <a:rPr lang="uk-UA" sz="2800" b="1" dirty="0">
                <a:solidFill>
                  <a:schemeClr val="bg1"/>
                </a:solidFill>
                <a:latin typeface="Times New Roman" pitchFamily="18" charset="0"/>
                <a:cs typeface="Times New Roman" pitchFamily="18" charset="0"/>
              </a:rPr>
              <a:t> проти Туреччини» (</a:t>
            </a:r>
            <a:r>
              <a:rPr lang="uk-UA" sz="2800" b="1" i="1" dirty="0">
                <a:solidFill>
                  <a:schemeClr val="bg1"/>
                </a:solidFill>
                <a:latin typeface="Times New Roman" pitchFamily="18" charset="0"/>
                <a:cs typeface="Times New Roman" pitchFamily="18" charset="0"/>
              </a:rPr>
              <a:t>Göç v. </a:t>
            </a:r>
            <a:r>
              <a:rPr lang="uk-UA" sz="2800" b="1" i="1" dirty="0" err="1">
                <a:solidFill>
                  <a:schemeClr val="bg1"/>
                </a:solidFill>
                <a:latin typeface="Times New Roman" pitchFamily="18" charset="0"/>
                <a:cs typeface="Times New Roman" pitchFamily="18" charset="0"/>
              </a:rPr>
              <a:t>Turkey</a:t>
            </a:r>
            <a:r>
              <a:rPr lang="uk-UA" sz="2800" b="1" dirty="0">
                <a:solidFill>
                  <a:schemeClr val="bg1"/>
                </a:solidFill>
                <a:latin typeface="Times New Roman" pitchFamily="18" charset="0"/>
                <a:cs typeface="Times New Roman" pitchFamily="18" charset="0"/>
              </a:rPr>
              <a:t>), п. 56). </a:t>
            </a:r>
            <a:endParaRPr lang="ru-RU" sz="28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476878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60648"/>
            <a:ext cx="8424936" cy="6264696"/>
          </a:xfrm>
        </p:spPr>
        <p:txBody>
          <a:bodyPr>
            <a:normAutofit/>
          </a:bodyPr>
          <a:lstStyle/>
          <a:p>
            <a:pPr marL="0" indent="0">
              <a:buNone/>
            </a:pPr>
            <a:r>
              <a:rPr lang="uk-UA" b="1" dirty="0" smtClean="0"/>
              <a:t>              </a:t>
            </a:r>
            <a:r>
              <a:rPr lang="uk-UA" b="1" dirty="0" smtClean="0">
                <a:solidFill>
                  <a:schemeClr val="bg1"/>
                </a:solidFill>
              </a:rPr>
              <a:t>III</a:t>
            </a:r>
            <a:r>
              <a:rPr lang="uk-UA" b="1" dirty="0">
                <a:solidFill>
                  <a:schemeClr val="bg1"/>
                </a:solidFill>
              </a:rPr>
              <a:t>. ПРАВО НА РІВНІСТЬ СТОРІН </a:t>
            </a:r>
            <a:endParaRPr lang="uk-UA" b="1" dirty="0" smtClean="0">
              <a:solidFill>
                <a:schemeClr val="bg1"/>
              </a:solidFill>
            </a:endParaRPr>
          </a:p>
          <a:p>
            <a:pPr marL="0" indent="0">
              <a:buNone/>
            </a:pPr>
            <a:endParaRPr lang="uk-UA" b="1" dirty="0"/>
          </a:p>
          <a:p>
            <a:pPr marL="0" indent="0">
              <a:buNone/>
            </a:pPr>
            <a:r>
              <a:rPr lang="uk-UA" sz="2800" dirty="0">
                <a:solidFill>
                  <a:schemeClr val="bg1"/>
                </a:solidFill>
                <a:latin typeface="Times New Roman" pitchFamily="18" charset="0"/>
                <a:cs typeface="Times New Roman" pitchFamily="18" charset="0"/>
              </a:rPr>
              <a:t>П</a:t>
            </a:r>
            <a:r>
              <a:rPr lang="uk-UA" sz="2800" dirty="0" smtClean="0">
                <a:solidFill>
                  <a:schemeClr val="bg1"/>
                </a:solidFill>
                <a:latin typeface="Times New Roman" pitchFamily="18" charset="0"/>
                <a:cs typeface="Times New Roman" pitchFamily="18" charset="0"/>
              </a:rPr>
              <a:t>рисутність  прокурора  у </a:t>
            </a:r>
            <a:r>
              <a:rPr lang="uk-UA" sz="2800" dirty="0" err="1">
                <a:solidFill>
                  <a:schemeClr val="bg1"/>
                </a:solidFill>
                <a:latin typeface="Times New Roman" pitchFamily="18" charset="0"/>
                <a:cs typeface="Times New Roman" pitchFamily="18" charset="0"/>
              </a:rPr>
              <a:t>нарадчій</a:t>
            </a:r>
            <a:r>
              <a:rPr lang="uk-UA" sz="2800" dirty="0">
                <a:solidFill>
                  <a:schemeClr val="bg1"/>
                </a:solidFill>
                <a:latin typeface="Times New Roman" pitchFamily="18" charset="0"/>
                <a:cs typeface="Times New Roman" pitchFamily="18" charset="0"/>
              </a:rPr>
              <a:t> кімнаті надає йому </a:t>
            </a:r>
            <a:r>
              <a:rPr lang="uk-UA" sz="2800" i="1" dirty="0">
                <a:solidFill>
                  <a:schemeClr val="bg1"/>
                </a:solidFill>
                <a:latin typeface="Times New Roman" pitchFamily="18" charset="0"/>
                <a:cs typeface="Times New Roman" pitchFamily="18" charset="0"/>
              </a:rPr>
              <a:t>«додаткову можливість (у будь-якому випадку не так виглядає) підтримувати свої доводи у закритій обстановці, не боячись заперечень</a:t>
            </a:r>
            <a:r>
              <a:rPr lang="uk-UA" sz="2800" dirty="0">
                <a:solidFill>
                  <a:schemeClr val="bg1"/>
                </a:solidFill>
                <a:latin typeface="Times New Roman" pitchFamily="18" charset="0"/>
                <a:cs typeface="Times New Roman" pitchFamily="18" charset="0"/>
              </a:rPr>
              <a:t>» </a:t>
            </a:r>
            <a:r>
              <a:rPr lang="uk-UA" sz="2800" b="1" dirty="0">
                <a:solidFill>
                  <a:schemeClr val="bg1"/>
                </a:solidFill>
                <a:latin typeface="Times New Roman" pitchFamily="18" charset="0"/>
                <a:cs typeface="Times New Roman" pitchFamily="18" charset="0"/>
              </a:rPr>
              <a:t>(рішення у справах «</a:t>
            </a:r>
            <a:r>
              <a:rPr lang="uk-UA" sz="2800" b="1" dirty="0" err="1">
                <a:solidFill>
                  <a:schemeClr val="bg1"/>
                </a:solidFill>
                <a:latin typeface="Times New Roman" pitchFamily="18" charset="0"/>
                <a:cs typeface="Times New Roman" pitchFamily="18" charset="0"/>
              </a:rPr>
              <a:t>Вермулен</a:t>
            </a:r>
            <a:r>
              <a:rPr lang="uk-UA" sz="2800" b="1" dirty="0">
                <a:solidFill>
                  <a:schemeClr val="bg1"/>
                </a:solidFill>
                <a:latin typeface="Times New Roman" pitchFamily="18" charset="0"/>
                <a:cs typeface="Times New Roman" pitchFamily="18" charset="0"/>
              </a:rPr>
              <a:t>» (</a:t>
            </a:r>
            <a:r>
              <a:rPr lang="uk-UA" sz="2800" b="1" i="1" dirty="0" err="1">
                <a:solidFill>
                  <a:schemeClr val="bg1"/>
                </a:solidFill>
                <a:latin typeface="Times New Roman" pitchFamily="18" charset="0"/>
                <a:cs typeface="Times New Roman" pitchFamily="18" charset="0"/>
              </a:rPr>
              <a:t>Vermeulen</a:t>
            </a:r>
            <a:r>
              <a:rPr lang="uk-UA" sz="2800" b="1" i="1" dirty="0">
                <a:solidFill>
                  <a:schemeClr val="bg1"/>
                </a:solidFill>
                <a:latin typeface="Times New Roman" pitchFamily="18" charset="0"/>
                <a:cs typeface="Times New Roman" pitchFamily="18" charset="0"/>
              </a:rPr>
              <a:t>)</a:t>
            </a:r>
            <a:r>
              <a:rPr lang="uk-UA" sz="2800" b="1" dirty="0">
                <a:solidFill>
                  <a:schemeClr val="bg1"/>
                </a:solidFill>
                <a:latin typeface="Times New Roman" pitchFamily="18" charset="0"/>
                <a:cs typeface="Times New Roman" pitchFamily="18" charset="0"/>
              </a:rPr>
              <a:t>, п. 34; «</a:t>
            </a:r>
            <a:r>
              <a:rPr lang="uk-UA" sz="2800" b="1" dirty="0" err="1">
                <a:solidFill>
                  <a:schemeClr val="bg1"/>
                </a:solidFill>
                <a:latin typeface="Times New Roman" pitchFamily="18" charset="0"/>
                <a:cs typeface="Times New Roman" pitchFamily="18" charset="0"/>
              </a:rPr>
              <a:t>Лобо</a:t>
            </a:r>
            <a:r>
              <a:rPr lang="uk-UA" sz="2800" b="1" dirty="0">
                <a:solidFill>
                  <a:schemeClr val="bg1"/>
                </a:solidFill>
                <a:latin typeface="Times New Roman" pitchFamily="18" charset="0"/>
                <a:cs typeface="Times New Roman" pitchFamily="18" charset="0"/>
              </a:rPr>
              <a:t> </a:t>
            </a:r>
            <a:r>
              <a:rPr lang="uk-UA" sz="2800" b="1" dirty="0" err="1">
                <a:solidFill>
                  <a:schemeClr val="bg1"/>
                </a:solidFill>
                <a:latin typeface="Times New Roman" pitchFamily="18" charset="0"/>
                <a:cs typeface="Times New Roman" pitchFamily="18" charset="0"/>
              </a:rPr>
              <a:t>Мачадо</a:t>
            </a:r>
            <a:r>
              <a:rPr lang="uk-UA" sz="2800" b="1" dirty="0">
                <a:solidFill>
                  <a:schemeClr val="bg1"/>
                </a:solidFill>
                <a:latin typeface="Times New Roman" pitchFamily="18" charset="0"/>
                <a:cs typeface="Times New Roman" pitchFamily="18" charset="0"/>
              </a:rPr>
              <a:t>» (</a:t>
            </a:r>
            <a:r>
              <a:rPr lang="uk-UA" sz="2800" b="1" i="1" dirty="0" err="1">
                <a:solidFill>
                  <a:schemeClr val="bg1"/>
                </a:solidFill>
                <a:latin typeface="Times New Roman" pitchFamily="18" charset="0"/>
                <a:cs typeface="Times New Roman" pitchFamily="18" charset="0"/>
              </a:rPr>
              <a:t>Lobo</a:t>
            </a:r>
            <a:r>
              <a:rPr lang="uk-UA" sz="2800" b="1" i="1" dirty="0">
                <a:solidFill>
                  <a:schemeClr val="bg1"/>
                </a:solidFill>
                <a:latin typeface="Times New Roman" pitchFamily="18" charset="0"/>
                <a:cs typeface="Times New Roman" pitchFamily="18" charset="0"/>
              </a:rPr>
              <a:t> </a:t>
            </a:r>
            <a:r>
              <a:rPr lang="uk-UA" sz="2800" b="1" i="1" dirty="0" err="1">
                <a:solidFill>
                  <a:schemeClr val="bg1"/>
                </a:solidFill>
                <a:latin typeface="Times New Roman" pitchFamily="18" charset="0"/>
                <a:cs typeface="Times New Roman" pitchFamily="18" charset="0"/>
              </a:rPr>
              <a:t>Machado</a:t>
            </a:r>
            <a:r>
              <a:rPr lang="uk-UA" sz="2800" b="1" i="1" dirty="0">
                <a:solidFill>
                  <a:schemeClr val="bg1"/>
                </a:solidFill>
                <a:latin typeface="Times New Roman" pitchFamily="18" charset="0"/>
                <a:cs typeface="Times New Roman" pitchFamily="18" charset="0"/>
              </a:rPr>
              <a:t>)</a:t>
            </a:r>
            <a:r>
              <a:rPr lang="uk-UA" sz="2800" b="1" dirty="0">
                <a:solidFill>
                  <a:schemeClr val="bg1"/>
                </a:solidFill>
                <a:latin typeface="Times New Roman" pitchFamily="18" charset="0"/>
                <a:cs typeface="Times New Roman" pitchFamily="18" charset="0"/>
              </a:rPr>
              <a:t>, п. 32; «</a:t>
            </a:r>
            <a:r>
              <a:rPr lang="uk-UA" sz="2800" b="1" dirty="0" err="1">
                <a:solidFill>
                  <a:schemeClr val="bg1"/>
                </a:solidFill>
                <a:latin typeface="Times New Roman" pitchFamily="18" charset="0"/>
                <a:cs typeface="Times New Roman" pitchFamily="18" charset="0"/>
              </a:rPr>
              <a:t>Кресс</a:t>
            </a:r>
            <a:r>
              <a:rPr lang="uk-UA" sz="2800" b="1" dirty="0">
                <a:solidFill>
                  <a:schemeClr val="bg1"/>
                </a:solidFill>
                <a:latin typeface="Times New Roman" pitchFamily="18" charset="0"/>
                <a:cs typeface="Times New Roman" pitchFamily="18" charset="0"/>
              </a:rPr>
              <a:t>» (</a:t>
            </a:r>
            <a:r>
              <a:rPr lang="uk-UA" sz="2800" b="1" i="1" dirty="0" err="1">
                <a:solidFill>
                  <a:schemeClr val="bg1"/>
                </a:solidFill>
                <a:latin typeface="Times New Roman" pitchFamily="18" charset="0"/>
                <a:cs typeface="Times New Roman" pitchFamily="18" charset="0"/>
              </a:rPr>
              <a:t>Kress</a:t>
            </a:r>
            <a:r>
              <a:rPr lang="uk-UA" sz="2800" b="1" i="1" dirty="0">
                <a:solidFill>
                  <a:schemeClr val="bg1"/>
                </a:solidFill>
                <a:latin typeface="Times New Roman" pitchFamily="18" charset="0"/>
                <a:cs typeface="Times New Roman" pitchFamily="18" charset="0"/>
              </a:rPr>
              <a:t>)</a:t>
            </a:r>
            <a:r>
              <a:rPr lang="uk-UA" sz="2800" b="1" dirty="0">
                <a:solidFill>
                  <a:schemeClr val="bg1"/>
                </a:solidFill>
                <a:latin typeface="Times New Roman" pitchFamily="18" charset="0"/>
                <a:cs typeface="Times New Roman" pitchFamily="18" charset="0"/>
              </a:rPr>
              <a:t>, п. 82). </a:t>
            </a:r>
            <a:r>
              <a:rPr lang="uk-UA" sz="2800" dirty="0">
                <a:solidFill>
                  <a:schemeClr val="bg1"/>
                </a:solidFill>
                <a:latin typeface="Times New Roman" pitchFamily="18" charset="0"/>
                <a:cs typeface="Times New Roman" pitchFamily="18" charset="0"/>
              </a:rPr>
              <a:t>Це може викликати у сторони «</a:t>
            </a:r>
            <a:r>
              <a:rPr lang="uk-UA" sz="2800" i="1" dirty="0">
                <a:solidFill>
                  <a:schemeClr val="bg1"/>
                </a:solidFill>
                <a:latin typeface="Times New Roman" pitchFamily="18" charset="0"/>
                <a:cs typeface="Times New Roman" pitchFamily="18" charset="0"/>
              </a:rPr>
              <a:t>відчуття нерівності»</a:t>
            </a:r>
            <a:r>
              <a:rPr lang="uk-UA" sz="2800" dirty="0">
                <a:solidFill>
                  <a:schemeClr val="bg1"/>
                </a:solidFill>
                <a:latin typeface="Times New Roman" pitchFamily="18" charset="0"/>
                <a:cs typeface="Times New Roman" pitchFamily="18" charset="0"/>
              </a:rPr>
              <a:t> і таким чином становить порушення пункту 1 статті 6 Конвенції </a:t>
            </a:r>
            <a:r>
              <a:rPr lang="uk-UA" sz="2800" b="1" dirty="0">
                <a:solidFill>
                  <a:schemeClr val="bg1"/>
                </a:solidFill>
                <a:latin typeface="Times New Roman" pitchFamily="18" charset="0"/>
                <a:cs typeface="Times New Roman" pitchFamily="18" charset="0"/>
              </a:rPr>
              <a:t>(див. також рішення від  31 березня 2005 року у справі «F.W. проти Франції» (</a:t>
            </a:r>
            <a:r>
              <a:rPr lang="uk-UA" sz="2800" b="1" i="1" dirty="0">
                <a:solidFill>
                  <a:schemeClr val="bg1"/>
                </a:solidFill>
                <a:latin typeface="Times New Roman" pitchFamily="18" charset="0"/>
                <a:cs typeface="Times New Roman" pitchFamily="18" charset="0"/>
              </a:rPr>
              <a:t>F.W. v. </a:t>
            </a:r>
            <a:r>
              <a:rPr lang="uk-UA" sz="2800" b="1" i="1" dirty="0" err="1">
                <a:solidFill>
                  <a:schemeClr val="bg1"/>
                </a:solidFill>
                <a:latin typeface="Times New Roman" pitchFamily="18" charset="0"/>
                <a:cs typeface="Times New Roman" pitchFamily="18" charset="0"/>
              </a:rPr>
              <a:t>France</a:t>
            </a:r>
            <a:r>
              <a:rPr lang="uk-UA" sz="2800" b="1" i="1" dirty="0">
                <a:solidFill>
                  <a:schemeClr val="bg1"/>
                </a:solidFill>
                <a:latin typeface="Times New Roman" pitchFamily="18" charset="0"/>
                <a:cs typeface="Times New Roman" pitchFamily="18" charset="0"/>
              </a:rPr>
              <a:t>)</a:t>
            </a:r>
            <a:r>
              <a:rPr lang="uk-UA" sz="2800" b="1" dirty="0">
                <a:solidFill>
                  <a:schemeClr val="bg1"/>
                </a:solidFill>
                <a:latin typeface="Times New Roman" pitchFamily="18" charset="0"/>
                <a:cs typeface="Times New Roman" pitchFamily="18" charset="0"/>
              </a:rPr>
              <a:t>, заява № 61517/00, п. 27). </a:t>
            </a:r>
            <a:endParaRPr lang="ru-RU" sz="28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32666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332656"/>
            <a:ext cx="8568952" cy="6048672"/>
          </a:xfrm>
        </p:spPr>
        <p:txBody>
          <a:bodyPr>
            <a:normAutofit/>
          </a:bodyPr>
          <a:lstStyle/>
          <a:p>
            <a:pPr marL="0" indent="0">
              <a:buNone/>
            </a:pPr>
            <a:r>
              <a:rPr lang="uk-UA" dirty="0">
                <a:solidFill>
                  <a:schemeClr val="bg1"/>
                </a:solidFill>
                <a:latin typeface="Times New Roman" pitchFamily="18" charset="0"/>
                <a:cs typeface="Times New Roman" pitchFamily="18" charset="0"/>
              </a:rPr>
              <a:t>Суд уточнив, що сама </a:t>
            </a:r>
            <a:r>
              <a:rPr lang="uk-UA" dirty="0" smtClean="0">
                <a:solidFill>
                  <a:schemeClr val="bg1"/>
                </a:solidFill>
                <a:latin typeface="Times New Roman" pitchFamily="18" charset="0"/>
                <a:cs typeface="Times New Roman" pitchFamily="18" charset="0"/>
              </a:rPr>
              <a:t>присутність прокурора</a:t>
            </a:r>
            <a:r>
              <a:rPr lang="uk-UA" dirty="0">
                <a:solidFill>
                  <a:schemeClr val="bg1"/>
                </a:solidFill>
                <a:latin typeface="Times New Roman" pitchFamily="18" charset="0"/>
                <a:cs typeface="Times New Roman" pitchFamily="18" charset="0"/>
              </a:rPr>
              <a:t>/«незалежного працівника державної юридичної служби» у </a:t>
            </a:r>
            <a:r>
              <a:rPr lang="uk-UA" dirty="0" err="1">
                <a:solidFill>
                  <a:schemeClr val="bg1"/>
                </a:solidFill>
                <a:latin typeface="Times New Roman" pitchFamily="18" charset="0"/>
                <a:cs typeface="Times New Roman" pitchFamily="18" charset="0"/>
              </a:rPr>
              <a:t>нарадчій</a:t>
            </a:r>
            <a:r>
              <a:rPr lang="uk-UA" dirty="0">
                <a:solidFill>
                  <a:schemeClr val="bg1"/>
                </a:solidFill>
                <a:latin typeface="Times New Roman" pitchFamily="18" charset="0"/>
                <a:cs typeface="Times New Roman" pitchFamily="18" charset="0"/>
              </a:rPr>
              <a:t> кімнаті, якщо вона як </a:t>
            </a:r>
            <a:r>
              <a:rPr lang="uk-UA" i="1" dirty="0">
                <a:solidFill>
                  <a:schemeClr val="bg1"/>
                </a:solidFill>
                <a:latin typeface="Times New Roman" pitchFamily="18" charset="0"/>
                <a:cs typeface="Times New Roman" pitchFamily="18" charset="0"/>
              </a:rPr>
              <a:t>«активна»</a:t>
            </a:r>
            <a:r>
              <a:rPr lang="uk-UA" dirty="0">
                <a:solidFill>
                  <a:schemeClr val="bg1"/>
                </a:solidFill>
                <a:latin typeface="Times New Roman" pitchFamily="18" charset="0"/>
                <a:cs typeface="Times New Roman" pitchFamily="18" charset="0"/>
              </a:rPr>
              <a:t> (наприклад, у якості радника), так і </a:t>
            </a:r>
            <a:r>
              <a:rPr lang="uk-UA" i="1" dirty="0">
                <a:solidFill>
                  <a:schemeClr val="bg1"/>
                </a:solidFill>
                <a:latin typeface="Times New Roman" pitchFamily="18" charset="0"/>
                <a:cs typeface="Times New Roman" pitchFamily="18" charset="0"/>
              </a:rPr>
              <a:t>«пасивна» </a:t>
            </a:r>
            <a:r>
              <a:rPr lang="uk-UA" dirty="0">
                <a:solidFill>
                  <a:schemeClr val="bg1"/>
                </a:solidFill>
                <a:latin typeface="Times New Roman" pitchFamily="18" charset="0"/>
                <a:cs typeface="Times New Roman" pitchFamily="18" charset="0"/>
              </a:rPr>
              <a:t>− вважається порушенням цього положення </a:t>
            </a:r>
            <a:r>
              <a:rPr lang="uk-UA" b="1" dirty="0">
                <a:solidFill>
                  <a:schemeClr val="bg1"/>
                </a:solidFill>
                <a:latin typeface="Times New Roman" pitchFamily="18" charset="0"/>
                <a:cs typeface="Times New Roman" pitchFamily="18" charset="0"/>
              </a:rPr>
              <a:t>(«Мартіні» (</a:t>
            </a:r>
            <a:r>
              <a:rPr lang="uk-UA" b="1" i="1" dirty="0" err="1">
                <a:solidFill>
                  <a:schemeClr val="bg1"/>
                </a:solidFill>
                <a:latin typeface="Times New Roman" pitchFamily="18" charset="0"/>
                <a:cs typeface="Times New Roman" pitchFamily="18" charset="0"/>
              </a:rPr>
              <a:t>Martinie</a:t>
            </a:r>
            <a:r>
              <a:rPr lang="uk-UA" b="1" i="1" dirty="0">
                <a:solidFill>
                  <a:schemeClr val="bg1"/>
                </a:solidFill>
                <a:latin typeface="Times New Roman" pitchFamily="18" charset="0"/>
                <a:cs typeface="Times New Roman" pitchFamily="18" charset="0"/>
              </a:rPr>
              <a:t>), </a:t>
            </a:r>
            <a:r>
              <a:rPr lang="uk-UA" b="1" dirty="0">
                <a:solidFill>
                  <a:schemeClr val="bg1"/>
                </a:solidFill>
                <a:latin typeface="Times New Roman" pitchFamily="18" charset="0"/>
                <a:cs typeface="Times New Roman" pitchFamily="18" charset="0"/>
              </a:rPr>
              <a:t>п. 53). </a:t>
            </a:r>
            <a:endParaRPr lang="ru-RU" b="1" dirty="0">
              <a:solidFill>
                <a:schemeClr val="bg1"/>
              </a:solidFill>
              <a:latin typeface="Times New Roman" pitchFamily="18" charset="0"/>
              <a:cs typeface="Times New Roman" pitchFamily="18" charset="0"/>
            </a:endParaRPr>
          </a:p>
          <a:p>
            <a:pPr marL="0" indent="0">
              <a:buNone/>
            </a:pPr>
            <a:endParaRPr lang="uk-UA" dirty="0" smtClean="0"/>
          </a:p>
          <a:p>
            <a:pPr marL="0" indent="0">
              <a:buNone/>
            </a:pPr>
            <a:r>
              <a:rPr lang="uk-UA" dirty="0">
                <a:solidFill>
                  <a:schemeClr val="bg1"/>
                </a:solidFill>
                <a:latin typeface="Times New Roman" pitchFamily="18" charset="0"/>
                <a:cs typeface="Times New Roman" pitchFamily="18" charset="0"/>
              </a:rPr>
              <a:t>Суд також вважає, що розкриття доводів чи інформації прокурору або «незалежному працівнику», а не сторонам, порушує принцип рівності сторін </a:t>
            </a:r>
            <a:r>
              <a:rPr lang="uk-UA" b="1" dirty="0" smtClean="0">
                <a:solidFill>
                  <a:schemeClr val="bg1"/>
                </a:solidFill>
                <a:latin typeface="Times New Roman" pitchFamily="18" charset="0"/>
                <a:cs typeface="Times New Roman" pitchFamily="18" charset="0"/>
              </a:rPr>
              <a:t>(</a:t>
            </a:r>
            <a:r>
              <a:rPr lang="uk-UA" b="1" dirty="0">
                <a:solidFill>
                  <a:schemeClr val="bg1"/>
                </a:solidFill>
                <a:latin typeface="Times New Roman" pitchFamily="18" charset="0"/>
                <a:cs typeface="Times New Roman" pitchFamily="18" charset="0"/>
              </a:rPr>
              <a:t>рішення від 31 березня 1998 року у справі «</a:t>
            </a:r>
            <a:r>
              <a:rPr lang="uk-UA" b="1" dirty="0" err="1">
                <a:solidFill>
                  <a:schemeClr val="bg1"/>
                </a:solidFill>
                <a:latin typeface="Times New Roman" pitchFamily="18" charset="0"/>
                <a:cs typeface="Times New Roman" pitchFamily="18" charset="0"/>
              </a:rPr>
              <a:t>Райнхард</a:t>
            </a:r>
            <a:r>
              <a:rPr lang="uk-UA" b="1" dirty="0">
                <a:solidFill>
                  <a:schemeClr val="bg1"/>
                </a:solidFill>
                <a:latin typeface="Times New Roman" pitchFamily="18" charset="0"/>
                <a:cs typeface="Times New Roman" pitchFamily="18" charset="0"/>
              </a:rPr>
              <a:t> та </a:t>
            </a:r>
            <a:r>
              <a:rPr lang="uk-UA" b="1" dirty="0" err="1">
                <a:solidFill>
                  <a:schemeClr val="bg1"/>
                </a:solidFill>
                <a:latin typeface="Times New Roman" pitchFamily="18" charset="0"/>
                <a:cs typeface="Times New Roman" pitchFamily="18" charset="0"/>
              </a:rPr>
              <a:t>Сліман-Каїд</a:t>
            </a:r>
            <a:r>
              <a:rPr lang="uk-UA" b="1" dirty="0">
                <a:solidFill>
                  <a:schemeClr val="bg1"/>
                </a:solidFill>
                <a:latin typeface="Times New Roman" pitchFamily="18" charset="0"/>
                <a:cs typeface="Times New Roman" pitchFamily="18" charset="0"/>
              </a:rPr>
              <a:t>» (</a:t>
            </a:r>
            <a:r>
              <a:rPr lang="uk-UA" b="1" i="1" dirty="0" err="1">
                <a:solidFill>
                  <a:schemeClr val="bg1"/>
                </a:solidFill>
                <a:latin typeface="Times New Roman" pitchFamily="18" charset="0"/>
                <a:cs typeface="Times New Roman" pitchFamily="18" charset="0"/>
              </a:rPr>
              <a:t>Reinhardt</a:t>
            </a:r>
            <a:r>
              <a:rPr lang="uk-UA" b="1" i="1" dirty="0">
                <a:solidFill>
                  <a:schemeClr val="bg1"/>
                </a:solidFill>
                <a:latin typeface="Times New Roman" pitchFamily="18" charset="0"/>
                <a:cs typeface="Times New Roman" pitchFamily="18" charset="0"/>
              </a:rPr>
              <a:t> </a:t>
            </a:r>
            <a:r>
              <a:rPr lang="uk-UA" b="1" i="1" dirty="0" err="1">
                <a:solidFill>
                  <a:schemeClr val="bg1"/>
                </a:solidFill>
                <a:latin typeface="Times New Roman" pitchFamily="18" charset="0"/>
                <a:cs typeface="Times New Roman" pitchFamily="18" charset="0"/>
              </a:rPr>
              <a:t>and</a:t>
            </a:r>
            <a:r>
              <a:rPr lang="uk-UA" b="1" i="1" dirty="0">
                <a:solidFill>
                  <a:schemeClr val="bg1"/>
                </a:solidFill>
                <a:latin typeface="Times New Roman" pitchFamily="18" charset="0"/>
                <a:cs typeface="Times New Roman" pitchFamily="18" charset="0"/>
              </a:rPr>
              <a:t> Slimane-Kaïd v. </a:t>
            </a:r>
            <a:r>
              <a:rPr lang="uk-UA" b="1" i="1" dirty="0" err="1">
                <a:solidFill>
                  <a:schemeClr val="bg1"/>
                </a:solidFill>
                <a:latin typeface="Times New Roman" pitchFamily="18" charset="0"/>
                <a:cs typeface="Times New Roman" pitchFamily="18" charset="0"/>
              </a:rPr>
              <a:t>France</a:t>
            </a:r>
            <a:r>
              <a:rPr lang="uk-UA" b="1" dirty="0">
                <a:solidFill>
                  <a:schemeClr val="bg1"/>
                </a:solidFill>
                <a:latin typeface="Times New Roman" pitchFamily="18" charset="0"/>
                <a:cs typeface="Times New Roman" pitchFamily="18" charset="0"/>
              </a:rPr>
              <a:t>), </a:t>
            </a:r>
            <a:r>
              <a:rPr lang="uk-UA" b="1" i="1" dirty="0" err="1">
                <a:solidFill>
                  <a:schemeClr val="bg1"/>
                </a:solidFill>
                <a:latin typeface="Times New Roman" pitchFamily="18" charset="0"/>
                <a:cs typeface="Times New Roman" pitchFamily="18" charset="0"/>
              </a:rPr>
              <a:t>Reports</a:t>
            </a:r>
            <a:r>
              <a:rPr lang="uk-UA" b="1" i="1" dirty="0">
                <a:solidFill>
                  <a:schemeClr val="bg1"/>
                </a:solidFill>
                <a:latin typeface="Times New Roman" pitchFamily="18" charset="0"/>
                <a:cs typeface="Times New Roman" pitchFamily="18" charset="0"/>
              </a:rPr>
              <a:t> </a:t>
            </a:r>
            <a:r>
              <a:rPr lang="uk-UA" b="1" i="1" dirty="0" err="1">
                <a:solidFill>
                  <a:schemeClr val="bg1"/>
                </a:solidFill>
                <a:latin typeface="Times New Roman" pitchFamily="18" charset="0"/>
                <a:cs typeface="Times New Roman" pitchFamily="18" charset="0"/>
              </a:rPr>
              <a:t>of</a:t>
            </a:r>
            <a:r>
              <a:rPr lang="uk-UA" b="1" i="1" dirty="0">
                <a:solidFill>
                  <a:schemeClr val="bg1"/>
                </a:solidFill>
                <a:latin typeface="Times New Roman" pitchFamily="18" charset="0"/>
                <a:cs typeface="Times New Roman" pitchFamily="18" charset="0"/>
              </a:rPr>
              <a:t> </a:t>
            </a:r>
            <a:r>
              <a:rPr lang="uk-UA" b="1" i="1" dirty="0" err="1">
                <a:solidFill>
                  <a:schemeClr val="bg1"/>
                </a:solidFill>
                <a:latin typeface="Times New Roman" pitchFamily="18" charset="0"/>
                <a:cs typeface="Times New Roman" pitchFamily="18" charset="0"/>
              </a:rPr>
              <a:t>Judgments</a:t>
            </a:r>
            <a:r>
              <a:rPr lang="uk-UA" b="1" i="1" dirty="0">
                <a:solidFill>
                  <a:schemeClr val="bg1"/>
                </a:solidFill>
                <a:latin typeface="Times New Roman" pitchFamily="18" charset="0"/>
                <a:cs typeface="Times New Roman" pitchFamily="18" charset="0"/>
              </a:rPr>
              <a:t> </a:t>
            </a:r>
            <a:r>
              <a:rPr lang="uk-UA" b="1" i="1" dirty="0" err="1">
                <a:solidFill>
                  <a:schemeClr val="bg1"/>
                </a:solidFill>
                <a:latin typeface="Times New Roman" pitchFamily="18" charset="0"/>
                <a:cs typeface="Times New Roman" pitchFamily="18" charset="0"/>
              </a:rPr>
              <a:t>and</a:t>
            </a:r>
            <a:r>
              <a:rPr lang="uk-UA" b="1" i="1" dirty="0">
                <a:solidFill>
                  <a:schemeClr val="bg1"/>
                </a:solidFill>
                <a:latin typeface="Times New Roman" pitchFamily="18" charset="0"/>
                <a:cs typeface="Times New Roman" pitchFamily="18" charset="0"/>
              </a:rPr>
              <a:t> </a:t>
            </a:r>
            <a:r>
              <a:rPr lang="uk-UA" b="1" i="1" dirty="0" err="1">
                <a:solidFill>
                  <a:schemeClr val="bg1"/>
                </a:solidFill>
                <a:latin typeface="Times New Roman" pitchFamily="18" charset="0"/>
                <a:cs typeface="Times New Roman" pitchFamily="18" charset="0"/>
              </a:rPr>
              <a:t>Decisions</a:t>
            </a:r>
            <a:r>
              <a:rPr lang="uk-UA" b="1" i="1" dirty="0">
                <a:solidFill>
                  <a:schemeClr val="bg1"/>
                </a:solidFill>
                <a:latin typeface="Times New Roman" pitchFamily="18" charset="0"/>
                <a:cs typeface="Times New Roman" pitchFamily="18" charset="0"/>
              </a:rPr>
              <a:t> </a:t>
            </a:r>
            <a:r>
              <a:rPr lang="uk-UA" b="1" dirty="0">
                <a:solidFill>
                  <a:schemeClr val="bg1"/>
                </a:solidFill>
                <a:latin typeface="Times New Roman" pitchFamily="18" charset="0"/>
                <a:cs typeface="Times New Roman" pitchFamily="18" charset="0"/>
              </a:rPr>
              <a:t>1998-II). </a:t>
            </a:r>
            <a:endParaRPr lang="ru-RU"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686381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332656"/>
            <a:ext cx="8496944" cy="5976664"/>
          </a:xfrm>
        </p:spPr>
        <p:txBody>
          <a:bodyPr>
            <a:normAutofit/>
          </a:bodyPr>
          <a:lstStyle/>
          <a:p>
            <a:pPr marL="0" indent="0">
              <a:buNone/>
            </a:pPr>
            <a:r>
              <a:rPr lang="uk-UA" sz="2800" dirty="0">
                <a:solidFill>
                  <a:schemeClr val="bg1"/>
                </a:solidFill>
                <a:latin typeface="Times New Roman" pitchFamily="18" charset="0"/>
                <a:cs typeface="Times New Roman" pitchFamily="18" charset="0"/>
              </a:rPr>
              <a:t>Р</a:t>
            </a:r>
            <a:r>
              <a:rPr lang="uk-UA" sz="2800" dirty="0" smtClean="0">
                <a:solidFill>
                  <a:schemeClr val="bg1"/>
                </a:solidFill>
                <a:latin typeface="Times New Roman" pitchFamily="18" charset="0"/>
                <a:cs typeface="Times New Roman" pitchFamily="18" charset="0"/>
              </a:rPr>
              <a:t>ішення </a:t>
            </a:r>
            <a:r>
              <a:rPr lang="uk-UA" sz="2800" dirty="0">
                <a:solidFill>
                  <a:schemeClr val="bg1"/>
                </a:solidFill>
                <a:latin typeface="Times New Roman" pitchFamily="18" charset="0"/>
                <a:cs typeface="Times New Roman" pitchFamily="18" charset="0"/>
              </a:rPr>
              <a:t>від 14 жовтня 2003 року у справі </a:t>
            </a:r>
            <a:r>
              <a:rPr lang="uk-UA" sz="2800" b="1" dirty="0">
                <a:solidFill>
                  <a:schemeClr val="bg1"/>
                </a:solidFill>
                <a:latin typeface="Times New Roman" pitchFamily="18" charset="0"/>
                <a:cs typeface="Times New Roman" pitchFamily="18" charset="0"/>
              </a:rPr>
              <a:t>«</a:t>
            </a:r>
            <a:r>
              <a:rPr lang="uk-UA" sz="2800" b="1" dirty="0" err="1">
                <a:solidFill>
                  <a:schemeClr val="bg1"/>
                </a:solidFill>
                <a:latin typeface="Times New Roman" pitchFamily="18" charset="0"/>
                <a:cs typeface="Times New Roman" pitchFamily="18" charset="0"/>
              </a:rPr>
              <a:t>Lilly</a:t>
            </a:r>
            <a:r>
              <a:rPr lang="uk-UA" sz="2800" b="1" dirty="0">
                <a:solidFill>
                  <a:schemeClr val="bg1"/>
                </a:solidFill>
                <a:latin typeface="Times New Roman" pitchFamily="18" charset="0"/>
                <a:cs typeface="Times New Roman" pitchFamily="18" charset="0"/>
              </a:rPr>
              <a:t> </a:t>
            </a:r>
            <a:r>
              <a:rPr lang="uk-UA" sz="2800" b="1" dirty="0" err="1">
                <a:solidFill>
                  <a:schemeClr val="bg1"/>
                </a:solidFill>
                <a:latin typeface="Times New Roman" pitchFamily="18" charset="0"/>
                <a:cs typeface="Times New Roman" pitchFamily="18" charset="0"/>
              </a:rPr>
              <a:t>France</a:t>
            </a:r>
            <a:r>
              <a:rPr lang="uk-UA" sz="2800" b="1" dirty="0">
                <a:solidFill>
                  <a:schemeClr val="bg1"/>
                </a:solidFill>
                <a:latin typeface="Times New Roman" pitchFamily="18" charset="0"/>
                <a:cs typeface="Times New Roman" pitchFamily="18" charset="0"/>
              </a:rPr>
              <a:t> проти Франції» (</a:t>
            </a:r>
            <a:r>
              <a:rPr lang="uk-UA" sz="2800" b="1" i="1" dirty="0" err="1">
                <a:solidFill>
                  <a:schemeClr val="bg1"/>
                </a:solidFill>
                <a:latin typeface="Times New Roman" pitchFamily="18" charset="0"/>
                <a:cs typeface="Times New Roman" pitchFamily="18" charset="0"/>
              </a:rPr>
              <a:t>Lilly</a:t>
            </a:r>
            <a:r>
              <a:rPr lang="uk-UA" sz="2800" b="1" i="1" dirty="0">
                <a:solidFill>
                  <a:schemeClr val="bg1"/>
                </a:solidFill>
                <a:latin typeface="Times New Roman" pitchFamily="18" charset="0"/>
                <a:cs typeface="Times New Roman" pitchFamily="18" charset="0"/>
              </a:rPr>
              <a:t> </a:t>
            </a:r>
            <a:r>
              <a:rPr lang="uk-UA" sz="2800" b="1" i="1" dirty="0" err="1">
                <a:solidFill>
                  <a:schemeClr val="bg1"/>
                </a:solidFill>
                <a:latin typeface="Times New Roman" pitchFamily="18" charset="0"/>
                <a:cs typeface="Times New Roman" pitchFamily="18" charset="0"/>
              </a:rPr>
              <a:t>France</a:t>
            </a:r>
            <a:r>
              <a:rPr lang="uk-UA" sz="2800" b="1" i="1" dirty="0">
                <a:solidFill>
                  <a:schemeClr val="bg1"/>
                </a:solidFill>
                <a:latin typeface="Times New Roman" pitchFamily="18" charset="0"/>
                <a:cs typeface="Times New Roman" pitchFamily="18" charset="0"/>
              </a:rPr>
              <a:t> v. </a:t>
            </a:r>
            <a:r>
              <a:rPr lang="uk-UA" sz="2800" b="1" i="1" dirty="0" err="1">
                <a:solidFill>
                  <a:schemeClr val="bg1"/>
                </a:solidFill>
                <a:latin typeface="Times New Roman" pitchFamily="18" charset="0"/>
                <a:cs typeface="Times New Roman" pitchFamily="18" charset="0"/>
              </a:rPr>
              <a:t>France</a:t>
            </a:r>
            <a:r>
              <a:rPr lang="uk-UA" sz="2800" b="1" dirty="0" smtClean="0">
                <a:solidFill>
                  <a:schemeClr val="bg1"/>
                </a:solidFill>
                <a:latin typeface="Times New Roman" pitchFamily="18" charset="0"/>
                <a:cs typeface="Times New Roman" pitchFamily="18" charset="0"/>
              </a:rPr>
              <a:t>)</a:t>
            </a:r>
          </a:p>
          <a:p>
            <a:pPr marL="0" indent="0">
              <a:buNone/>
            </a:pPr>
            <a:endParaRPr lang="uk-UA" sz="2800" dirty="0">
              <a:solidFill>
                <a:schemeClr val="bg1"/>
              </a:solidFill>
              <a:latin typeface="Times New Roman" pitchFamily="18" charset="0"/>
              <a:cs typeface="Times New Roman" pitchFamily="18" charset="0"/>
            </a:endParaRPr>
          </a:p>
          <a:p>
            <a:pPr marL="0" indent="0">
              <a:buNone/>
            </a:pPr>
            <a:r>
              <a:rPr lang="uk-UA" sz="2800" b="1" dirty="0">
                <a:solidFill>
                  <a:schemeClr val="bg1"/>
                </a:solidFill>
                <a:latin typeface="Times New Roman" pitchFamily="18" charset="0"/>
                <a:cs typeface="Times New Roman" pitchFamily="18" charset="0"/>
              </a:rPr>
              <a:t>У</a:t>
            </a:r>
            <a:r>
              <a:rPr lang="uk-UA" sz="2800" b="1" dirty="0" smtClean="0">
                <a:solidFill>
                  <a:schemeClr val="bg1"/>
                </a:solidFill>
                <a:latin typeface="Times New Roman" pitchFamily="18" charset="0"/>
                <a:cs typeface="Times New Roman" pitchFamily="18" charset="0"/>
              </a:rPr>
              <a:t> </a:t>
            </a:r>
            <a:r>
              <a:rPr lang="uk-UA" sz="2800" b="1" dirty="0">
                <a:solidFill>
                  <a:schemeClr val="bg1"/>
                </a:solidFill>
                <a:latin typeface="Times New Roman" pitchFamily="18" charset="0"/>
                <a:cs typeface="Times New Roman" pitchFamily="18" charset="0"/>
              </a:rPr>
              <a:t>справі «Мартіні проти Франції» (</a:t>
            </a:r>
            <a:r>
              <a:rPr lang="uk-UA" sz="2800" b="1" i="1" dirty="0" err="1">
                <a:solidFill>
                  <a:schemeClr val="bg1"/>
                </a:solidFill>
                <a:latin typeface="Times New Roman" pitchFamily="18" charset="0"/>
                <a:cs typeface="Times New Roman" pitchFamily="18" charset="0"/>
              </a:rPr>
              <a:t>Martinie</a:t>
            </a:r>
            <a:r>
              <a:rPr lang="uk-UA" sz="2800" b="1" i="1" dirty="0">
                <a:solidFill>
                  <a:schemeClr val="bg1"/>
                </a:solidFill>
                <a:latin typeface="Times New Roman" pitchFamily="18" charset="0"/>
                <a:cs typeface="Times New Roman" pitchFamily="18" charset="0"/>
              </a:rPr>
              <a:t> v. </a:t>
            </a:r>
            <a:r>
              <a:rPr lang="uk-UA" sz="2800" b="1" i="1" dirty="0" err="1">
                <a:solidFill>
                  <a:schemeClr val="bg1"/>
                </a:solidFill>
                <a:latin typeface="Times New Roman" pitchFamily="18" charset="0"/>
                <a:cs typeface="Times New Roman" pitchFamily="18" charset="0"/>
              </a:rPr>
              <a:t>France</a:t>
            </a:r>
            <a:r>
              <a:rPr lang="uk-UA" sz="2800" b="1" dirty="0">
                <a:solidFill>
                  <a:schemeClr val="bg1"/>
                </a:solidFill>
                <a:latin typeface="Times New Roman" pitchFamily="18" charset="0"/>
                <a:cs typeface="Times New Roman" pitchFamily="18" charset="0"/>
              </a:rPr>
              <a:t>) </a:t>
            </a:r>
            <a:r>
              <a:rPr lang="uk-UA" sz="2800" dirty="0">
                <a:solidFill>
                  <a:schemeClr val="bg1"/>
                </a:solidFill>
                <a:latin typeface="Times New Roman" pitchFamily="18" charset="0"/>
                <a:cs typeface="Times New Roman" pitchFamily="18" charset="0"/>
              </a:rPr>
              <a:t>Суд зазначив, що положення Державної Ради у провадженні в Аудиторському суді створило «</a:t>
            </a:r>
            <a:r>
              <a:rPr lang="uk-UA" sz="2800" i="1" dirty="0">
                <a:solidFill>
                  <a:schemeClr val="bg1"/>
                </a:solidFill>
                <a:latin typeface="Times New Roman" pitchFamily="18" charset="0"/>
                <a:cs typeface="Times New Roman" pitchFamily="18" charset="0"/>
              </a:rPr>
              <a:t>дисбаланс»</a:t>
            </a:r>
            <a:r>
              <a:rPr lang="uk-UA" sz="2800" dirty="0">
                <a:solidFill>
                  <a:schemeClr val="bg1"/>
                </a:solidFill>
                <a:latin typeface="Times New Roman" pitchFamily="18" charset="0"/>
                <a:cs typeface="Times New Roman" pitchFamily="18" charset="0"/>
              </a:rPr>
              <a:t> між нею та стороною-відповідачем, оскільки, серед інших причин, представник Державної Ради був присутнім під час судового засідання та брав повну участь у провадженні, усно висловлюючи свою власну позицію, без заперечень з боку </a:t>
            </a:r>
            <a:r>
              <a:rPr lang="uk-UA" sz="2800" dirty="0" smtClean="0">
                <a:solidFill>
                  <a:schemeClr val="bg1"/>
                </a:solidFill>
                <a:latin typeface="Times New Roman" pitchFamily="18" charset="0"/>
                <a:cs typeface="Times New Roman" pitchFamily="18" charset="0"/>
              </a:rPr>
              <a:t>відповідача.</a:t>
            </a:r>
            <a:endParaRPr lang="ru-RU" sz="2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596847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332656"/>
            <a:ext cx="8496944" cy="6048672"/>
          </a:xfrm>
        </p:spPr>
        <p:txBody>
          <a:bodyPr/>
          <a:lstStyle/>
          <a:p>
            <a:pPr marL="0" indent="0">
              <a:buNone/>
            </a:pPr>
            <a:r>
              <a:rPr lang="uk-UA" b="1" dirty="0" smtClean="0">
                <a:solidFill>
                  <a:schemeClr val="bg1"/>
                </a:solidFill>
                <a:latin typeface="Times New Roman" pitchFamily="18" charset="0"/>
                <a:cs typeface="Times New Roman" pitchFamily="18" charset="0"/>
              </a:rPr>
              <a:t>- «</a:t>
            </a:r>
            <a:r>
              <a:rPr lang="uk-UA" b="1" dirty="0" err="1">
                <a:solidFill>
                  <a:schemeClr val="bg1"/>
                </a:solidFill>
                <a:latin typeface="Times New Roman" pitchFamily="18" charset="0"/>
                <a:cs typeface="Times New Roman" pitchFamily="18" charset="0"/>
              </a:rPr>
              <a:t>Руїс-Матеос</a:t>
            </a:r>
            <a:r>
              <a:rPr lang="uk-UA" b="1" dirty="0">
                <a:solidFill>
                  <a:schemeClr val="bg1"/>
                </a:solidFill>
                <a:latin typeface="Times New Roman" pitchFamily="18" charset="0"/>
                <a:cs typeface="Times New Roman" pitchFamily="18" charset="0"/>
              </a:rPr>
              <a:t> проти Іспанії» (</a:t>
            </a:r>
            <a:r>
              <a:rPr lang="uk-UA" b="1" i="1" dirty="0">
                <a:solidFill>
                  <a:schemeClr val="bg1"/>
                </a:solidFill>
                <a:latin typeface="Times New Roman" pitchFamily="18" charset="0"/>
                <a:cs typeface="Times New Roman" pitchFamily="18" charset="0"/>
              </a:rPr>
              <a:t>Ruiz-Mateos v. </a:t>
            </a:r>
            <a:r>
              <a:rPr lang="uk-UA" b="1" i="1" dirty="0" err="1">
                <a:solidFill>
                  <a:schemeClr val="bg1"/>
                </a:solidFill>
                <a:latin typeface="Times New Roman" pitchFamily="18" charset="0"/>
                <a:cs typeface="Times New Roman" pitchFamily="18" charset="0"/>
              </a:rPr>
              <a:t>Spain</a:t>
            </a:r>
            <a:r>
              <a:rPr lang="uk-UA" b="1" dirty="0" smtClean="0">
                <a:solidFill>
                  <a:schemeClr val="bg1"/>
                </a:solidFill>
                <a:latin typeface="Times New Roman" pitchFamily="18" charset="0"/>
                <a:cs typeface="Times New Roman" pitchFamily="18" charset="0"/>
              </a:rPr>
              <a:t>)</a:t>
            </a:r>
          </a:p>
          <a:p>
            <a:pPr marL="0" indent="0">
              <a:buNone/>
            </a:pPr>
            <a:r>
              <a:rPr lang="uk-UA" b="1" dirty="0" smtClean="0">
                <a:solidFill>
                  <a:schemeClr val="bg1"/>
                </a:solidFill>
                <a:latin typeface="Times New Roman" pitchFamily="18" charset="0"/>
                <a:cs typeface="Times New Roman" pitchFamily="18" charset="0"/>
              </a:rPr>
              <a:t>- 24 </a:t>
            </a:r>
            <a:r>
              <a:rPr lang="uk-UA" b="1" dirty="0">
                <a:solidFill>
                  <a:schemeClr val="bg1"/>
                </a:solidFill>
                <a:latin typeface="Times New Roman" pitchFamily="18" charset="0"/>
                <a:cs typeface="Times New Roman" pitchFamily="18" charset="0"/>
              </a:rPr>
              <a:t>квітня 2003 року </a:t>
            </a:r>
            <a:r>
              <a:rPr lang="uk-UA" b="1" dirty="0" smtClean="0">
                <a:solidFill>
                  <a:schemeClr val="bg1"/>
                </a:solidFill>
                <a:latin typeface="Times New Roman" pitchFamily="18" charset="0"/>
                <a:cs typeface="Times New Roman" pitchFamily="18" charset="0"/>
              </a:rPr>
              <a:t>«</a:t>
            </a:r>
            <a:r>
              <a:rPr lang="uk-UA" b="1" dirty="0" err="1">
                <a:solidFill>
                  <a:schemeClr val="bg1"/>
                </a:solidFill>
                <a:latin typeface="Times New Roman" pitchFamily="18" charset="0"/>
                <a:cs typeface="Times New Roman" pitchFamily="18" charset="0"/>
              </a:rPr>
              <a:t>Івон</a:t>
            </a:r>
            <a:r>
              <a:rPr lang="uk-UA" b="1" dirty="0">
                <a:solidFill>
                  <a:schemeClr val="bg1"/>
                </a:solidFill>
                <a:latin typeface="Times New Roman" pitchFamily="18" charset="0"/>
                <a:cs typeface="Times New Roman" pitchFamily="18" charset="0"/>
              </a:rPr>
              <a:t> проти Франції» (</a:t>
            </a:r>
            <a:r>
              <a:rPr lang="uk-UA" b="1" i="1" dirty="0" err="1">
                <a:solidFill>
                  <a:schemeClr val="bg1"/>
                </a:solidFill>
                <a:latin typeface="Times New Roman" pitchFamily="18" charset="0"/>
                <a:cs typeface="Times New Roman" pitchFamily="18" charset="0"/>
              </a:rPr>
              <a:t>Yvon</a:t>
            </a:r>
            <a:r>
              <a:rPr lang="uk-UA" b="1" i="1" dirty="0">
                <a:solidFill>
                  <a:schemeClr val="bg1"/>
                </a:solidFill>
                <a:latin typeface="Times New Roman" pitchFamily="18" charset="0"/>
                <a:cs typeface="Times New Roman" pitchFamily="18" charset="0"/>
              </a:rPr>
              <a:t> </a:t>
            </a:r>
            <a:r>
              <a:rPr lang="uk-UA" b="1" i="1" dirty="0" smtClean="0">
                <a:solidFill>
                  <a:schemeClr val="bg1"/>
                </a:solidFill>
                <a:latin typeface="Times New Roman" pitchFamily="18" charset="0"/>
                <a:cs typeface="Times New Roman" pitchFamily="18" charset="0"/>
              </a:rPr>
              <a:t>v. </a:t>
            </a:r>
            <a:r>
              <a:rPr lang="uk-UA" b="1" i="1" dirty="0" err="1" smtClean="0">
                <a:solidFill>
                  <a:schemeClr val="bg1"/>
                </a:solidFill>
                <a:latin typeface="Times New Roman" pitchFamily="18" charset="0"/>
                <a:cs typeface="Times New Roman" pitchFamily="18" charset="0"/>
              </a:rPr>
              <a:t>France</a:t>
            </a:r>
            <a:r>
              <a:rPr lang="uk-UA" b="1" dirty="0" smtClean="0">
                <a:solidFill>
                  <a:schemeClr val="bg1"/>
                </a:solidFill>
                <a:latin typeface="Times New Roman" pitchFamily="18" charset="0"/>
                <a:cs typeface="Times New Roman" pitchFamily="18" charset="0"/>
              </a:rPr>
              <a:t>)</a:t>
            </a:r>
          </a:p>
          <a:p>
            <a:pPr marL="0" indent="0">
              <a:buNone/>
            </a:pPr>
            <a:r>
              <a:rPr lang="uk-UA" b="1" dirty="0" smtClean="0">
                <a:solidFill>
                  <a:schemeClr val="bg1"/>
                </a:solidFill>
                <a:latin typeface="Times New Roman" pitchFamily="18" charset="0"/>
                <a:cs typeface="Times New Roman" pitchFamily="18" charset="0"/>
              </a:rPr>
              <a:t>- </a:t>
            </a:r>
            <a:r>
              <a:rPr lang="uk-UA" b="1" dirty="0">
                <a:solidFill>
                  <a:schemeClr val="bg1"/>
                </a:solidFill>
                <a:latin typeface="Times New Roman" pitchFamily="18" charset="0"/>
                <a:cs typeface="Times New Roman" pitchFamily="18" charset="0"/>
              </a:rPr>
              <a:t>«</a:t>
            </a:r>
            <a:r>
              <a:rPr lang="uk-UA" b="1" dirty="0" err="1">
                <a:solidFill>
                  <a:schemeClr val="bg1"/>
                </a:solidFill>
                <a:latin typeface="Times New Roman" pitchFamily="18" charset="0"/>
                <a:cs typeface="Times New Roman" pitchFamily="18" charset="0"/>
              </a:rPr>
              <a:t>Станкієвич</a:t>
            </a:r>
            <a:r>
              <a:rPr lang="uk-UA" b="1" dirty="0">
                <a:solidFill>
                  <a:schemeClr val="bg1"/>
                </a:solidFill>
                <a:latin typeface="Times New Roman" pitchFamily="18" charset="0"/>
                <a:cs typeface="Times New Roman" pitchFamily="18" charset="0"/>
              </a:rPr>
              <a:t> проти Польщі» (</a:t>
            </a:r>
            <a:r>
              <a:rPr lang="uk-UA" b="1" i="1" dirty="0" err="1">
                <a:solidFill>
                  <a:schemeClr val="bg1"/>
                </a:solidFill>
                <a:latin typeface="Times New Roman" pitchFamily="18" charset="0"/>
                <a:cs typeface="Times New Roman" pitchFamily="18" charset="0"/>
              </a:rPr>
              <a:t>Stankiewicz</a:t>
            </a:r>
            <a:r>
              <a:rPr lang="uk-UA" b="1" i="1" dirty="0">
                <a:solidFill>
                  <a:schemeClr val="bg1"/>
                </a:solidFill>
                <a:latin typeface="Times New Roman" pitchFamily="18" charset="0"/>
                <a:cs typeface="Times New Roman" pitchFamily="18" charset="0"/>
              </a:rPr>
              <a:t> v. </a:t>
            </a:r>
            <a:r>
              <a:rPr lang="uk-UA" b="1" i="1" dirty="0" err="1">
                <a:solidFill>
                  <a:schemeClr val="bg1"/>
                </a:solidFill>
                <a:latin typeface="Times New Roman" pitchFamily="18" charset="0"/>
                <a:cs typeface="Times New Roman" pitchFamily="18" charset="0"/>
              </a:rPr>
              <a:t>Poland</a:t>
            </a:r>
            <a:r>
              <a:rPr lang="uk-UA" b="1" dirty="0">
                <a:solidFill>
                  <a:schemeClr val="bg1"/>
                </a:solidFill>
                <a:latin typeface="Times New Roman" pitchFamily="18" charset="0"/>
                <a:cs typeface="Times New Roman" pitchFamily="18" charset="0"/>
              </a:rPr>
              <a:t>), заява № 46917/99, ECHR </a:t>
            </a:r>
            <a:r>
              <a:rPr lang="uk-UA" b="1" dirty="0" smtClean="0">
                <a:solidFill>
                  <a:schemeClr val="bg1"/>
                </a:solidFill>
                <a:latin typeface="Times New Roman" pitchFamily="18" charset="0"/>
                <a:cs typeface="Times New Roman" pitchFamily="18" charset="0"/>
              </a:rPr>
              <a:t>2006 </a:t>
            </a:r>
            <a:r>
              <a:rPr lang="uk-UA" b="1" dirty="0">
                <a:solidFill>
                  <a:schemeClr val="bg1"/>
                </a:solidFill>
                <a:latin typeface="Times New Roman" pitchFamily="18" charset="0"/>
                <a:cs typeface="Times New Roman" pitchFamily="18" charset="0"/>
              </a:rPr>
              <a:t>року-VI</a:t>
            </a:r>
            <a:r>
              <a:rPr lang="uk-UA" b="1" dirty="0" smtClean="0">
                <a:solidFill>
                  <a:schemeClr val="bg1"/>
                </a:solidFill>
                <a:latin typeface="Times New Roman" pitchFamily="18" charset="0"/>
                <a:cs typeface="Times New Roman" pitchFamily="18" charset="0"/>
              </a:rPr>
              <a:t>)</a:t>
            </a:r>
          </a:p>
          <a:p>
            <a:pPr marL="0" indent="0">
              <a:buNone/>
            </a:pPr>
            <a:r>
              <a:rPr lang="uk-UA" b="1" dirty="0" smtClean="0">
                <a:solidFill>
                  <a:schemeClr val="bg1"/>
                </a:solidFill>
                <a:latin typeface="Times New Roman" pitchFamily="18" charset="0"/>
                <a:cs typeface="Times New Roman" pitchFamily="18" charset="0"/>
              </a:rPr>
              <a:t>- «</a:t>
            </a:r>
            <a:r>
              <a:rPr lang="uk-UA" b="1" dirty="0" err="1">
                <a:solidFill>
                  <a:schemeClr val="bg1"/>
                </a:solidFill>
                <a:latin typeface="Times New Roman" pitchFamily="18" charset="0"/>
                <a:cs typeface="Times New Roman" pitchFamily="18" charset="0"/>
              </a:rPr>
              <a:t>Платакоу</a:t>
            </a:r>
            <a:r>
              <a:rPr lang="uk-UA" b="1" dirty="0">
                <a:solidFill>
                  <a:schemeClr val="bg1"/>
                </a:solidFill>
                <a:latin typeface="Times New Roman" pitchFamily="18" charset="0"/>
                <a:cs typeface="Times New Roman" pitchFamily="18" charset="0"/>
              </a:rPr>
              <a:t> проти </a:t>
            </a:r>
            <a:r>
              <a:rPr lang="uk-UA" b="1" dirty="0" err="1">
                <a:solidFill>
                  <a:schemeClr val="bg1"/>
                </a:solidFill>
                <a:latin typeface="Times New Roman" pitchFamily="18" charset="0"/>
                <a:cs typeface="Times New Roman" pitchFamily="18" charset="0"/>
              </a:rPr>
              <a:t>Грецуії</a:t>
            </a:r>
            <a:r>
              <a:rPr lang="uk-UA" b="1" dirty="0">
                <a:solidFill>
                  <a:schemeClr val="bg1"/>
                </a:solidFill>
                <a:latin typeface="Times New Roman" pitchFamily="18" charset="0"/>
                <a:cs typeface="Times New Roman" pitchFamily="18" charset="0"/>
              </a:rPr>
              <a:t>» (</a:t>
            </a:r>
            <a:r>
              <a:rPr lang="uk-UA" b="1" i="1" dirty="0" err="1">
                <a:solidFill>
                  <a:schemeClr val="bg1"/>
                </a:solidFill>
                <a:latin typeface="Times New Roman" pitchFamily="18" charset="0"/>
                <a:cs typeface="Times New Roman" pitchFamily="18" charset="0"/>
              </a:rPr>
              <a:t>Platakou</a:t>
            </a:r>
            <a:r>
              <a:rPr lang="uk-UA" b="1" i="1" dirty="0">
                <a:solidFill>
                  <a:schemeClr val="bg1"/>
                </a:solidFill>
                <a:latin typeface="Times New Roman" pitchFamily="18" charset="0"/>
                <a:cs typeface="Times New Roman" pitchFamily="18" charset="0"/>
              </a:rPr>
              <a:t> v. </a:t>
            </a:r>
            <a:r>
              <a:rPr lang="uk-UA" b="1" i="1" dirty="0" err="1">
                <a:solidFill>
                  <a:schemeClr val="bg1"/>
                </a:solidFill>
                <a:latin typeface="Times New Roman" pitchFamily="18" charset="0"/>
                <a:cs typeface="Times New Roman" pitchFamily="18" charset="0"/>
              </a:rPr>
              <a:t>Greece</a:t>
            </a:r>
            <a:r>
              <a:rPr lang="uk-UA" b="1" dirty="0" smtClean="0">
                <a:solidFill>
                  <a:schemeClr val="bg1"/>
                </a:solidFill>
                <a:latin typeface="Times New Roman" pitchFamily="18" charset="0"/>
                <a:cs typeface="Times New Roman" pitchFamily="18" charset="0"/>
              </a:rPr>
              <a:t>)</a:t>
            </a:r>
          </a:p>
          <a:p>
            <a:pPr marL="0" indent="0">
              <a:buNone/>
            </a:pPr>
            <a:r>
              <a:rPr lang="uk-UA" b="1" dirty="0" smtClean="0">
                <a:solidFill>
                  <a:schemeClr val="bg1"/>
                </a:solidFill>
                <a:latin typeface="Times New Roman" pitchFamily="18" charset="0"/>
                <a:cs typeface="Times New Roman" pitchFamily="18" charset="0"/>
              </a:rPr>
              <a:t>- від </a:t>
            </a:r>
            <a:r>
              <a:rPr lang="uk-UA" b="1" dirty="0">
                <a:solidFill>
                  <a:schemeClr val="bg1"/>
                </a:solidFill>
                <a:latin typeface="Times New Roman" pitchFamily="18" charset="0"/>
                <a:cs typeface="Times New Roman" pitchFamily="18" charset="0"/>
              </a:rPr>
              <a:t>28 жовтня 2010 року у справі «</a:t>
            </a:r>
            <a:r>
              <a:rPr lang="uk-UA" b="1" dirty="0" err="1">
                <a:solidFill>
                  <a:schemeClr val="bg1"/>
                </a:solidFill>
                <a:latin typeface="Times New Roman" pitchFamily="18" charset="0"/>
                <a:cs typeface="Times New Roman" pitchFamily="18" charset="0"/>
              </a:rPr>
              <a:t>Карапанагіотоу</a:t>
            </a:r>
            <a:r>
              <a:rPr lang="uk-UA" b="1" dirty="0">
                <a:solidFill>
                  <a:schemeClr val="bg1"/>
                </a:solidFill>
                <a:latin typeface="Times New Roman" pitchFamily="18" charset="0"/>
                <a:cs typeface="Times New Roman" pitchFamily="18" charset="0"/>
              </a:rPr>
              <a:t> та інші проти Греції» </a:t>
            </a:r>
            <a:r>
              <a:rPr lang="uk-UA" b="1" i="1" dirty="0" err="1">
                <a:solidFill>
                  <a:schemeClr val="bg1"/>
                </a:solidFill>
                <a:latin typeface="Times New Roman" pitchFamily="18" charset="0"/>
                <a:cs typeface="Times New Roman" pitchFamily="18" charset="0"/>
              </a:rPr>
              <a:t>Karapanagiotou</a:t>
            </a:r>
            <a:r>
              <a:rPr lang="uk-UA" b="1" i="1" dirty="0">
                <a:solidFill>
                  <a:schemeClr val="bg1"/>
                </a:solidFill>
                <a:latin typeface="Times New Roman" pitchFamily="18" charset="0"/>
                <a:cs typeface="Times New Roman" pitchFamily="18" charset="0"/>
              </a:rPr>
              <a:t> </a:t>
            </a:r>
            <a:r>
              <a:rPr lang="uk-UA" b="1" i="1" dirty="0" err="1">
                <a:solidFill>
                  <a:schemeClr val="bg1"/>
                </a:solidFill>
                <a:latin typeface="Times New Roman" pitchFamily="18" charset="0"/>
                <a:cs typeface="Times New Roman" pitchFamily="18" charset="0"/>
              </a:rPr>
              <a:t>and</a:t>
            </a:r>
            <a:r>
              <a:rPr lang="uk-UA" b="1" i="1" dirty="0">
                <a:solidFill>
                  <a:schemeClr val="bg1"/>
                </a:solidFill>
                <a:latin typeface="Times New Roman" pitchFamily="18" charset="0"/>
                <a:cs typeface="Times New Roman" pitchFamily="18" charset="0"/>
              </a:rPr>
              <a:t> </a:t>
            </a:r>
            <a:r>
              <a:rPr lang="uk-UA" b="1" i="1" dirty="0" err="1">
                <a:solidFill>
                  <a:schemeClr val="bg1"/>
                </a:solidFill>
                <a:latin typeface="Times New Roman" pitchFamily="18" charset="0"/>
                <a:cs typeface="Times New Roman" pitchFamily="18" charset="0"/>
              </a:rPr>
              <a:t>Others</a:t>
            </a:r>
            <a:r>
              <a:rPr lang="uk-UA" b="1" i="1" dirty="0">
                <a:solidFill>
                  <a:schemeClr val="bg1"/>
                </a:solidFill>
                <a:latin typeface="Times New Roman" pitchFamily="18" charset="0"/>
                <a:cs typeface="Times New Roman" pitchFamily="18" charset="0"/>
              </a:rPr>
              <a:t> v. </a:t>
            </a:r>
            <a:r>
              <a:rPr lang="uk-UA" b="1" i="1" dirty="0" err="1" smtClean="0">
                <a:solidFill>
                  <a:schemeClr val="bg1"/>
                </a:solidFill>
                <a:latin typeface="Times New Roman" pitchFamily="18" charset="0"/>
                <a:cs typeface="Times New Roman" pitchFamily="18" charset="0"/>
              </a:rPr>
              <a:t>Greece</a:t>
            </a:r>
            <a:endParaRPr lang="uk-UA" b="1" i="1" dirty="0" smtClean="0">
              <a:solidFill>
                <a:schemeClr val="bg1"/>
              </a:solidFill>
              <a:latin typeface="Times New Roman" pitchFamily="18" charset="0"/>
              <a:cs typeface="Times New Roman" pitchFamily="18" charset="0"/>
            </a:endParaRPr>
          </a:p>
          <a:p>
            <a:pPr marL="0" indent="0">
              <a:buNone/>
            </a:pPr>
            <a:r>
              <a:rPr lang="uk-UA" b="1" dirty="0" smtClean="0">
                <a:solidFill>
                  <a:schemeClr val="bg1"/>
                </a:solidFill>
                <a:latin typeface="Times New Roman" pitchFamily="18" charset="0"/>
                <a:cs typeface="Times New Roman" pitchFamily="18" charset="0"/>
              </a:rPr>
              <a:t>- «</a:t>
            </a:r>
            <a:r>
              <a:rPr lang="uk-UA" b="1" dirty="0" err="1">
                <a:solidFill>
                  <a:schemeClr val="bg1"/>
                </a:solidFill>
                <a:latin typeface="Times New Roman" pitchFamily="18" charset="0"/>
                <a:cs typeface="Times New Roman" pitchFamily="18" charset="0"/>
              </a:rPr>
              <a:t>Гуігю</a:t>
            </a:r>
            <a:r>
              <a:rPr lang="uk-UA" b="1" dirty="0">
                <a:solidFill>
                  <a:schemeClr val="bg1"/>
                </a:solidFill>
                <a:latin typeface="Times New Roman" pitchFamily="18" charset="0"/>
                <a:cs typeface="Times New Roman" pitchFamily="18" charset="0"/>
              </a:rPr>
              <a:t> та</a:t>
            </a:r>
            <a:r>
              <a:rPr lang="uk-UA" b="1" i="1" dirty="0">
                <a:solidFill>
                  <a:schemeClr val="bg1"/>
                </a:solidFill>
                <a:latin typeface="Times New Roman" pitchFamily="18" charset="0"/>
                <a:cs typeface="Times New Roman" pitchFamily="18" charset="0"/>
              </a:rPr>
              <a:t> SGEN-CFDT проти Франції</a:t>
            </a:r>
            <a:r>
              <a:rPr lang="uk-UA" b="1" dirty="0">
                <a:solidFill>
                  <a:schemeClr val="bg1"/>
                </a:solidFill>
                <a:latin typeface="Times New Roman" pitchFamily="18" charset="0"/>
                <a:cs typeface="Times New Roman" pitchFamily="18" charset="0"/>
              </a:rPr>
              <a:t>» </a:t>
            </a:r>
            <a:r>
              <a:rPr lang="uk-UA" b="1" i="1" dirty="0" err="1">
                <a:solidFill>
                  <a:schemeClr val="bg1"/>
                </a:solidFill>
                <a:latin typeface="Times New Roman" pitchFamily="18" charset="0"/>
                <a:cs typeface="Times New Roman" pitchFamily="18" charset="0"/>
              </a:rPr>
              <a:t>Guigue</a:t>
            </a:r>
            <a:r>
              <a:rPr lang="uk-UA" b="1" i="1" dirty="0">
                <a:solidFill>
                  <a:schemeClr val="bg1"/>
                </a:solidFill>
                <a:latin typeface="Times New Roman" pitchFamily="18" charset="0"/>
                <a:cs typeface="Times New Roman" pitchFamily="18" charset="0"/>
              </a:rPr>
              <a:t> </a:t>
            </a:r>
            <a:r>
              <a:rPr lang="uk-UA" b="1" i="1" dirty="0" err="1">
                <a:solidFill>
                  <a:schemeClr val="bg1"/>
                </a:solidFill>
                <a:latin typeface="Times New Roman" pitchFamily="18" charset="0"/>
                <a:cs typeface="Times New Roman" pitchFamily="18" charset="0"/>
              </a:rPr>
              <a:t>and</a:t>
            </a:r>
            <a:r>
              <a:rPr lang="uk-UA" b="1" i="1" dirty="0">
                <a:solidFill>
                  <a:schemeClr val="bg1"/>
                </a:solidFill>
                <a:latin typeface="Times New Roman" pitchFamily="18" charset="0"/>
                <a:cs typeface="Times New Roman" pitchFamily="18" charset="0"/>
              </a:rPr>
              <a:t> SGEN-CFDT v. </a:t>
            </a:r>
            <a:r>
              <a:rPr lang="uk-UA" b="1" i="1" dirty="0" err="1" smtClean="0">
                <a:solidFill>
                  <a:schemeClr val="bg1"/>
                </a:solidFill>
                <a:latin typeface="Times New Roman" pitchFamily="18" charset="0"/>
                <a:cs typeface="Times New Roman" pitchFamily="18" charset="0"/>
              </a:rPr>
              <a:t>France</a:t>
            </a:r>
            <a:endParaRPr lang="uk-UA" b="1" i="1" dirty="0" smtClean="0">
              <a:solidFill>
                <a:schemeClr val="bg1"/>
              </a:solidFill>
              <a:latin typeface="Times New Roman" pitchFamily="18" charset="0"/>
              <a:cs typeface="Times New Roman" pitchFamily="18" charset="0"/>
            </a:endParaRPr>
          </a:p>
          <a:p>
            <a:pPr marL="0" indent="0">
              <a:buNone/>
            </a:pPr>
            <a:r>
              <a:rPr lang="uk-UA" b="1" dirty="0" smtClean="0">
                <a:solidFill>
                  <a:schemeClr val="bg1"/>
                </a:solidFill>
                <a:latin typeface="Times New Roman" pitchFamily="18" charset="0"/>
                <a:cs typeface="Times New Roman" pitchFamily="18" charset="0"/>
              </a:rPr>
              <a:t>- 22 </a:t>
            </a:r>
            <a:r>
              <a:rPr lang="uk-UA" b="1" dirty="0">
                <a:solidFill>
                  <a:schemeClr val="bg1"/>
                </a:solidFill>
                <a:latin typeface="Times New Roman" pitchFamily="18" charset="0"/>
                <a:cs typeface="Times New Roman" pitchFamily="18" charset="0"/>
              </a:rPr>
              <a:t>липня 2010 року у справі «</a:t>
            </a:r>
            <a:r>
              <a:rPr lang="uk-UA" b="1" dirty="0" err="1">
                <a:solidFill>
                  <a:schemeClr val="bg1"/>
                </a:solidFill>
                <a:latin typeface="Times New Roman" pitchFamily="18" charset="0"/>
                <a:cs typeface="Times New Roman" pitchFamily="18" charset="0"/>
              </a:rPr>
              <a:t>Еверт</a:t>
            </a:r>
            <a:r>
              <a:rPr lang="uk-UA" b="1" dirty="0">
                <a:solidFill>
                  <a:schemeClr val="bg1"/>
                </a:solidFill>
                <a:latin typeface="Times New Roman" pitchFamily="18" charset="0"/>
                <a:cs typeface="Times New Roman" pitchFamily="18" charset="0"/>
              </a:rPr>
              <a:t> проти Люксембурга» (</a:t>
            </a:r>
            <a:r>
              <a:rPr lang="uk-UA" b="1" i="1" dirty="0" err="1">
                <a:solidFill>
                  <a:schemeClr val="bg1"/>
                </a:solidFill>
                <a:latin typeface="Times New Roman" pitchFamily="18" charset="0"/>
                <a:cs typeface="Times New Roman" pitchFamily="18" charset="0"/>
              </a:rPr>
              <a:t>Ewert</a:t>
            </a:r>
            <a:r>
              <a:rPr lang="uk-UA" b="1" i="1" dirty="0">
                <a:solidFill>
                  <a:schemeClr val="bg1"/>
                </a:solidFill>
                <a:latin typeface="Times New Roman" pitchFamily="18" charset="0"/>
                <a:cs typeface="Times New Roman" pitchFamily="18" charset="0"/>
              </a:rPr>
              <a:t> v. </a:t>
            </a:r>
            <a:r>
              <a:rPr lang="uk-UA" b="1" i="1" dirty="0" err="1">
                <a:solidFill>
                  <a:schemeClr val="bg1"/>
                </a:solidFill>
                <a:latin typeface="Times New Roman" pitchFamily="18" charset="0"/>
                <a:cs typeface="Times New Roman" pitchFamily="18" charset="0"/>
              </a:rPr>
              <a:t>Luxembourg</a:t>
            </a:r>
            <a:r>
              <a:rPr lang="uk-UA" b="1" dirty="0">
                <a:solidFill>
                  <a:schemeClr val="bg1"/>
                </a:solidFill>
                <a:latin typeface="Times New Roman" pitchFamily="18" charset="0"/>
                <a:cs typeface="Times New Roman" pitchFamily="18" charset="0"/>
              </a:rPr>
              <a:t>)</a:t>
            </a:r>
            <a:endParaRPr lang="ru-RU"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225493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60648"/>
            <a:ext cx="8424936" cy="6120680"/>
          </a:xfrm>
        </p:spPr>
        <p:txBody>
          <a:bodyPr/>
          <a:lstStyle/>
          <a:p>
            <a:pPr marL="0" indent="0">
              <a:buNone/>
            </a:pPr>
            <a:endParaRPr lang="uk-UA" sz="2800" b="1" dirty="0" smtClean="0">
              <a:solidFill>
                <a:schemeClr val="bg1"/>
              </a:solidFill>
              <a:latin typeface="Times New Roman" pitchFamily="18" charset="0"/>
              <a:cs typeface="Times New Roman" pitchFamily="18" charset="0"/>
            </a:endParaRPr>
          </a:p>
          <a:p>
            <a:pPr marL="0" indent="0">
              <a:buNone/>
            </a:pPr>
            <a:r>
              <a:rPr lang="uk-UA" sz="2800" b="1" dirty="0" smtClean="0">
                <a:solidFill>
                  <a:schemeClr val="bg1"/>
                </a:solidFill>
                <a:latin typeface="Times New Roman" pitchFamily="18" charset="0"/>
                <a:cs typeface="Times New Roman" pitchFamily="18" charset="0"/>
              </a:rPr>
              <a:t>- «</a:t>
            </a:r>
            <a:r>
              <a:rPr lang="uk-UA" sz="2800" b="1" dirty="0" err="1" smtClean="0">
                <a:solidFill>
                  <a:schemeClr val="bg1"/>
                </a:solidFill>
                <a:latin typeface="Times New Roman" pitchFamily="18" charset="0"/>
                <a:cs typeface="Times New Roman" pitchFamily="18" charset="0"/>
              </a:rPr>
              <a:t>Боргер</a:t>
            </a:r>
            <a:r>
              <a:rPr lang="uk-UA" sz="2800" b="1" dirty="0" smtClean="0">
                <a:solidFill>
                  <a:schemeClr val="bg1"/>
                </a:solidFill>
                <a:latin typeface="Times New Roman" pitchFamily="18" charset="0"/>
                <a:cs typeface="Times New Roman" pitchFamily="18" charset="0"/>
              </a:rPr>
              <a:t> </a:t>
            </a:r>
            <a:r>
              <a:rPr lang="uk-UA" sz="2800" b="1" dirty="0">
                <a:solidFill>
                  <a:schemeClr val="bg1"/>
                </a:solidFill>
                <a:latin typeface="Times New Roman" pitchFamily="18" charset="0"/>
                <a:cs typeface="Times New Roman" pitchFamily="18" charset="0"/>
              </a:rPr>
              <a:t>проти Франції» (</a:t>
            </a:r>
            <a:r>
              <a:rPr lang="uk-UA" sz="2800" b="1" i="1" dirty="0" err="1">
                <a:solidFill>
                  <a:schemeClr val="bg1"/>
                </a:solidFill>
                <a:latin typeface="Times New Roman" pitchFamily="18" charset="0"/>
                <a:cs typeface="Times New Roman" pitchFamily="18" charset="0"/>
              </a:rPr>
              <a:t>Berger</a:t>
            </a:r>
            <a:r>
              <a:rPr lang="uk-UA" sz="2800" b="1" i="1" dirty="0">
                <a:solidFill>
                  <a:schemeClr val="bg1"/>
                </a:solidFill>
                <a:latin typeface="Times New Roman" pitchFamily="18" charset="0"/>
                <a:cs typeface="Times New Roman" pitchFamily="18" charset="0"/>
              </a:rPr>
              <a:t> v. </a:t>
            </a:r>
            <a:r>
              <a:rPr lang="uk-UA" sz="2800" b="1" i="1" dirty="0" err="1">
                <a:solidFill>
                  <a:schemeClr val="bg1"/>
                </a:solidFill>
                <a:latin typeface="Times New Roman" pitchFamily="18" charset="0"/>
                <a:cs typeface="Times New Roman" pitchFamily="18" charset="0"/>
              </a:rPr>
              <a:t>France</a:t>
            </a:r>
            <a:r>
              <a:rPr lang="uk-UA" sz="2800" b="1" dirty="0">
                <a:solidFill>
                  <a:schemeClr val="bg1"/>
                </a:solidFill>
                <a:latin typeface="Times New Roman" pitchFamily="18" charset="0"/>
                <a:cs typeface="Times New Roman" pitchFamily="18" charset="0"/>
              </a:rPr>
              <a:t>), заява № 48221/99, ECHR 2002 </a:t>
            </a:r>
            <a:r>
              <a:rPr lang="uk-UA" sz="2800" b="1" dirty="0" smtClean="0">
                <a:solidFill>
                  <a:schemeClr val="bg1"/>
                </a:solidFill>
                <a:latin typeface="Times New Roman" pitchFamily="18" charset="0"/>
                <a:cs typeface="Times New Roman" pitchFamily="18" charset="0"/>
              </a:rPr>
              <a:t>року-X</a:t>
            </a:r>
          </a:p>
          <a:p>
            <a:pPr marL="0" indent="0">
              <a:buNone/>
            </a:pPr>
            <a:r>
              <a:rPr lang="uk-UA" sz="2800" b="1" dirty="0" smtClean="0">
                <a:solidFill>
                  <a:schemeClr val="bg1"/>
                </a:solidFill>
                <a:latin typeface="Times New Roman" pitchFamily="18" charset="0"/>
                <a:cs typeface="Times New Roman" pitchFamily="18" charset="0"/>
              </a:rPr>
              <a:t>- «</a:t>
            </a:r>
            <a:r>
              <a:rPr lang="uk-UA" sz="2800" b="1" dirty="0" err="1">
                <a:solidFill>
                  <a:schemeClr val="bg1"/>
                </a:solidFill>
                <a:latin typeface="Times New Roman" pitchFamily="18" charset="0"/>
                <a:cs typeface="Times New Roman" pitchFamily="18" charset="0"/>
              </a:rPr>
              <a:t>Бланко</a:t>
            </a:r>
            <a:r>
              <a:rPr lang="uk-UA" sz="2800" b="1" dirty="0">
                <a:solidFill>
                  <a:schemeClr val="bg1"/>
                </a:solidFill>
                <a:latin typeface="Times New Roman" pitchFamily="18" charset="0"/>
                <a:cs typeface="Times New Roman" pitchFamily="18" charset="0"/>
              </a:rPr>
              <a:t> </a:t>
            </a:r>
            <a:r>
              <a:rPr lang="uk-UA" sz="2800" b="1" dirty="0" err="1">
                <a:solidFill>
                  <a:schemeClr val="bg1"/>
                </a:solidFill>
                <a:latin typeface="Times New Roman" pitchFamily="18" charset="0"/>
                <a:cs typeface="Times New Roman" pitchFamily="18" charset="0"/>
              </a:rPr>
              <a:t>Каллеяс</a:t>
            </a:r>
            <a:r>
              <a:rPr lang="uk-UA" sz="2800" b="1" dirty="0">
                <a:solidFill>
                  <a:schemeClr val="bg1"/>
                </a:solidFill>
                <a:latin typeface="Times New Roman" pitchFamily="18" charset="0"/>
                <a:cs typeface="Times New Roman" pitchFamily="18" charset="0"/>
              </a:rPr>
              <a:t> проти Іспанії»(</a:t>
            </a:r>
            <a:r>
              <a:rPr lang="uk-UA" sz="2800" b="1" i="1" dirty="0" err="1">
                <a:solidFill>
                  <a:schemeClr val="bg1"/>
                </a:solidFill>
                <a:latin typeface="Times New Roman" pitchFamily="18" charset="0"/>
                <a:cs typeface="Times New Roman" pitchFamily="18" charset="0"/>
              </a:rPr>
              <a:t>Blanco</a:t>
            </a:r>
            <a:r>
              <a:rPr lang="uk-UA" sz="2800" b="1" i="1" dirty="0">
                <a:solidFill>
                  <a:schemeClr val="bg1"/>
                </a:solidFill>
                <a:latin typeface="Times New Roman" pitchFamily="18" charset="0"/>
                <a:cs typeface="Times New Roman" pitchFamily="18" charset="0"/>
              </a:rPr>
              <a:t> </a:t>
            </a:r>
            <a:r>
              <a:rPr lang="uk-UA" sz="2800" b="1" i="1" dirty="0" err="1">
                <a:solidFill>
                  <a:schemeClr val="bg1"/>
                </a:solidFill>
                <a:latin typeface="Times New Roman" pitchFamily="18" charset="0"/>
                <a:cs typeface="Times New Roman" pitchFamily="18" charset="0"/>
              </a:rPr>
              <a:t>Callejas</a:t>
            </a:r>
            <a:r>
              <a:rPr lang="uk-UA" sz="2800" b="1" i="1" dirty="0">
                <a:solidFill>
                  <a:schemeClr val="bg1"/>
                </a:solidFill>
                <a:latin typeface="Times New Roman" pitchFamily="18" charset="0"/>
                <a:cs typeface="Times New Roman" pitchFamily="18" charset="0"/>
              </a:rPr>
              <a:t> v. </a:t>
            </a:r>
            <a:r>
              <a:rPr lang="uk-UA" sz="2800" b="1" i="1" dirty="0" err="1">
                <a:solidFill>
                  <a:schemeClr val="bg1"/>
                </a:solidFill>
                <a:latin typeface="Times New Roman" pitchFamily="18" charset="0"/>
                <a:cs typeface="Times New Roman" pitchFamily="18" charset="0"/>
              </a:rPr>
              <a:t>Spain</a:t>
            </a:r>
            <a:r>
              <a:rPr lang="uk-UA" sz="2800" b="1" dirty="0">
                <a:solidFill>
                  <a:schemeClr val="bg1"/>
                </a:solidFill>
                <a:latin typeface="Times New Roman" pitchFamily="18" charset="0"/>
                <a:cs typeface="Times New Roman" pitchFamily="18" charset="0"/>
              </a:rPr>
              <a:t>), заява № 64100/00</a:t>
            </a:r>
            <a:r>
              <a:rPr lang="uk-UA" sz="2800" b="1" dirty="0" smtClean="0">
                <a:solidFill>
                  <a:schemeClr val="bg1"/>
                </a:solidFill>
                <a:latin typeface="Times New Roman" pitchFamily="18" charset="0"/>
                <a:cs typeface="Times New Roman" pitchFamily="18" charset="0"/>
              </a:rPr>
              <a:t>)</a:t>
            </a:r>
          </a:p>
          <a:p>
            <a:pPr marL="0" indent="0">
              <a:buNone/>
            </a:pPr>
            <a:r>
              <a:rPr lang="uk-UA" sz="2800" b="1" dirty="0" smtClean="0">
                <a:solidFill>
                  <a:schemeClr val="bg1"/>
                </a:solidFill>
                <a:latin typeface="Times New Roman" pitchFamily="18" charset="0"/>
                <a:cs typeface="Times New Roman" pitchFamily="18" charset="0"/>
              </a:rPr>
              <a:t>- 15 </a:t>
            </a:r>
            <a:r>
              <a:rPr lang="uk-UA" sz="2800" b="1" dirty="0">
                <a:solidFill>
                  <a:schemeClr val="bg1"/>
                </a:solidFill>
                <a:latin typeface="Times New Roman" pitchFamily="18" charset="0"/>
                <a:cs typeface="Times New Roman" pitchFamily="18" charset="0"/>
              </a:rPr>
              <a:t>січня 2009 року у справі «</a:t>
            </a:r>
            <a:r>
              <a:rPr lang="uk-UA" sz="2800" b="1" dirty="0" err="1">
                <a:solidFill>
                  <a:schemeClr val="bg1"/>
                </a:solidFill>
                <a:latin typeface="Times New Roman" pitchFamily="18" charset="0"/>
                <a:cs typeface="Times New Roman" pitchFamily="18" charset="0"/>
              </a:rPr>
              <a:t>Менчінская</a:t>
            </a:r>
            <a:r>
              <a:rPr lang="uk-UA" sz="2800" b="1" dirty="0">
                <a:solidFill>
                  <a:schemeClr val="bg1"/>
                </a:solidFill>
                <a:latin typeface="Times New Roman" pitchFamily="18" charset="0"/>
                <a:cs typeface="Times New Roman" pitchFamily="18" charset="0"/>
              </a:rPr>
              <a:t> проти Росії» (</a:t>
            </a:r>
            <a:r>
              <a:rPr lang="uk-UA" sz="2800" b="1" i="1" dirty="0" err="1">
                <a:solidFill>
                  <a:schemeClr val="bg1"/>
                </a:solidFill>
                <a:latin typeface="Times New Roman" pitchFamily="18" charset="0"/>
                <a:cs typeface="Times New Roman" pitchFamily="18" charset="0"/>
              </a:rPr>
              <a:t>Menchinskaya</a:t>
            </a:r>
            <a:r>
              <a:rPr lang="uk-UA" sz="2800" b="1" i="1" dirty="0">
                <a:solidFill>
                  <a:schemeClr val="bg1"/>
                </a:solidFill>
                <a:latin typeface="Times New Roman" pitchFamily="18" charset="0"/>
                <a:cs typeface="Times New Roman" pitchFamily="18" charset="0"/>
              </a:rPr>
              <a:t> v. </a:t>
            </a:r>
            <a:r>
              <a:rPr lang="uk-UA" sz="2800" b="1" i="1" dirty="0" err="1">
                <a:solidFill>
                  <a:schemeClr val="bg1"/>
                </a:solidFill>
                <a:latin typeface="Times New Roman" pitchFamily="18" charset="0"/>
                <a:cs typeface="Times New Roman" pitchFamily="18" charset="0"/>
              </a:rPr>
              <a:t>Russia</a:t>
            </a:r>
            <a:r>
              <a:rPr lang="uk-UA" sz="2800" b="1" dirty="0">
                <a:solidFill>
                  <a:schemeClr val="bg1"/>
                </a:solidFill>
                <a:latin typeface="Times New Roman" pitchFamily="18" charset="0"/>
                <a:cs typeface="Times New Roman" pitchFamily="18" charset="0"/>
              </a:rPr>
              <a:t>), заява № </a:t>
            </a:r>
            <a:r>
              <a:rPr lang="uk-UA" sz="2800" b="1" dirty="0" smtClean="0">
                <a:solidFill>
                  <a:schemeClr val="bg1"/>
                </a:solidFill>
                <a:latin typeface="Times New Roman" pitchFamily="18" charset="0"/>
                <a:cs typeface="Times New Roman" pitchFamily="18" charset="0"/>
              </a:rPr>
              <a:t>42454/02</a:t>
            </a:r>
          </a:p>
          <a:p>
            <a:pPr marL="0" indent="0">
              <a:buNone/>
            </a:pPr>
            <a:r>
              <a:rPr lang="uk-UA" sz="2800" b="1" dirty="0" smtClean="0">
                <a:solidFill>
                  <a:schemeClr val="bg1"/>
                </a:solidFill>
                <a:latin typeface="Times New Roman" pitchFamily="18" charset="0"/>
                <a:cs typeface="Times New Roman" pitchFamily="18" charset="0"/>
              </a:rPr>
              <a:t>- 1 </a:t>
            </a:r>
            <a:r>
              <a:rPr lang="uk-UA" sz="2800" b="1" dirty="0">
                <a:solidFill>
                  <a:schemeClr val="bg1"/>
                </a:solidFill>
                <a:latin typeface="Times New Roman" pitchFamily="18" charset="0"/>
                <a:cs typeface="Times New Roman" pitchFamily="18" charset="0"/>
              </a:rPr>
              <a:t>квітня 2010 року у справі «Корольов проти Росії № 2» (</a:t>
            </a:r>
            <a:r>
              <a:rPr lang="uk-UA" sz="2800" b="1" i="1" dirty="0" err="1">
                <a:solidFill>
                  <a:schemeClr val="bg1"/>
                </a:solidFill>
                <a:latin typeface="Times New Roman" pitchFamily="18" charset="0"/>
                <a:cs typeface="Times New Roman" pitchFamily="18" charset="0"/>
              </a:rPr>
              <a:t>Korolev</a:t>
            </a:r>
            <a:r>
              <a:rPr lang="uk-UA" sz="2800" b="1" i="1" dirty="0">
                <a:solidFill>
                  <a:schemeClr val="bg1"/>
                </a:solidFill>
                <a:latin typeface="Times New Roman" pitchFamily="18" charset="0"/>
                <a:cs typeface="Times New Roman" pitchFamily="18" charset="0"/>
              </a:rPr>
              <a:t> v. </a:t>
            </a:r>
            <a:r>
              <a:rPr lang="uk-UA" sz="2800" b="1" i="1" dirty="0" err="1">
                <a:solidFill>
                  <a:schemeClr val="bg1"/>
                </a:solidFill>
                <a:latin typeface="Times New Roman" pitchFamily="18" charset="0"/>
                <a:cs typeface="Times New Roman" pitchFamily="18" charset="0"/>
              </a:rPr>
              <a:t>Russia</a:t>
            </a:r>
            <a:r>
              <a:rPr lang="uk-UA" sz="2800" b="1" i="1" dirty="0">
                <a:solidFill>
                  <a:schemeClr val="bg1"/>
                </a:solidFill>
                <a:latin typeface="Times New Roman" pitchFamily="18" charset="0"/>
                <a:cs typeface="Times New Roman" pitchFamily="18" charset="0"/>
              </a:rPr>
              <a:t> (</a:t>
            </a:r>
            <a:r>
              <a:rPr lang="uk-UA" sz="2800" b="1" i="1" dirty="0" err="1">
                <a:solidFill>
                  <a:schemeClr val="bg1"/>
                </a:solidFill>
                <a:latin typeface="Times New Roman" pitchFamily="18" charset="0"/>
                <a:cs typeface="Times New Roman" pitchFamily="18" charset="0"/>
              </a:rPr>
              <a:t>no</a:t>
            </a:r>
            <a:r>
              <a:rPr lang="uk-UA" sz="2800" b="1" i="1" dirty="0">
                <a:solidFill>
                  <a:schemeClr val="bg1"/>
                </a:solidFill>
                <a:latin typeface="Times New Roman" pitchFamily="18" charset="0"/>
                <a:cs typeface="Times New Roman" pitchFamily="18" charset="0"/>
              </a:rPr>
              <a:t>. 2)</a:t>
            </a:r>
            <a:r>
              <a:rPr lang="uk-UA" sz="2800" b="1" dirty="0">
                <a:solidFill>
                  <a:schemeClr val="bg1"/>
                </a:solidFill>
                <a:latin typeface="Times New Roman" pitchFamily="18" charset="0"/>
                <a:cs typeface="Times New Roman" pitchFamily="18" charset="0"/>
              </a:rPr>
              <a:t>), заява № </a:t>
            </a:r>
            <a:r>
              <a:rPr lang="uk-UA" sz="2800" b="1" dirty="0" smtClean="0">
                <a:solidFill>
                  <a:schemeClr val="bg1"/>
                </a:solidFill>
                <a:latin typeface="Times New Roman" pitchFamily="18" charset="0"/>
                <a:cs typeface="Times New Roman" pitchFamily="18" charset="0"/>
              </a:rPr>
              <a:t>5447/03</a:t>
            </a:r>
          </a:p>
          <a:p>
            <a:pPr marL="0" indent="0">
              <a:buNone/>
            </a:pPr>
            <a:r>
              <a:rPr lang="uk-UA" sz="2800" b="1" dirty="0" smtClean="0">
                <a:solidFill>
                  <a:schemeClr val="bg1"/>
                </a:solidFill>
                <a:latin typeface="Times New Roman" pitchFamily="18" charset="0"/>
                <a:cs typeface="Times New Roman" pitchFamily="18" charset="0"/>
              </a:rPr>
              <a:t>- 26 </a:t>
            </a:r>
            <a:r>
              <a:rPr lang="uk-UA" sz="2800" b="1" dirty="0">
                <a:solidFill>
                  <a:schemeClr val="bg1"/>
                </a:solidFill>
                <a:latin typeface="Times New Roman" pitchFamily="18" charset="0"/>
                <a:cs typeface="Times New Roman" pitchFamily="18" charset="0"/>
              </a:rPr>
              <a:t>травня 2009 року у справі «</a:t>
            </a:r>
            <a:r>
              <a:rPr lang="uk-UA" sz="2800" b="1" dirty="0" err="1">
                <a:solidFill>
                  <a:schemeClr val="bg1"/>
                </a:solidFill>
                <a:latin typeface="Times New Roman" pitchFamily="18" charset="0"/>
                <a:cs typeface="Times New Roman" pitchFamily="18" charset="0"/>
              </a:rPr>
              <a:t>Бацаніна</a:t>
            </a:r>
            <a:r>
              <a:rPr lang="uk-UA" sz="2800" b="1" dirty="0">
                <a:solidFill>
                  <a:schemeClr val="bg1"/>
                </a:solidFill>
                <a:latin typeface="Times New Roman" pitchFamily="18" charset="0"/>
                <a:cs typeface="Times New Roman" pitchFamily="18" charset="0"/>
              </a:rPr>
              <a:t> проти Росії» ((</a:t>
            </a:r>
            <a:r>
              <a:rPr lang="uk-UA" sz="2800" b="1" i="1" dirty="0" err="1">
                <a:solidFill>
                  <a:schemeClr val="bg1"/>
                </a:solidFill>
                <a:latin typeface="Times New Roman" pitchFamily="18" charset="0"/>
                <a:cs typeface="Times New Roman" pitchFamily="18" charset="0"/>
              </a:rPr>
              <a:t>Batsanina</a:t>
            </a:r>
            <a:r>
              <a:rPr lang="uk-UA" sz="2800" b="1" i="1" dirty="0">
                <a:solidFill>
                  <a:schemeClr val="bg1"/>
                </a:solidFill>
                <a:latin typeface="Times New Roman" pitchFamily="18" charset="0"/>
                <a:cs typeface="Times New Roman" pitchFamily="18" charset="0"/>
              </a:rPr>
              <a:t> v. </a:t>
            </a:r>
            <a:r>
              <a:rPr lang="uk-UA" sz="2800" b="1" i="1" dirty="0" err="1">
                <a:solidFill>
                  <a:schemeClr val="bg1"/>
                </a:solidFill>
                <a:latin typeface="Times New Roman" pitchFamily="18" charset="0"/>
                <a:cs typeface="Times New Roman" pitchFamily="18" charset="0"/>
              </a:rPr>
              <a:t>Russia</a:t>
            </a:r>
            <a:r>
              <a:rPr lang="uk-UA" sz="2800" b="1" dirty="0">
                <a:solidFill>
                  <a:schemeClr val="bg1"/>
                </a:solidFill>
                <a:latin typeface="Times New Roman" pitchFamily="18" charset="0"/>
                <a:cs typeface="Times New Roman" pitchFamily="18" charset="0"/>
              </a:rPr>
              <a:t>), заява № 3932/02</a:t>
            </a:r>
            <a:r>
              <a:rPr lang="uk-UA" sz="2800" b="1" dirty="0" smtClean="0">
                <a:solidFill>
                  <a:schemeClr val="bg1"/>
                </a:solidFill>
                <a:latin typeface="Times New Roman" pitchFamily="18" charset="0"/>
                <a:cs typeface="Times New Roman" pitchFamily="18" charset="0"/>
              </a:rPr>
              <a:t>)</a:t>
            </a:r>
          </a:p>
          <a:p>
            <a:pPr marL="0" indent="0">
              <a:buNone/>
            </a:pPr>
            <a:endParaRPr lang="ru-RU" dirty="0"/>
          </a:p>
        </p:txBody>
      </p:sp>
    </p:spTree>
    <p:extLst>
      <p:ext uri="{BB962C8B-B14F-4D97-AF65-F5344CB8AC3E}">
        <p14:creationId xmlns:p14="http://schemas.microsoft.com/office/powerpoint/2010/main" val="380754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60648"/>
            <a:ext cx="8424936" cy="6048672"/>
          </a:xfrm>
        </p:spPr>
        <p:txBody>
          <a:bodyPr>
            <a:normAutofit/>
          </a:bodyPr>
          <a:lstStyle/>
          <a:p>
            <a:pPr marL="0" indent="0" algn="ctr">
              <a:buNone/>
            </a:pPr>
            <a:r>
              <a:rPr lang="uk-UA" sz="2800" b="1" dirty="0">
                <a:solidFill>
                  <a:schemeClr val="bg1"/>
                </a:solidFill>
                <a:latin typeface="Times New Roman" pitchFamily="18" charset="0"/>
                <a:cs typeface="Times New Roman" pitchFamily="18" charset="0"/>
              </a:rPr>
              <a:t>IV. ПРАВО НА ДОСТУП ДО СУДУ </a:t>
            </a:r>
            <a:endParaRPr lang="ru-RU" sz="2800" b="1" dirty="0">
              <a:solidFill>
                <a:schemeClr val="bg1"/>
              </a:solidFill>
              <a:latin typeface="Times New Roman" pitchFamily="18" charset="0"/>
              <a:cs typeface="Times New Roman" pitchFamily="18" charset="0"/>
            </a:endParaRPr>
          </a:p>
          <a:p>
            <a:pPr marL="0" indent="0">
              <a:buNone/>
            </a:pPr>
            <a:endParaRPr lang="uk-UA" sz="2800" dirty="0" smtClean="0">
              <a:solidFill>
                <a:schemeClr val="bg1"/>
              </a:solidFill>
              <a:latin typeface="Times New Roman" pitchFamily="18" charset="0"/>
              <a:cs typeface="Times New Roman" pitchFamily="18" charset="0"/>
            </a:endParaRPr>
          </a:p>
          <a:p>
            <a:pPr marL="0" indent="0">
              <a:buNone/>
            </a:pPr>
            <a:r>
              <a:rPr lang="uk-UA" sz="2800" dirty="0">
                <a:solidFill>
                  <a:schemeClr val="bg1"/>
                </a:solidFill>
                <a:latin typeface="Times New Roman" pitchFamily="18" charset="0"/>
                <a:cs typeface="Times New Roman" pitchFamily="18" charset="0"/>
              </a:rPr>
              <a:t>П</a:t>
            </a:r>
            <a:r>
              <a:rPr lang="uk-UA" sz="2800" dirty="0" smtClean="0">
                <a:solidFill>
                  <a:schemeClr val="bg1"/>
                </a:solidFill>
                <a:latin typeface="Times New Roman" pitchFamily="18" charset="0"/>
                <a:cs typeface="Times New Roman" pitchFamily="18" charset="0"/>
              </a:rPr>
              <a:t>рокурор</a:t>
            </a:r>
            <a:r>
              <a:rPr lang="uk-UA" sz="2800" dirty="0">
                <a:solidFill>
                  <a:schemeClr val="bg1"/>
                </a:solidFill>
                <a:latin typeface="Times New Roman" pitchFamily="18" charset="0"/>
                <a:cs typeface="Times New Roman" pitchFamily="18" charset="0"/>
              </a:rPr>
              <a:t>, який представляв заявника, повідомив останнього про постановлене щодо нього рішення лише після того, як воно набрало законної сили, перешкоджаючи таким чином заявникові подати апеляційну скаргу, може порушувати право на доступ до суду за статтею 6 Конвенції </a:t>
            </a:r>
            <a:r>
              <a:rPr lang="uk-UA" sz="2800" b="1" dirty="0">
                <a:solidFill>
                  <a:schemeClr val="bg1"/>
                </a:solidFill>
                <a:latin typeface="Times New Roman" pitchFamily="18" charset="0"/>
                <a:cs typeface="Times New Roman" pitchFamily="18" charset="0"/>
              </a:rPr>
              <a:t>(рішення від 21 червня 2007 року у справі «</a:t>
            </a:r>
            <a:r>
              <a:rPr lang="uk-UA" sz="2800" b="1" dirty="0" err="1">
                <a:solidFill>
                  <a:schemeClr val="bg1"/>
                </a:solidFill>
                <a:latin typeface="Times New Roman" pitchFamily="18" charset="0"/>
                <a:cs typeface="Times New Roman" pitchFamily="18" charset="0"/>
              </a:rPr>
              <a:t>Феррейра</a:t>
            </a:r>
            <a:r>
              <a:rPr lang="uk-UA" sz="2800" b="1" dirty="0">
                <a:solidFill>
                  <a:schemeClr val="bg1"/>
                </a:solidFill>
                <a:latin typeface="Times New Roman" pitchFamily="18" charset="0"/>
                <a:cs typeface="Times New Roman" pitchFamily="18" charset="0"/>
              </a:rPr>
              <a:t> </a:t>
            </a:r>
            <a:r>
              <a:rPr lang="uk-UA" sz="2800" b="1" dirty="0" err="1">
                <a:solidFill>
                  <a:schemeClr val="bg1"/>
                </a:solidFill>
                <a:latin typeface="Times New Roman" pitchFamily="18" charset="0"/>
                <a:cs typeface="Times New Roman" pitchFamily="18" charset="0"/>
              </a:rPr>
              <a:t>Алвеш</a:t>
            </a:r>
            <a:r>
              <a:rPr lang="uk-UA" sz="2800" b="1" dirty="0">
                <a:solidFill>
                  <a:schemeClr val="bg1"/>
                </a:solidFill>
                <a:latin typeface="Times New Roman" pitchFamily="18" charset="0"/>
                <a:cs typeface="Times New Roman" pitchFamily="18" charset="0"/>
              </a:rPr>
              <a:t> проти Португалії (№ 3)» (</a:t>
            </a:r>
            <a:r>
              <a:rPr lang="uk-UA" sz="2800" b="1" i="1" dirty="0" err="1">
                <a:solidFill>
                  <a:schemeClr val="bg1"/>
                </a:solidFill>
                <a:latin typeface="Times New Roman" pitchFamily="18" charset="0"/>
                <a:cs typeface="Times New Roman" pitchFamily="18" charset="0"/>
              </a:rPr>
              <a:t>Ferreira</a:t>
            </a:r>
            <a:r>
              <a:rPr lang="uk-UA" sz="2800" b="1" i="1" dirty="0">
                <a:solidFill>
                  <a:schemeClr val="bg1"/>
                </a:solidFill>
                <a:latin typeface="Times New Roman" pitchFamily="18" charset="0"/>
                <a:cs typeface="Times New Roman" pitchFamily="18" charset="0"/>
              </a:rPr>
              <a:t> </a:t>
            </a:r>
            <a:r>
              <a:rPr lang="uk-UA" sz="2800" b="1" i="1" dirty="0" err="1">
                <a:solidFill>
                  <a:schemeClr val="bg1"/>
                </a:solidFill>
                <a:latin typeface="Times New Roman" pitchFamily="18" charset="0"/>
                <a:cs typeface="Times New Roman" pitchFamily="18" charset="0"/>
              </a:rPr>
              <a:t>Alves</a:t>
            </a:r>
            <a:r>
              <a:rPr lang="uk-UA" sz="2800" b="1" i="1" dirty="0">
                <a:solidFill>
                  <a:schemeClr val="bg1"/>
                </a:solidFill>
                <a:latin typeface="Times New Roman" pitchFamily="18" charset="0"/>
                <a:cs typeface="Times New Roman" pitchFamily="18" charset="0"/>
              </a:rPr>
              <a:t> v. </a:t>
            </a:r>
            <a:r>
              <a:rPr lang="uk-UA" sz="2800" b="1" i="1" dirty="0" err="1">
                <a:solidFill>
                  <a:schemeClr val="bg1"/>
                </a:solidFill>
                <a:latin typeface="Times New Roman" pitchFamily="18" charset="0"/>
                <a:cs typeface="Times New Roman" pitchFamily="18" charset="0"/>
              </a:rPr>
              <a:t>Portugal</a:t>
            </a:r>
            <a:r>
              <a:rPr lang="uk-UA" sz="2800" b="1" i="1" dirty="0">
                <a:solidFill>
                  <a:schemeClr val="bg1"/>
                </a:solidFill>
                <a:latin typeface="Times New Roman" pitchFamily="18" charset="0"/>
                <a:cs typeface="Times New Roman" pitchFamily="18" charset="0"/>
              </a:rPr>
              <a:t> (</a:t>
            </a:r>
            <a:r>
              <a:rPr lang="uk-UA" sz="2800" b="1" i="1" dirty="0" err="1">
                <a:solidFill>
                  <a:schemeClr val="bg1"/>
                </a:solidFill>
                <a:latin typeface="Times New Roman" pitchFamily="18" charset="0"/>
                <a:cs typeface="Times New Roman" pitchFamily="18" charset="0"/>
              </a:rPr>
              <a:t>no</a:t>
            </a:r>
            <a:r>
              <a:rPr lang="uk-UA" sz="2800" b="1" i="1" dirty="0">
                <a:solidFill>
                  <a:schemeClr val="bg1"/>
                </a:solidFill>
                <a:latin typeface="Times New Roman" pitchFamily="18" charset="0"/>
                <a:cs typeface="Times New Roman" pitchFamily="18" charset="0"/>
              </a:rPr>
              <a:t>. 3)</a:t>
            </a:r>
            <a:r>
              <a:rPr lang="uk-UA" sz="2800" b="1" dirty="0">
                <a:solidFill>
                  <a:schemeClr val="bg1"/>
                </a:solidFill>
                <a:latin typeface="Times New Roman" pitchFamily="18" charset="0"/>
                <a:cs typeface="Times New Roman" pitchFamily="18" charset="0"/>
              </a:rPr>
              <a:t>), заява № 25053/05). </a:t>
            </a:r>
            <a:endParaRPr lang="ru-RU" sz="28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229511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332656"/>
            <a:ext cx="8496944" cy="6264696"/>
          </a:xfrm>
        </p:spPr>
        <p:txBody>
          <a:bodyPr/>
          <a:lstStyle/>
          <a:p>
            <a:pPr marL="0" indent="0">
              <a:buNone/>
            </a:pPr>
            <a:endParaRPr lang="uk-UA" sz="3600" b="1" u="sng" dirty="0" smtClean="0">
              <a:solidFill>
                <a:schemeClr val="bg1"/>
              </a:solidFill>
              <a:latin typeface="Times New Roman" pitchFamily="18" charset="0"/>
              <a:cs typeface="Times New Roman" pitchFamily="18" charset="0"/>
            </a:endParaRPr>
          </a:p>
          <a:p>
            <a:pPr marL="0" indent="0">
              <a:buNone/>
            </a:pPr>
            <a:r>
              <a:rPr lang="uk-UA" sz="3600" b="1" u="sng" dirty="0" smtClean="0">
                <a:solidFill>
                  <a:schemeClr val="bg1"/>
                </a:solidFill>
                <a:latin typeface="Times New Roman" pitchFamily="18" charset="0"/>
                <a:cs typeface="Times New Roman" pitchFamily="18" charset="0"/>
              </a:rPr>
              <a:t>I</a:t>
            </a:r>
            <a:r>
              <a:rPr lang="uk-UA" sz="3600" b="1" u="sng" dirty="0">
                <a:solidFill>
                  <a:schemeClr val="bg1"/>
                </a:solidFill>
                <a:latin typeface="Times New Roman" pitchFamily="18" charset="0"/>
                <a:cs typeface="Times New Roman" pitchFamily="18" charset="0"/>
              </a:rPr>
              <a:t>. Право на незалежний і безсторонній суд</a:t>
            </a:r>
            <a:r>
              <a:rPr lang="uk-UA" sz="3600" b="1" dirty="0">
                <a:solidFill>
                  <a:schemeClr val="bg1"/>
                </a:solidFill>
                <a:latin typeface="Times New Roman" pitchFamily="18" charset="0"/>
                <a:cs typeface="Times New Roman" pitchFamily="18" charset="0"/>
              </a:rPr>
              <a:t>	</a:t>
            </a:r>
            <a:endParaRPr lang="ru-RU" sz="3600" b="1" dirty="0">
              <a:solidFill>
                <a:schemeClr val="bg1"/>
              </a:solidFill>
              <a:latin typeface="Times New Roman" pitchFamily="18" charset="0"/>
              <a:cs typeface="Times New Roman" pitchFamily="18" charset="0"/>
            </a:endParaRPr>
          </a:p>
          <a:p>
            <a:pPr marL="0" indent="0">
              <a:buNone/>
            </a:pPr>
            <a:r>
              <a:rPr lang="uk-UA" sz="3600" b="1" u="sng" dirty="0">
                <a:solidFill>
                  <a:schemeClr val="bg1"/>
                </a:solidFill>
                <a:latin typeface="Times New Roman" pitchFamily="18" charset="0"/>
                <a:cs typeface="Times New Roman" pitchFamily="18" charset="0"/>
              </a:rPr>
              <a:t>II. Право на змагальний процес</a:t>
            </a:r>
            <a:r>
              <a:rPr lang="uk-UA" sz="3600" b="1" dirty="0">
                <a:solidFill>
                  <a:schemeClr val="bg1"/>
                </a:solidFill>
                <a:latin typeface="Times New Roman" pitchFamily="18" charset="0"/>
                <a:cs typeface="Times New Roman" pitchFamily="18" charset="0"/>
              </a:rPr>
              <a:t>	</a:t>
            </a:r>
            <a:endParaRPr lang="ru-RU" sz="3600" b="1" dirty="0">
              <a:solidFill>
                <a:schemeClr val="bg1"/>
              </a:solidFill>
              <a:latin typeface="Times New Roman" pitchFamily="18" charset="0"/>
              <a:cs typeface="Times New Roman" pitchFamily="18" charset="0"/>
            </a:endParaRPr>
          </a:p>
          <a:p>
            <a:pPr marL="0" indent="0">
              <a:buNone/>
            </a:pPr>
            <a:r>
              <a:rPr lang="uk-UA" sz="3600" b="1" u="sng" dirty="0">
                <a:solidFill>
                  <a:schemeClr val="bg1"/>
                </a:solidFill>
                <a:latin typeface="Times New Roman" pitchFamily="18" charset="0"/>
                <a:cs typeface="Times New Roman" pitchFamily="18" charset="0"/>
              </a:rPr>
              <a:t>III. </a:t>
            </a:r>
            <a:r>
              <a:rPr lang="en-US" sz="3600" b="1" u="sng" dirty="0">
                <a:solidFill>
                  <a:schemeClr val="bg1"/>
                </a:solidFill>
                <a:latin typeface="Times New Roman" pitchFamily="18" charset="0"/>
                <a:cs typeface="Times New Roman" pitchFamily="18" charset="0"/>
              </a:rPr>
              <a:t>П</a:t>
            </a:r>
            <a:r>
              <a:rPr lang="uk-UA" sz="3600" b="1" u="sng" dirty="0" err="1">
                <a:solidFill>
                  <a:schemeClr val="bg1"/>
                </a:solidFill>
                <a:latin typeface="Times New Roman" pitchFamily="18" charset="0"/>
                <a:cs typeface="Times New Roman" pitchFamily="18" charset="0"/>
              </a:rPr>
              <a:t>раво</a:t>
            </a:r>
            <a:r>
              <a:rPr lang="uk-UA" sz="3600" b="1" u="sng" dirty="0">
                <a:solidFill>
                  <a:schemeClr val="bg1"/>
                </a:solidFill>
                <a:latin typeface="Times New Roman" pitchFamily="18" charset="0"/>
                <a:cs typeface="Times New Roman" pitchFamily="18" charset="0"/>
              </a:rPr>
              <a:t> на </a:t>
            </a:r>
            <a:r>
              <a:rPr lang="uk-UA" sz="3600" b="1" u="sng" dirty="0" smtClean="0">
                <a:solidFill>
                  <a:schemeClr val="bg1"/>
                </a:solidFill>
                <a:latin typeface="Times New Roman" pitchFamily="18" charset="0"/>
                <a:cs typeface="Times New Roman" pitchFamily="18" charset="0"/>
              </a:rPr>
              <a:t>рівність </a:t>
            </a:r>
            <a:r>
              <a:rPr lang="uk-UA" sz="3600" b="1" u="sng" dirty="0">
                <a:solidFill>
                  <a:schemeClr val="bg1"/>
                </a:solidFill>
                <a:latin typeface="Times New Roman" pitchFamily="18" charset="0"/>
                <a:cs typeface="Times New Roman" pitchFamily="18" charset="0"/>
              </a:rPr>
              <a:t>сторін</a:t>
            </a:r>
            <a:r>
              <a:rPr lang="uk-UA" sz="3600" b="1" dirty="0">
                <a:solidFill>
                  <a:schemeClr val="bg1"/>
                </a:solidFill>
                <a:latin typeface="Times New Roman" pitchFamily="18" charset="0"/>
                <a:cs typeface="Times New Roman" pitchFamily="18" charset="0"/>
              </a:rPr>
              <a:t>	</a:t>
            </a:r>
            <a:endParaRPr lang="ru-RU" sz="3600" b="1" dirty="0">
              <a:solidFill>
                <a:schemeClr val="bg1"/>
              </a:solidFill>
              <a:latin typeface="Times New Roman" pitchFamily="18" charset="0"/>
              <a:cs typeface="Times New Roman" pitchFamily="18" charset="0"/>
            </a:endParaRPr>
          </a:p>
          <a:p>
            <a:pPr marL="0" indent="0">
              <a:buNone/>
            </a:pPr>
            <a:r>
              <a:rPr lang="uk-UA" sz="3600" b="1" u="sng" dirty="0">
                <a:solidFill>
                  <a:schemeClr val="bg1"/>
                </a:solidFill>
                <a:latin typeface="Times New Roman" pitchFamily="18" charset="0"/>
                <a:cs typeface="Times New Roman" pitchFamily="18" charset="0"/>
              </a:rPr>
              <a:t>IV. Право на доступ до суду</a:t>
            </a:r>
            <a:r>
              <a:rPr lang="uk-UA" sz="3600" b="1" dirty="0">
                <a:solidFill>
                  <a:schemeClr val="bg1"/>
                </a:solidFill>
                <a:latin typeface="Times New Roman" pitchFamily="18" charset="0"/>
                <a:cs typeface="Times New Roman" pitchFamily="18" charset="0"/>
              </a:rPr>
              <a:t>	</a:t>
            </a:r>
            <a:endParaRPr lang="ru-RU" sz="3600" b="1" dirty="0">
              <a:solidFill>
                <a:schemeClr val="bg1"/>
              </a:solidFill>
              <a:latin typeface="Times New Roman" pitchFamily="18" charset="0"/>
              <a:cs typeface="Times New Roman" pitchFamily="18" charset="0"/>
            </a:endParaRPr>
          </a:p>
          <a:p>
            <a:pPr marL="0" indent="0">
              <a:buNone/>
            </a:pPr>
            <a:r>
              <a:rPr lang="en-US" sz="3600" b="1" u="sng" dirty="0">
                <a:solidFill>
                  <a:schemeClr val="bg1"/>
                </a:solidFill>
                <a:latin typeface="Times New Roman" pitchFamily="18" charset="0"/>
                <a:cs typeface="Times New Roman" pitchFamily="18" charset="0"/>
              </a:rPr>
              <a:t>V</a:t>
            </a:r>
            <a:r>
              <a:rPr lang="uk-UA" sz="3600" b="1" u="sng" dirty="0">
                <a:solidFill>
                  <a:schemeClr val="bg1"/>
                </a:solidFill>
                <a:latin typeface="Times New Roman" pitchFamily="18" charset="0"/>
                <a:cs typeface="Times New Roman" pitchFamily="18" charset="0"/>
              </a:rPr>
              <a:t>. Принцип юридичної визначеності</a:t>
            </a:r>
            <a:r>
              <a:rPr lang="uk-UA" sz="3600" b="1" dirty="0">
                <a:solidFill>
                  <a:schemeClr val="bg1"/>
                </a:solidFill>
                <a:latin typeface="Times New Roman" pitchFamily="18" charset="0"/>
                <a:cs typeface="Times New Roman" pitchFamily="18" charset="0"/>
              </a:rPr>
              <a:t>	</a:t>
            </a:r>
            <a:endParaRPr lang="ru-RU" sz="3600" b="1" dirty="0">
              <a:solidFill>
                <a:schemeClr val="bg1"/>
              </a:solidFill>
              <a:latin typeface="Times New Roman" pitchFamily="18" charset="0"/>
              <a:cs typeface="Times New Roman" pitchFamily="18" charset="0"/>
            </a:endParaRPr>
          </a:p>
          <a:p>
            <a:pPr marL="0" indent="0">
              <a:buNone/>
            </a:pPr>
            <a:r>
              <a:rPr lang="en-US" sz="3600" b="1" u="sng" dirty="0">
                <a:solidFill>
                  <a:schemeClr val="bg1"/>
                </a:solidFill>
                <a:latin typeface="Times New Roman" pitchFamily="18" charset="0"/>
                <a:cs typeface="Times New Roman" pitchFamily="18" charset="0"/>
              </a:rPr>
              <a:t>VI</a:t>
            </a:r>
            <a:r>
              <a:rPr lang="uk-UA" sz="3600" b="1" u="sng" dirty="0">
                <a:solidFill>
                  <a:schemeClr val="bg1"/>
                </a:solidFill>
                <a:latin typeface="Times New Roman" pitchFamily="18" charset="0"/>
                <a:cs typeface="Times New Roman" pitchFamily="18" charset="0"/>
              </a:rPr>
              <a:t>. Втручання прокурорів у </a:t>
            </a:r>
            <a:r>
              <a:rPr lang="uk-UA" sz="3600" b="1" u="sng" dirty="0" err="1">
                <a:solidFill>
                  <a:schemeClr val="bg1"/>
                </a:solidFill>
                <a:latin typeface="Times New Roman" pitchFamily="18" charset="0"/>
                <a:cs typeface="Times New Roman" pitchFamily="18" charset="0"/>
              </a:rPr>
              <a:t>сімейому</a:t>
            </a:r>
            <a:r>
              <a:rPr lang="uk-UA" sz="3600" b="1" u="sng" dirty="0">
                <a:solidFill>
                  <a:schemeClr val="bg1"/>
                </a:solidFill>
                <a:latin typeface="Times New Roman" pitchFamily="18" charset="0"/>
                <a:cs typeface="Times New Roman" pitchFamily="18" charset="0"/>
              </a:rPr>
              <a:t> праві: встановлення та оспорювання батьківства</a:t>
            </a:r>
            <a:r>
              <a:rPr lang="uk-UA" sz="3600" b="1" dirty="0">
                <a:solidFill>
                  <a:schemeClr val="bg1"/>
                </a:solidFill>
                <a:latin typeface="Times New Roman" pitchFamily="18" charset="0"/>
                <a:cs typeface="Times New Roman" pitchFamily="18" charset="0"/>
              </a:rPr>
              <a:t>	</a:t>
            </a:r>
            <a:endParaRPr lang="ru-RU" sz="3600" b="1" dirty="0">
              <a:solidFill>
                <a:schemeClr val="bg1"/>
              </a:solidFill>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val="3884098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60648"/>
            <a:ext cx="8352928" cy="6120680"/>
          </a:xfrm>
        </p:spPr>
        <p:txBody>
          <a:bodyPr>
            <a:normAutofit/>
          </a:bodyPr>
          <a:lstStyle/>
          <a:p>
            <a:pPr marL="0" indent="0">
              <a:buNone/>
            </a:pPr>
            <a:endParaRPr lang="uk-UA" sz="2800" dirty="0" smtClean="0">
              <a:solidFill>
                <a:schemeClr val="bg1"/>
              </a:solidFill>
              <a:latin typeface="Times New Roman" pitchFamily="18" charset="0"/>
              <a:cs typeface="Times New Roman" pitchFamily="18" charset="0"/>
            </a:endParaRPr>
          </a:p>
          <a:p>
            <a:pPr marL="0" indent="0">
              <a:buNone/>
            </a:pPr>
            <a:endParaRPr lang="uk-UA" sz="2800" dirty="0">
              <a:solidFill>
                <a:schemeClr val="bg1"/>
              </a:solidFill>
              <a:latin typeface="Times New Roman" pitchFamily="18" charset="0"/>
              <a:cs typeface="Times New Roman" pitchFamily="18" charset="0"/>
            </a:endParaRPr>
          </a:p>
          <a:p>
            <a:pPr marL="0" indent="0">
              <a:buNone/>
            </a:pPr>
            <a:r>
              <a:rPr lang="uk-UA" sz="2800" dirty="0" smtClean="0">
                <a:solidFill>
                  <a:schemeClr val="bg1"/>
                </a:solidFill>
                <a:latin typeface="Times New Roman" pitchFamily="18" charset="0"/>
                <a:cs typeface="Times New Roman" pitchFamily="18" charset="0"/>
              </a:rPr>
              <a:t>Суд </a:t>
            </a:r>
            <a:r>
              <a:rPr lang="uk-UA" sz="2800" dirty="0">
                <a:solidFill>
                  <a:schemeClr val="bg1"/>
                </a:solidFill>
                <a:latin typeface="Times New Roman" pitchFamily="18" charset="0"/>
                <a:cs typeface="Times New Roman" pitchFamily="18" charset="0"/>
              </a:rPr>
              <a:t>вказав, що прокуратура не мала юридичного обов’язку ініціювати провадження з метою захисту загалом усіх неповнолітніх та недієздатних осіб. </a:t>
            </a:r>
            <a:endParaRPr lang="uk-UA" sz="2800" dirty="0" smtClean="0">
              <a:solidFill>
                <a:schemeClr val="bg1"/>
              </a:solidFill>
              <a:latin typeface="Times New Roman" pitchFamily="18" charset="0"/>
              <a:cs typeface="Times New Roman" pitchFamily="18" charset="0"/>
            </a:endParaRPr>
          </a:p>
          <a:p>
            <a:pPr marL="0" indent="0">
              <a:buNone/>
            </a:pPr>
            <a:r>
              <a:rPr lang="uk-UA" sz="2800" dirty="0">
                <a:solidFill>
                  <a:schemeClr val="bg1"/>
                </a:solidFill>
                <a:latin typeface="Times New Roman" pitchFamily="18" charset="0"/>
                <a:cs typeface="Times New Roman" pitchFamily="18" charset="0"/>
              </a:rPr>
              <a:t>Суд вважав, що право заявників на доступ до суду не було жодним чином обмежено </a:t>
            </a:r>
            <a:r>
              <a:rPr lang="uk-UA" sz="2800" b="1" dirty="0">
                <a:solidFill>
                  <a:schemeClr val="bg1"/>
                </a:solidFill>
                <a:latin typeface="Times New Roman" pitchFamily="18" charset="0"/>
                <a:cs typeface="Times New Roman" pitchFamily="18" charset="0"/>
              </a:rPr>
              <a:t>(див. ухвала від 15 лютого 2011 року щодо прийнятності у справі «Молдован та інші проти Румунії» (</a:t>
            </a:r>
            <a:r>
              <a:rPr lang="uk-UA" sz="2800" b="1" i="1" dirty="0" err="1">
                <a:solidFill>
                  <a:schemeClr val="bg1"/>
                </a:solidFill>
                <a:latin typeface="Times New Roman" pitchFamily="18" charset="0"/>
                <a:cs typeface="Times New Roman" pitchFamily="18" charset="0"/>
              </a:rPr>
              <a:t>Moldovan</a:t>
            </a:r>
            <a:r>
              <a:rPr lang="uk-UA" sz="2800" b="1" i="1" dirty="0">
                <a:solidFill>
                  <a:schemeClr val="bg1"/>
                </a:solidFill>
                <a:latin typeface="Times New Roman" pitchFamily="18" charset="0"/>
                <a:cs typeface="Times New Roman" pitchFamily="18" charset="0"/>
              </a:rPr>
              <a:t> </a:t>
            </a:r>
            <a:r>
              <a:rPr lang="uk-UA" sz="2800" b="1" i="1" dirty="0" err="1">
                <a:solidFill>
                  <a:schemeClr val="bg1"/>
                </a:solidFill>
                <a:latin typeface="Times New Roman" pitchFamily="18" charset="0"/>
                <a:cs typeface="Times New Roman" pitchFamily="18" charset="0"/>
              </a:rPr>
              <a:t>and</a:t>
            </a:r>
            <a:r>
              <a:rPr lang="uk-UA" sz="2800" b="1" i="1" dirty="0">
                <a:solidFill>
                  <a:schemeClr val="bg1"/>
                </a:solidFill>
                <a:latin typeface="Times New Roman" pitchFamily="18" charset="0"/>
                <a:cs typeface="Times New Roman" pitchFamily="18" charset="0"/>
              </a:rPr>
              <a:t> </a:t>
            </a:r>
            <a:r>
              <a:rPr lang="uk-UA" sz="2800" b="1" i="1" dirty="0" err="1">
                <a:solidFill>
                  <a:schemeClr val="bg1"/>
                </a:solidFill>
                <a:latin typeface="Times New Roman" pitchFamily="18" charset="0"/>
                <a:cs typeface="Times New Roman" pitchFamily="18" charset="0"/>
              </a:rPr>
              <a:t>Others</a:t>
            </a:r>
            <a:r>
              <a:rPr lang="uk-UA" sz="2800" b="1" i="1" dirty="0">
                <a:solidFill>
                  <a:schemeClr val="bg1"/>
                </a:solidFill>
                <a:latin typeface="Times New Roman" pitchFamily="18" charset="0"/>
                <a:cs typeface="Times New Roman" pitchFamily="18" charset="0"/>
              </a:rPr>
              <a:t> v. </a:t>
            </a:r>
            <a:r>
              <a:rPr lang="uk-UA" sz="2800" b="1" i="1" dirty="0" err="1">
                <a:solidFill>
                  <a:schemeClr val="bg1"/>
                </a:solidFill>
                <a:latin typeface="Times New Roman" pitchFamily="18" charset="0"/>
                <a:cs typeface="Times New Roman" pitchFamily="18" charset="0"/>
              </a:rPr>
              <a:t>Romania</a:t>
            </a:r>
            <a:r>
              <a:rPr lang="uk-UA" sz="2800" b="1" dirty="0">
                <a:solidFill>
                  <a:schemeClr val="bg1"/>
                </a:solidFill>
                <a:latin typeface="Times New Roman" pitchFamily="18" charset="0"/>
                <a:cs typeface="Times New Roman" pitchFamily="18" charset="0"/>
              </a:rPr>
              <a:t>), заява № 8229/04 та інших заяв, пп. 153-155). </a:t>
            </a:r>
            <a:endParaRPr lang="ru-RU" sz="28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254807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60648"/>
            <a:ext cx="8424936" cy="6048672"/>
          </a:xfrm>
        </p:spPr>
        <p:txBody>
          <a:bodyPr>
            <a:normAutofit/>
          </a:bodyPr>
          <a:lstStyle/>
          <a:p>
            <a:pPr marL="0" indent="0">
              <a:buNone/>
            </a:pPr>
            <a:r>
              <a:rPr lang="uk-UA" b="1" dirty="0">
                <a:solidFill>
                  <a:schemeClr val="bg1"/>
                </a:solidFill>
                <a:latin typeface="Times New Roman" pitchFamily="18" charset="0"/>
                <a:cs typeface="Times New Roman" pitchFamily="18" charset="0"/>
              </a:rPr>
              <a:t>V. ПРИНЦИП ЮРИДИЧНОЇ ВИЗНАЧЕНОСТІ </a:t>
            </a:r>
            <a:endParaRPr lang="uk-UA" b="1" dirty="0" smtClean="0">
              <a:solidFill>
                <a:schemeClr val="bg1"/>
              </a:solidFill>
              <a:latin typeface="Times New Roman" pitchFamily="18" charset="0"/>
              <a:cs typeface="Times New Roman" pitchFamily="18" charset="0"/>
            </a:endParaRPr>
          </a:p>
          <a:p>
            <a:pPr marL="0" indent="0">
              <a:buNone/>
            </a:pPr>
            <a:endParaRPr lang="uk-UA" dirty="0" smtClean="0">
              <a:solidFill>
                <a:schemeClr val="bg1"/>
              </a:solidFill>
              <a:latin typeface="Times New Roman" pitchFamily="18" charset="0"/>
              <a:cs typeface="Times New Roman" pitchFamily="18" charset="0"/>
            </a:endParaRPr>
          </a:p>
          <a:p>
            <a:pPr marL="0" indent="0">
              <a:buNone/>
            </a:pPr>
            <a:r>
              <a:rPr lang="uk-UA" sz="2800" dirty="0" smtClean="0">
                <a:solidFill>
                  <a:schemeClr val="bg1"/>
                </a:solidFill>
                <a:latin typeface="Times New Roman" pitchFamily="18" charset="0"/>
                <a:cs typeface="Times New Roman" pitchFamily="18" charset="0"/>
              </a:rPr>
              <a:t>Провадження </a:t>
            </a:r>
            <a:r>
              <a:rPr lang="uk-UA" sz="2800" dirty="0">
                <a:solidFill>
                  <a:schemeClr val="bg1"/>
                </a:solidFill>
                <a:latin typeface="Times New Roman" pitchFamily="18" charset="0"/>
                <a:cs typeface="Times New Roman" pitchFamily="18" charset="0"/>
              </a:rPr>
              <a:t>з перегляду в порядку нагляду, що існують у деяких країнах Східної Європи, таких як Росія, Молдова або Україна, порушили деякі питання за  статтею 6 Конвенції та у контексті принципу юридичної визначеності </a:t>
            </a:r>
            <a:r>
              <a:rPr lang="uk-UA" sz="2800" b="1" dirty="0">
                <a:solidFill>
                  <a:schemeClr val="bg1"/>
                </a:solidFill>
                <a:latin typeface="Times New Roman" pitchFamily="18" charset="0"/>
                <a:cs typeface="Times New Roman" pitchFamily="18" charset="0"/>
              </a:rPr>
              <a:t>(див. рішення у справі «Рябих проти Росії» ( </a:t>
            </a:r>
            <a:r>
              <a:rPr lang="uk-UA" sz="2800" b="1" i="1" dirty="0" err="1">
                <a:solidFill>
                  <a:schemeClr val="bg1"/>
                </a:solidFill>
                <a:latin typeface="Times New Roman" pitchFamily="18" charset="0"/>
                <a:cs typeface="Times New Roman" pitchFamily="18" charset="0"/>
              </a:rPr>
              <a:t>Ryabykh</a:t>
            </a:r>
            <a:r>
              <a:rPr lang="uk-UA" sz="2800" b="1" i="1" dirty="0">
                <a:solidFill>
                  <a:schemeClr val="bg1"/>
                </a:solidFill>
                <a:latin typeface="Times New Roman" pitchFamily="18" charset="0"/>
                <a:cs typeface="Times New Roman" pitchFamily="18" charset="0"/>
              </a:rPr>
              <a:t> v. </a:t>
            </a:r>
            <a:r>
              <a:rPr lang="uk-UA" sz="2800" b="1" i="1" dirty="0" err="1">
                <a:solidFill>
                  <a:schemeClr val="bg1"/>
                </a:solidFill>
                <a:latin typeface="Times New Roman" pitchFamily="18" charset="0"/>
                <a:cs typeface="Times New Roman" pitchFamily="18" charset="0"/>
              </a:rPr>
              <a:t>Russia</a:t>
            </a:r>
            <a:r>
              <a:rPr lang="uk-UA" sz="2800" b="1" i="1" dirty="0">
                <a:solidFill>
                  <a:schemeClr val="bg1"/>
                </a:solidFill>
                <a:latin typeface="Times New Roman" pitchFamily="18" charset="0"/>
                <a:cs typeface="Times New Roman" pitchFamily="18" charset="0"/>
              </a:rPr>
              <a:t>)</a:t>
            </a:r>
            <a:r>
              <a:rPr lang="uk-UA" sz="2800" b="1" dirty="0">
                <a:solidFill>
                  <a:schemeClr val="bg1"/>
                </a:solidFill>
                <a:latin typeface="Times New Roman" pitchFamily="18" charset="0"/>
                <a:cs typeface="Times New Roman" pitchFamily="18" charset="0"/>
              </a:rPr>
              <a:t>, заява № 52854/99, </a:t>
            </a:r>
            <a:r>
              <a:rPr lang="uk-UA" sz="2800" b="1" dirty="0" smtClean="0">
                <a:solidFill>
                  <a:schemeClr val="bg1"/>
                </a:solidFill>
                <a:latin typeface="Times New Roman" pitchFamily="18" charset="0"/>
                <a:cs typeface="Times New Roman" pitchFamily="18" charset="0"/>
              </a:rPr>
              <a:t>ECHR </a:t>
            </a:r>
            <a:r>
              <a:rPr lang="uk-UA" sz="2800" b="1" dirty="0">
                <a:solidFill>
                  <a:schemeClr val="bg1"/>
                </a:solidFill>
                <a:latin typeface="Times New Roman" pitchFamily="18" charset="0"/>
                <a:cs typeface="Times New Roman" pitchFamily="18" charset="0"/>
              </a:rPr>
              <a:t>2003 року-IX). </a:t>
            </a:r>
            <a:endParaRPr lang="uk-UA" sz="2800" b="1" dirty="0" smtClean="0">
              <a:solidFill>
                <a:schemeClr val="bg1"/>
              </a:solidFill>
              <a:latin typeface="Times New Roman" pitchFamily="18" charset="0"/>
              <a:cs typeface="Times New Roman" pitchFamily="18" charset="0"/>
            </a:endParaRPr>
          </a:p>
          <a:p>
            <a:pPr marL="0" indent="0">
              <a:buNone/>
            </a:pPr>
            <a:endParaRPr lang="uk-UA" sz="2800" dirty="0" smtClean="0">
              <a:solidFill>
                <a:schemeClr val="bg1"/>
              </a:solidFill>
              <a:latin typeface="Times New Roman" pitchFamily="18" charset="0"/>
              <a:cs typeface="Times New Roman" pitchFamily="18" charset="0"/>
            </a:endParaRPr>
          </a:p>
          <a:p>
            <a:pPr marL="0" indent="0">
              <a:buNone/>
            </a:pPr>
            <a:r>
              <a:rPr lang="uk-UA" sz="2800" b="1" dirty="0" smtClean="0">
                <a:solidFill>
                  <a:schemeClr val="bg1"/>
                </a:solidFill>
                <a:latin typeface="Times New Roman" pitchFamily="18" charset="0"/>
                <a:cs typeface="Times New Roman" pitchFamily="18" charset="0"/>
              </a:rPr>
              <a:t>- «</a:t>
            </a:r>
            <a:r>
              <a:rPr lang="uk-UA" sz="2800" b="1" dirty="0">
                <a:solidFill>
                  <a:schemeClr val="bg1"/>
                </a:solidFill>
                <a:latin typeface="Times New Roman" pitchFamily="18" charset="0"/>
                <a:cs typeface="Times New Roman" pitchFamily="18" charset="0"/>
              </a:rPr>
              <a:t>Рябих проти Росії» (</a:t>
            </a:r>
            <a:r>
              <a:rPr lang="uk-UA" sz="2800" b="1" i="1" dirty="0" err="1">
                <a:solidFill>
                  <a:schemeClr val="bg1"/>
                </a:solidFill>
                <a:latin typeface="Times New Roman" pitchFamily="18" charset="0"/>
                <a:cs typeface="Times New Roman" pitchFamily="18" charset="0"/>
              </a:rPr>
              <a:t>Ryabykh</a:t>
            </a:r>
            <a:r>
              <a:rPr lang="uk-UA" sz="2800" b="1" i="1" dirty="0">
                <a:solidFill>
                  <a:schemeClr val="bg1"/>
                </a:solidFill>
                <a:latin typeface="Times New Roman" pitchFamily="18" charset="0"/>
                <a:cs typeface="Times New Roman" pitchFamily="18" charset="0"/>
              </a:rPr>
              <a:t> v. </a:t>
            </a:r>
            <a:r>
              <a:rPr lang="uk-UA" sz="2800" b="1" i="1" dirty="0" err="1">
                <a:solidFill>
                  <a:schemeClr val="bg1"/>
                </a:solidFill>
                <a:latin typeface="Times New Roman" pitchFamily="18" charset="0"/>
                <a:cs typeface="Times New Roman" pitchFamily="18" charset="0"/>
              </a:rPr>
              <a:t>Russia</a:t>
            </a:r>
            <a:r>
              <a:rPr lang="uk-UA" sz="2800" b="1" dirty="0" smtClean="0">
                <a:solidFill>
                  <a:schemeClr val="bg1"/>
                </a:solidFill>
                <a:latin typeface="Times New Roman" pitchFamily="18" charset="0"/>
                <a:cs typeface="Times New Roman" pitchFamily="18" charset="0"/>
              </a:rPr>
              <a:t>)</a:t>
            </a:r>
          </a:p>
          <a:p>
            <a:pPr marL="0" indent="0">
              <a:buNone/>
            </a:pPr>
            <a:endParaRPr lang="uk-UA"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518791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332656"/>
            <a:ext cx="8352928" cy="5904656"/>
          </a:xfrm>
        </p:spPr>
        <p:txBody>
          <a:bodyPr/>
          <a:lstStyle/>
          <a:p>
            <a:pPr marL="0" indent="0">
              <a:buNone/>
            </a:pPr>
            <a:endParaRPr lang="uk-UA" dirty="0" smtClean="0"/>
          </a:p>
          <a:p>
            <a:pPr marL="0" indent="0">
              <a:buNone/>
            </a:pPr>
            <a:endParaRPr lang="uk-UA" dirty="0"/>
          </a:p>
          <a:p>
            <a:pPr marL="0" indent="0">
              <a:buNone/>
            </a:pPr>
            <a:r>
              <a:rPr lang="uk-UA" sz="2800" dirty="0" smtClean="0">
                <a:solidFill>
                  <a:schemeClr val="bg1"/>
                </a:solidFill>
                <a:latin typeface="Times New Roman" pitchFamily="18" charset="0"/>
                <a:cs typeface="Times New Roman" pitchFamily="18" charset="0"/>
              </a:rPr>
              <a:t>Суд </a:t>
            </a:r>
            <a:r>
              <a:rPr lang="uk-UA" sz="2800" dirty="0">
                <a:solidFill>
                  <a:schemeClr val="bg1"/>
                </a:solidFill>
                <a:latin typeface="Times New Roman" pitchFamily="18" charset="0"/>
                <a:cs typeface="Times New Roman" pitchFamily="18" charset="0"/>
              </a:rPr>
              <a:t>не має особливого підходу у випадках, в яких провадження було відкрито Генеральним прокурором (див., наприклад, рішення у справі </a:t>
            </a:r>
            <a:r>
              <a:rPr lang="uk-UA" sz="2800" b="1" dirty="0">
                <a:solidFill>
                  <a:schemeClr val="bg1"/>
                </a:solidFill>
                <a:latin typeface="Times New Roman" pitchFamily="18" charset="0"/>
                <a:cs typeface="Times New Roman" pitchFamily="18" charset="0"/>
              </a:rPr>
              <a:t>«</a:t>
            </a:r>
            <a:r>
              <a:rPr lang="uk-UA" sz="2800" b="1" dirty="0" err="1">
                <a:solidFill>
                  <a:schemeClr val="bg1"/>
                </a:solidFill>
                <a:latin typeface="Times New Roman" pitchFamily="18" charset="0"/>
                <a:cs typeface="Times New Roman" pitchFamily="18" charset="0"/>
              </a:rPr>
              <a:t>Брумареску</a:t>
            </a:r>
            <a:r>
              <a:rPr lang="uk-UA" sz="2800" b="1" dirty="0">
                <a:solidFill>
                  <a:schemeClr val="bg1"/>
                </a:solidFill>
                <a:latin typeface="Times New Roman" pitchFamily="18" charset="0"/>
                <a:cs typeface="Times New Roman" pitchFamily="18" charset="0"/>
              </a:rPr>
              <a:t> проти Румунії» (</a:t>
            </a:r>
            <a:r>
              <a:rPr lang="uk-UA" sz="2800" b="1" i="1" dirty="0" err="1">
                <a:solidFill>
                  <a:schemeClr val="bg1"/>
                </a:solidFill>
                <a:latin typeface="Times New Roman" pitchFamily="18" charset="0"/>
                <a:cs typeface="Times New Roman" pitchFamily="18" charset="0"/>
              </a:rPr>
              <a:t>Brumărescu</a:t>
            </a:r>
            <a:r>
              <a:rPr lang="uk-UA" sz="2800" b="1" i="1" dirty="0">
                <a:solidFill>
                  <a:schemeClr val="bg1"/>
                </a:solidFill>
                <a:latin typeface="Times New Roman" pitchFamily="18" charset="0"/>
                <a:cs typeface="Times New Roman" pitchFamily="18" charset="0"/>
              </a:rPr>
              <a:t> v. </a:t>
            </a:r>
            <a:r>
              <a:rPr lang="uk-UA" sz="2800" b="1" i="1" dirty="0" err="1">
                <a:solidFill>
                  <a:schemeClr val="bg1"/>
                </a:solidFill>
                <a:latin typeface="Times New Roman" pitchFamily="18" charset="0"/>
                <a:cs typeface="Times New Roman" pitchFamily="18" charset="0"/>
              </a:rPr>
              <a:t>Romania</a:t>
            </a:r>
            <a:r>
              <a:rPr lang="uk-UA" sz="2800" b="1" dirty="0">
                <a:solidFill>
                  <a:schemeClr val="bg1"/>
                </a:solidFill>
                <a:latin typeface="Times New Roman" pitchFamily="18" charset="0"/>
                <a:cs typeface="Times New Roman" pitchFamily="18" charset="0"/>
              </a:rPr>
              <a:t>) [ВП], заява № 28342/95, ECHR 1999-VII; рішення від 21 липня 2005 року у справі «</a:t>
            </a:r>
            <a:r>
              <a:rPr lang="uk-UA" sz="2800" b="1" dirty="0" err="1">
                <a:solidFill>
                  <a:schemeClr val="bg1"/>
                </a:solidFill>
                <a:latin typeface="Times New Roman" pitchFamily="18" charset="0"/>
                <a:cs typeface="Times New Roman" pitchFamily="18" charset="0"/>
              </a:rPr>
              <a:t>Розельтранс</a:t>
            </a:r>
            <a:r>
              <a:rPr lang="uk-UA" sz="2800" b="1" dirty="0">
                <a:solidFill>
                  <a:schemeClr val="bg1"/>
                </a:solidFill>
                <a:latin typeface="Times New Roman" pitchFamily="18" charset="0"/>
                <a:cs typeface="Times New Roman" pitchFamily="18" charset="0"/>
              </a:rPr>
              <a:t> проти Росії» (</a:t>
            </a:r>
            <a:r>
              <a:rPr lang="uk-UA" sz="2800" b="1" i="1" dirty="0" err="1">
                <a:solidFill>
                  <a:schemeClr val="bg1"/>
                </a:solidFill>
                <a:latin typeface="Times New Roman" pitchFamily="18" charset="0"/>
                <a:cs typeface="Times New Roman" pitchFamily="18" charset="0"/>
              </a:rPr>
              <a:t>Roseltrans</a:t>
            </a:r>
            <a:r>
              <a:rPr lang="uk-UA" sz="2800" b="1" i="1" dirty="0">
                <a:solidFill>
                  <a:schemeClr val="bg1"/>
                </a:solidFill>
                <a:latin typeface="Times New Roman" pitchFamily="18" charset="0"/>
                <a:cs typeface="Times New Roman" pitchFamily="18" charset="0"/>
              </a:rPr>
              <a:t> v. </a:t>
            </a:r>
            <a:r>
              <a:rPr lang="uk-UA" sz="2800" b="1" i="1" dirty="0" err="1">
                <a:solidFill>
                  <a:schemeClr val="bg1"/>
                </a:solidFill>
                <a:latin typeface="Times New Roman" pitchFamily="18" charset="0"/>
                <a:cs typeface="Times New Roman" pitchFamily="18" charset="0"/>
              </a:rPr>
              <a:t>Russia</a:t>
            </a:r>
            <a:r>
              <a:rPr lang="uk-UA" sz="2800" b="1" dirty="0">
                <a:solidFill>
                  <a:schemeClr val="bg1"/>
                </a:solidFill>
                <a:latin typeface="Times New Roman" pitchFamily="18" charset="0"/>
                <a:cs typeface="Times New Roman" pitchFamily="18" charset="0"/>
              </a:rPr>
              <a:t>), заява № 60974/00; рішення від 8 листопада 2005 року у справі «</a:t>
            </a:r>
            <a:r>
              <a:rPr lang="uk-UA" sz="2800" b="1" dirty="0" err="1">
                <a:solidFill>
                  <a:schemeClr val="bg1"/>
                </a:solidFill>
                <a:latin typeface="Times New Roman" pitchFamily="18" charset="0"/>
                <a:cs typeface="Times New Roman" pitchFamily="18" charset="0"/>
              </a:rPr>
              <a:t>Асіто</a:t>
            </a:r>
            <a:r>
              <a:rPr lang="uk-UA" sz="2800" b="1" dirty="0">
                <a:solidFill>
                  <a:schemeClr val="bg1"/>
                </a:solidFill>
                <a:latin typeface="Times New Roman" pitchFamily="18" charset="0"/>
                <a:cs typeface="Times New Roman" pitchFamily="18" charset="0"/>
              </a:rPr>
              <a:t> проти Молдови» (</a:t>
            </a:r>
            <a:r>
              <a:rPr lang="uk-UA" sz="2800" b="1" i="1" dirty="0" err="1">
                <a:solidFill>
                  <a:schemeClr val="bg1"/>
                </a:solidFill>
                <a:latin typeface="Times New Roman" pitchFamily="18" charset="0"/>
                <a:cs typeface="Times New Roman" pitchFamily="18" charset="0"/>
              </a:rPr>
              <a:t>Asito</a:t>
            </a:r>
            <a:r>
              <a:rPr lang="uk-UA" sz="2800" b="1" i="1" dirty="0">
                <a:solidFill>
                  <a:schemeClr val="bg1"/>
                </a:solidFill>
                <a:latin typeface="Times New Roman" pitchFamily="18" charset="0"/>
                <a:cs typeface="Times New Roman" pitchFamily="18" charset="0"/>
              </a:rPr>
              <a:t> v. </a:t>
            </a:r>
            <a:r>
              <a:rPr lang="uk-UA" sz="2800" b="1" i="1" dirty="0" err="1">
                <a:solidFill>
                  <a:schemeClr val="bg1"/>
                </a:solidFill>
                <a:latin typeface="Times New Roman" pitchFamily="18" charset="0"/>
                <a:cs typeface="Times New Roman" pitchFamily="18" charset="0"/>
              </a:rPr>
              <a:t>Moldova</a:t>
            </a:r>
            <a:r>
              <a:rPr lang="uk-UA" sz="2800" b="1" dirty="0">
                <a:solidFill>
                  <a:schemeClr val="bg1"/>
                </a:solidFill>
                <a:latin typeface="Times New Roman" pitchFamily="18" charset="0"/>
                <a:cs typeface="Times New Roman" pitchFamily="18" charset="0"/>
              </a:rPr>
              <a:t>), заява № 40663/98). </a:t>
            </a:r>
            <a:endParaRPr lang="ru-RU" sz="28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30675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404664"/>
            <a:ext cx="8424936" cy="5904656"/>
          </a:xfrm>
        </p:spPr>
        <p:txBody>
          <a:bodyPr/>
          <a:lstStyle/>
          <a:p>
            <a:pPr marL="0" indent="0">
              <a:buNone/>
            </a:pPr>
            <a:r>
              <a:rPr lang="uk-UA" dirty="0">
                <a:solidFill>
                  <a:schemeClr val="bg1"/>
                </a:solidFill>
                <a:latin typeface="Times New Roman" pitchFamily="18" charset="0"/>
                <a:cs typeface="Times New Roman" pitchFamily="18" charset="0"/>
              </a:rPr>
              <a:t>16 вересня 2004 року про прийнятність у справі </a:t>
            </a:r>
            <a:r>
              <a:rPr lang="uk-UA" b="1" dirty="0">
                <a:solidFill>
                  <a:schemeClr val="bg1"/>
                </a:solidFill>
                <a:latin typeface="Times New Roman" pitchFamily="18" charset="0"/>
                <a:cs typeface="Times New Roman" pitchFamily="18" charset="0"/>
              </a:rPr>
              <a:t>«</a:t>
            </a:r>
            <a:r>
              <a:rPr lang="uk-UA" b="1" dirty="0" err="1">
                <a:solidFill>
                  <a:schemeClr val="bg1"/>
                </a:solidFill>
                <a:latin typeface="Times New Roman" pitchFamily="18" charset="0"/>
                <a:cs typeface="Times New Roman" pitchFamily="18" charset="0"/>
              </a:rPr>
              <a:t>Нурмагомедов</a:t>
            </a:r>
            <a:r>
              <a:rPr lang="uk-UA" b="1" dirty="0">
                <a:solidFill>
                  <a:schemeClr val="bg1"/>
                </a:solidFill>
                <a:latin typeface="Times New Roman" pitchFamily="18" charset="0"/>
                <a:cs typeface="Times New Roman" pitchFamily="18" charset="0"/>
              </a:rPr>
              <a:t> проти Росії» (</a:t>
            </a:r>
            <a:r>
              <a:rPr lang="uk-UA" b="1" i="1" dirty="0" err="1">
                <a:solidFill>
                  <a:schemeClr val="bg1"/>
                </a:solidFill>
                <a:latin typeface="Times New Roman" pitchFamily="18" charset="0"/>
                <a:cs typeface="Times New Roman" pitchFamily="18" charset="0"/>
              </a:rPr>
              <a:t>Nurmagomedov</a:t>
            </a:r>
            <a:r>
              <a:rPr lang="uk-UA" b="1" i="1" dirty="0">
                <a:solidFill>
                  <a:schemeClr val="bg1"/>
                </a:solidFill>
                <a:latin typeface="Times New Roman" pitchFamily="18" charset="0"/>
                <a:cs typeface="Times New Roman" pitchFamily="18" charset="0"/>
              </a:rPr>
              <a:t> v. </a:t>
            </a:r>
            <a:r>
              <a:rPr lang="uk-UA" b="1" i="1" dirty="0" err="1">
                <a:solidFill>
                  <a:schemeClr val="bg1"/>
                </a:solidFill>
                <a:latin typeface="Times New Roman" pitchFamily="18" charset="0"/>
                <a:cs typeface="Times New Roman" pitchFamily="18" charset="0"/>
              </a:rPr>
              <a:t>Russia</a:t>
            </a:r>
            <a:r>
              <a:rPr lang="uk-UA" b="1" dirty="0">
                <a:solidFill>
                  <a:schemeClr val="bg1"/>
                </a:solidFill>
                <a:latin typeface="Times New Roman" pitchFamily="18" charset="0"/>
                <a:cs typeface="Times New Roman" pitchFamily="18" charset="0"/>
              </a:rPr>
              <a:t>), заява № 30138/02</a:t>
            </a:r>
            <a:r>
              <a:rPr lang="uk-UA" dirty="0" smtClean="0">
                <a:solidFill>
                  <a:schemeClr val="bg1"/>
                </a:solidFill>
                <a:latin typeface="Times New Roman" pitchFamily="18" charset="0"/>
                <a:cs typeface="Times New Roman" pitchFamily="18" charset="0"/>
              </a:rPr>
              <a:t>), </a:t>
            </a:r>
            <a:r>
              <a:rPr lang="uk-UA" dirty="0">
                <a:solidFill>
                  <a:schemeClr val="bg1"/>
                </a:solidFill>
                <a:latin typeface="Times New Roman" pitchFamily="18" charset="0"/>
                <a:cs typeface="Times New Roman" pitchFamily="18" charset="0"/>
              </a:rPr>
              <a:t>доки Суд не втрутився, з метою примусити прокурора подати клопотання щодо перегляду рішення в порядку нагляду, такий перегляд не був </a:t>
            </a:r>
            <a:r>
              <a:rPr lang="uk-UA" dirty="0" smtClean="0">
                <a:solidFill>
                  <a:schemeClr val="bg1"/>
                </a:solidFill>
                <a:latin typeface="Times New Roman" pitchFamily="18" charset="0"/>
                <a:cs typeface="Times New Roman" pitchFamily="18" charset="0"/>
              </a:rPr>
              <a:t>ініційований.</a:t>
            </a:r>
            <a:r>
              <a:rPr lang="uk-UA" dirty="0">
                <a:solidFill>
                  <a:schemeClr val="bg1"/>
                </a:solidFill>
                <a:latin typeface="Times New Roman" pitchFamily="18" charset="0"/>
                <a:cs typeface="Times New Roman" pitchFamily="18" charset="0"/>
              </a:rPr>
              <a:t> При цьому, раніше той же прокурор відхилив скаргу заявника саме на це рішення, зазначивши, що рішення </a:t>
            </a:r>
            <a:r>
              <a:rPr lang="uk-UA" i="1" dirty="0">
                <a:solidFill>
                  <a:schemeClr val="bg1"/>
                </a:solidFill>
                <a:latin typeface="Times New Roman" pitchFamily="18" charset="0"/>
                <a:cs typeface="Times New Roman" pitchFamily="18" charset="0"/>
              </a:rPr>
              <a:t>«було належно обґрунтованим та законним»</a:t>
            </a:r>
            <a:r>
              <a:rPr lang="uk-UA" dirty="0">
                <a:solidFill>
                  <a:schemeClr val="bg1"/>
                </a:solidFill>
                <a:latin typeface="Times New Roman" pitchFamily="18" charset="0"/>
                <a:cs typeface="Times New Roman" pitchFamily="18" charset="0"/>
              </a:rPr>
              <a:t>. </a:t>
            </a:r>
            <a:endParaRPr lang="uk-UA" dirty="0" smtClean="0">
              <a:solidFill>
                <a:schemeClr val="bg1"/>
              </a:solidFill>
              <a:latin typeface="Times New Roman" pitchFamily="18" charset="0"/>
              <a:cs typeface="Times New Roman" pitchFamily="18" charset="0"/>
            </a:endParaRPr>
          </a:p>
          <a:p>
            <a:pPr marL="0" indent="0">
              <a:buNone/>
            </a:pPr>
            <a:r>
              <a:rPr lang="uk-UA" dirty="0">
                <a:solidFill>
                  <a:schemeClr val="bg1"/>
                </a:solidFill>
                <a:latin typeface="Times New Roman" pitchFamily="18" charset="0"/>
                <a:cs typeface="Times New Roman" pitchFamily="18" charset="0"/>
              </a:rPr>
              <a:t>З</a:t>
            </a:r>
            <a:r>
              <a:rPr lang="uk-UA" dirty="0" smtClean="0">
                <a:solidFill>
                  <a:schemeClr val="bg1"/>
                </a:solidFill>
                <a:latin typeface="Times New Roman" pitchFamily="18" charset="0"/>
                <a:cs typeface="Times New Roman" pitchFamily="18" charset="0"/>
              </a:rPr>
              <a:t>аперечення </a:t>
            </a:r>
            <a:r>
              <a:rPr lang="uk-UA" dirty="0">
                <a:solidFill>
                  <a:schemeClr val="bg1"/>
                </a:solidFill>
                <a:latin typeface="Times New Roman" pitchFamily="18" charset="0"/>
                <a:cs typeface="Times New Roman" pitchFamily="18" charset="0"/>
              </a:rPr>
              <a:t>Уряду щодо наявності у заявника статусу жертви були відхилені Судом </a:t>
            </a:r>
            <a:r>
              <a:rPr lang="uk-UA" b="1" dirty="0">
                <a:solidFill>
                  <a:schemeClr val="bg1"/>
                </a:solidFill>
                <a:latin typeface="Times New Roman" pitchFamily="18" charset="0"/>
                <a:cs typeface="Times New Roman" pitchFamily="18" charset="0"/>
              </a:rPr>
              <a:t>(див. рішення від 2 листопада 2010 року у справі «</a:t>
            </a:r>
            <a:r>
              <a:rPr lang="uk-UA" b="1" dirty="0" err="1">
                <a:solidFill>
                  <a:schemeClr val="bg1"/>
                </a:solidFill>
                <a:latin typeface="Times New Roman" pitchFamily="18" charset="0"/>
                <a:cs typeface="Times New Roman" pitchFamily="18" charset="0"/>
              </a:rPr>
              <a:t>Сахновський</a:t>
            </a:r>
            <a:r>
              <a:rPr lang="uk-UA" b="1" dirty="0">
                <a:solidFill>
                  <a:schemeClr val="bg1"/>
                </a:solidFill>
                <a:latin typeface="Times New Roman" pitchFamily="18" charset="0"/>
                <a:cs typeface="Times New Roman" pitchFamily="18" charset="0"/>
              </a:rPr>
              <a:t> проти Росії» (</a:t>
            </a:r>
            <a:r>
              <a:rPr lang="uk-UA" b="1" i="1" dirty="0" err="1">
                <a:solidFill>
                  <a:schemeClr val="bg1"/>
                </a:solidFill>
                <a:latin typeface="Times New Roman" pitchFamily="18" charset="0"/>
                <a:cs typeface="Times New Roman" pitchFamily="18" charset="0"/>
              </a:rPr>
              <a:t>Sakhnovskiy</a:t>
            </a:r>
            <a:r>
              <a:rPr lang="uk-UA" b="1" i="1" dirty="0">
                <a:solidFill>
                  <a:schemeClr val="bg1"/>
                </a:solidFill>
                <a:latin typeface="Times New Roman" pitchFamily="18" charset="0"/>
                <a:cs typeface="Times New Roman" pitchFamily="18" charset="0"/>
              </a:rPr>
              <a:t> v. </a:t>
            </a:r>
            <a:r>
              <a:rPr lang="uk-UA" b="1" i="1" dirty="0" err="1">
                <a:solidFill>
                  <a:schemeClr val="bg1"/>
                </a:solidFill>
                <a:latin typeface="Times New Roman" pitchFamily="18" charset="0"/>
                <a:cs typeface="Times New Roman" pitchFamily="18" charset="0"/>
              </a:rPr>
              <a:t>Russia</a:t>
            </a:r>
            <a:r>
              <a:rPr lang="uk-UA" b="1" dirty="0">
                <a:solidFill>
                  <a:schemeClr val="bg1"/>
                </a:solidFill>
                <a:latin typeface="Times New Roman" pitchFamily="18" charset="0"/>
                <a:cs typeface="Times New Roman" pitchFamily="18" charset="0"/>
              </a:rPr>
              <a:t>) [ВП], заява № 21272/03, пп. 79- 84)</a:t>
            </a:r>
            <a:endParaRPr lang="uk-UA" b="1" dirty="0" smtClean="0">
              <a:solidFill>
                <a:schemeClr val="bg1"/>
              </a:solidFill>
              <a:latin typeface="Times New Roman" pitchFamily="18" charset="0"/>
              <a:cs typeface="Times New Roman" pitchFamily="18" charset="0"/>
            </a:endParaRPr>
          </a:p>
          <a:p>
            <a:pPr marL="0" indent="0">
              <a:buNone/>
            </a:pPr>
            <a:endParaRPr lang="uk-UA" dirty="0" smtClean="0"/>
          </a:p>
          <a:p>
            <a:pPr marL="0" indent="0">
              <a:buNone/>
            </a:pPr>
            <a:endParaRPr lang="ru-RU" dirty="0"/>
          </a:p>
        </p:txBody>
      </p:sp>
    </p:spTree>
    <p:extLst>
      <p:ext uri="{BB962C8B-B14F-4D97-AF65-F5344CB8AC3E}">
        <p14:creationId xmlns:p14="http://schemas.microsoft.com/office/powerpoint/2010/main" val="3942681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332656"/>
            <a:ext cx="8352928" cy="6048672"/>
          </a:xfrm>
        </p:spPr>
        <p:txBody>
          <a:bodyPr/>
          <a:lstStyle/>
          <a:p>
            <a:pPr marL="0" indent="0">
              <a:buNone/>
            </a:pPr>
            <a:r>
              <a:rPr lang="uk-UA" b="1" dirty="0">
                <a:solidFill>
                  <a:schemeClr val="bg1"/>
                </a:solidFill>
                <a:latin typeface="Times New Roman" pitchFamily="18" charset="0"/>
                <a:cs typeface="Times New Roman" pitchFamily="18" charset="0"/>
              </a:rPr>
              <a:t>VI. ВТРУЧАННЯ ПРОКУРОРІВ У СІМЕЙНОМУ ПРАВІ: ВСТАНОВЛЕННЯ ТА ОСПОРЮВАННЯ БАТЬКІВСТВА </a:t>
            </a:r>
            <a:endParaRPr lang="uk-UA" b="1" dirty="0" smtClean="0">
              <a:solidFill>
                <a:schemeClr val="bg1"/>
              </a:solidFill>
              <a:latin typeface="Times New Roman" pitchFamily="18" charset="0"/>
              <a:cs typeface="Times New Roman" pitchFamily="18" charset="0"/>
            </a:endParaRPr>
          </a:p>
          <a:p>
            <a:pPr marL="0" indent="0">
              <a:buNone/>
            </a:pPr>
            <a:endParaRPr lang="uk-UA" dirty="0" smtClean="0">
              <a:solidFill>
                <a:schemeClr val="bg1"/>
              </a:solidFill>
              <a:latin typeface="Times New Roman" pitchFamily="18" charset="0"/>
              <a:cs typeface="Times New Roman" pitchFamily="18" charset="0"/>
            </a:endParaRPr>
          </a:p>
          <a:p>
            <a:pPr marL="0" indent="0">
              <a:buNone/>
            </a:pPr>
            <a:r>
              <a:rPr lang="uk-UA" dirty="0" smtClean="0">
                <a:solidFill>
                  <a:schemeClr val="bg1"/>
                </a:solidFill>
                <a:latin typeface="Times New Roman" pitchFamily="18" charset="0"/>
                <a:cs typeface="Times New Roman" pitchFamily="18" charset="0"/>
              </a:rPr>
              <a:t>Відмова </a:t>
            </a:r>
            <a:r>
              <a:rPr lang="uk-UA" dirty="0">
                <a:solidFill>
                  <a:schemeClr val="bg1"/>
                </a:solidFill>
                <a:latin typeface="Times New Roman" pitchFamily="18" charset="0"/>
                <a:cs typeface="Times New Roman" pitchFamily="18" charset="0"/>
              </a:rPr>
              <a:t>прокурора вжити заходів з метою оспорювання батьківства не може порушувати право заявника на повагу до приватного життя, якщо існує ризик втрати дитиною можливості отримувати аліменти, а можливість встановлення особи її біологічного батька є сумнівною </a:t>
            </a:r>
            <a:r>
              <a:rPr lang="uk-UA" b="1" dirty="0">
                <a:solidFill>
                  <a:schemeClr val="bg1"/>
                </a:solidFill>
                <a:latin typeface="Times New Roman" pitchFamily="18" charset="0"/>
                <a:cs typeface="Times New Roman" pitchFamily="18" charset="0"/>
              </a:rPr>
              <a:t>(ухвала від 19 жовтня 1999 щодо прийнятності у справі «</a:t>
            </a:r>
            <a:r>
              <a:rPr lang="uk-UA" b="1" dirty="0" err="1">
                <a:solidFill>
                  <a:schemeClr val="bg1"/>
                </a:solidFill>
                <a:latin typeface="Times New Roman" pitchFamily="18" charset="0"/>
                <a:cs typeface="Times New Roman" pitchFamily="18" charset="0"/>
              </a:rPr>
              <a:t>Їлдірім</a:t>
            </a:r>
            <a:r>
              <a:rPr lang="uk-UA" b="1" dirty="0">
                <a:solidFill>
                  <a:schemeClr val="bg1"/>
                </a:solidFill>
                <a:latin typeface="Times New Roman" pitchFamily="18" charset="0"/>
                <a:cs typeface="Times New Roman" pitchFamily="18" charset="0"/>
              </a:rPr>
              <a:t> проти Австрії» (</a:t>
            </a:r>
            <a:r>
              <a:rPr lang="uk-UA" b="1" i="1" dirty="0" err="1">
                <a:solidFill>
                  <a:schemeClr val="bg1"/>
                </a:solidFill>
                <a:latin typeface="Times New Roman" pitchFamily="18" charset="0"/>
                <a:cs typeface="Times New Roman" pitchFamily="18" charset="0"/>
              </a:rPr>
              <a:t>Yildirim</a:t>
            </a:r>
            <a:r>
              <a:rPr lang="uk-UA" b="1" i="1" dirty="0">
                <a:solidFill>
                  <a:schemeClr val="bg1"/>
                </a:solidFill>
                <a:latin typeface="Times New Roman" pitchFamily="18" charset="0"/>
                <a:cs typeface="Times New Roman" pitchFamily="18" charset="0"/>
              </a:rPr>
              <a:t> v. </a:t>
            </a:r>
            <a:r>
              <a:rPr lang="uk-UA" b="1" i="1" dirty="0" err="1">
                <a:solidFill>
                  <a:schemeClr val="bg1"/>
                </a:solidFill>
                <a:latin typeface="Times New Roman" pitchFamily="18" charset="0"/>
                <a:cs typeface="Times New Roman" pitchFamily="18" charset="0"/>
              </a:rPr>
              <a:t>Austria</a:t>
            </a:r>
            <a:r>
              <a:rPr lang="uk-UA" b="1" dirty="0">
                <a:solidFill>
                  <a:schemeClr val="bg1"/>
                </a:solidFill>
                <a:latin typeface="Times New Roman" pitchFamily="18" charset="0"/>
                <a:cs typeface="Times New Roman" pitchFamily="18" charset="0"/>
              </a:rPr>
              <a:t>), заява № 34308/96)</a:t>
            </a:r>
            <a:endParaRPr lang="ru-RU" b="1" dirty="0">
              <a:solidFill>
                <a:schemeClr val="bg1"/>
              </a:solidFill>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val="3431735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332656"/>
            <a:ext cx="8352928" cy="6120680"/>
          </a:xfrm>
        </p:spPr>
        <p:txBody>
          <a:bodyPr>
            <a:noAutofit/>
          </a:bodyPr>
          <a:lstStyle/>
          <a:p>
            <a:pPr marL="0" indent="0">
              <a:buNone/>
            </a:pPr>
            <a:r>
              <a:rPr lang="uk-UA" sz="2800" dirty="0">
                <a:solidFill>
                  <a:schemeClr val="bg1"/>
                </a:solidFill>
                <a:latin typeface="Times New Roman" pitchFamily="18" charset="0"/>
                <a:cs typeface="Times New Roman" pitchFamily="18" charset="0"/>
              </a:rPr>
              <a:t>Я</a:t>
            </a:r>
            <a:r>
              <a:rPr lang="uk-UA" sz="2800" dirty="0" smtClean="0">
                <a:solidFill>
                  <a:schemeClr val="bg1"/>
                </a:solidFill>
                <a:latin typeface="Times New Roman" pitchFamily="18" charset="0"/>
                <a:cs typeface="Times New Roman" pitchFamily="18" charset="0"/>
              </a:rPr>
              <a:t>кщо </a:t>
            </a:r>
            <a:r>
              <a:rPr lang="uk-UA" sz="2800" dirty="0">
                <a:solidFill>
                  <a:schemeClr val="bg1"/>
                </a:solidFill>
                <a:latin typeface="Times New Roman" pitchFamily="18" charset="0"/>
                <a:cs typeface="Times New Roman" pitchFamily="18" charset="0"/>
              </a:rPr>
              <a:t>позов заявника, що заперечує батьківство, поданий прокурору, не підтверджений жодним доказом (ухвала від 17 листопада 2009 року щодо прийнятності у справі </a:t>
            </a:r>
            <a:r>
              <a:rPr lang="uk-UA" sz="2800" b="1" dirty="0">
                <a:solidFill>
                  <a:schemeClr val="bg1"/>
                </a:solidFill>
                <a:latin typeface="Times New Roman" pitchFamily="18" charset="0"/>
                <a:cs typeface="Times New Roman" pitchFamily="18" charset="0"/>
              </a:rPr>
              <a:t>«</a:t>
            </a:r>
            <a:r>
              <a:rPr lang="uk-UA" sz="2800" b="1" dirty="0" err="1">
                <a:solidFill>
                  <a:schemeClr val="bg1"/>
                </a:solidFill>
                <a:latin typeface="Times New Roman" pitchFamily="18" charset="0"/>
                <a:cs typeface="Times New Roman" pitchFamily="18" charset="0"/>
              </a:rPr>
              <a:t>Дармон</a:t>
            </a:r>
            <a:r>
              <a:rPr lang="uk-UA" sz="2800" b="1" dirty="0">
                <a:solidFill>
                  <a:schemeClr val="bg1"/>
                </a:solidFill>
                <a:latin typeface="Times New Roman" pitchFamily="18" charset="0"/>
                <a:cs typeface="Times New Roman" pitchFamily="18" charset="0"/>
              </a:rPr>
              <a:t> проти Польщі» (</a:t>
            </a:r>
            <a:r>
              <a:rPr lang="uk-UA" sz="2800" b="1" i="1" dirty="0" err="1">
                <a:solidFill>
                  <a:schemeClr val="bg1"/>
                </a:solidFill>
                <a:latin typeface="Times New Roman" pitchFamily="18" charset="0"/>
                <a:cs typeface="Times New Roman" pitchFamily="18" charset="0"/>
              </a:rPr>
              <a:t>Darmon</a:t>
            </a:r>
            <a:r>
              <a:rPr lang="uk-UA" sz="2800" b="1" i="1" dirty="0">
                <a:solidFill>
                  <a:schemeClr val="bg1"/>
                </a:solidFill>
                <a:latin typeface="Times New Roman" pitchFamily="18" charset="0"/>
                <a:cs typeface="Times New Roman" pitchFamily="18" charset="0"/>
              </a:rPr>
              <a:t> v. </a:t>
            </a:r>
            <a:r>
              <a:rPr lang="uk-UA" sz="2800" b="1" i="1" dirty="0" err="1">
                <a:solidFill>
                  <a:schemeClr val="bg1"/>
                </a:solidFill>
                <a:latin typeface="Times New Roman" pitchFamily="18" charset="0"/>
                <a:cs typeface="Times New Roman" pitchFamily="18" charset="0"/>
              </a:rPr>
              <a:t>Poland</a:t>
            </a:r>
            <a:r>
              <a:rPr lang="uk-UA" sz="2800" b="1" dirty="0">
                <a:solidFill>
                  <a:schemeClr val="bg1"/>
                </a:solidFill>
                <a:latin typeface="Times New Roman" pitchFamily="18" charset="0"/>
                <a:cs typeface="Times New Roman" pitchFamily="18" charset="0"/>
              </a:rPr>
              <a:t>), заява № 7802/05</a:t>
            </a:r>
            <a:r>
              <a:rPr lang="uk-UA" sz="2800" b="1" dirty="0" smtClean="0">
                <a:solidFill>
                  <a:schemeClr val="bg1"/>
                </a:solidFill>
                <a:latin typeface="Times New Roman" pitchFamily="18" charset="0"/>
                <a:cs typeface="Times New Roman" pitchFamily="18" charset="0"/>
              </a:rPr>
              <a:t>).</a:t>
            </a:r>
          </a:p>
          <a:p>
            <a:pPr marL="0" indent="0">
              <a:buNone/>
            </a:pPr>
            <a:r>
              <a:rPr lang="uk-UA" sz="2800" dirty="0">
                <a:solidFill>
                  <a:schemeClr val="bg1"/>
                </a:solidFill>
                <a:latin typeface="Times New Roman" pitchFamily="18" charset="0"/>
                <a:cs typeface="Times New Roman" pitchFamily="18" charset="0"/>
              </a:rPr>
              <a:t>На відміну від цього, у рішенні у справі </a:t>
            </a:r>
            <a:r>
              <a:rPr lang="uk-UA" sz="2800" b="1" dirty="0">
                <a:solidFill>
                  <a:schemeClr val="bg1"/>
                </a:solidFill>
                <a:latin typeface="Times New Roman" pitchFamily="18" charset="0"/>
                <a:cs typeface="Times New Roman" pitchFamily="18" charset="0"/>
              </a:rPr>
              <a:t>«</a:t>
            </a:r>
            <a:r>
              <a:rPr lang="uk-UA" sz="2800" b="1" dirty="0" err="1">
                <a:solidFill>
                  <a:schemeClr val="bg1"/>
                </a:solidFill>
                <a:latin typeface="Times New Roman" pitchFamily="18" charset="0"/>
                <a:cs typeface="Times New Roman" pitchFamily="18" charset="0"/>
              </a:rPr>
              <a:t>Паулік</a:t>
            </a:r>
            <a:r>
              <a:rPr lang="uk-UA" sz="2800" b="1" dirty="0">
                <a:solidFill>
                  <a:schemeClr val="bg1"/>
                </a:solidFill>
                <a:latin typeface="Times New Roman" pitchFamily="18" charset="0"/>
                <a:cs typeface="Times New Roman" pitchFamily="18" charset="0"/>
              </a:rPr>
              <a:t> проти Словаччини» (</a:t>
            </a:r>
            <a:r>
              <a:rPr lang="uk-UA" sz="2800" b="1" i="1" dirty="0" err="1">
                <a:solidFill>
                  <a:schemeClr val="bg1"/>
                </a:solidFill>
                <a:latin typeface="Times New Roman" pitchFamily="18" charset="0"/>
                <a:cs typeface="Times New Roman" pitchFamily="18" charset="0"/>
              </a:rPr>
              <a:t>Paulík</a:t>
            </a:r>
            <a:r>
              <a:rPr lang="uk-UA" sz="2800" b="1" i="1" dirty="0">
                <a:solidFill>
                  <a:schemeClr val="bg1"/>
                </a:solidFill>
                <a:latin typeface="Times New Roman" pitchFamily="18" charset="0"/>
                <a:cs typeface="Times New Roman" pitchFamily="18" charset="0"/>
              </a:rPr>
              <a:t> v. </a:t>
            </a:r>
            <a:r>
              <a:rPr lang="uk-UA" sz="2800" b="1" i="1" dirty="0" err="1">
                <a:solidFill>
                  <a:schemeClr val="bg1"/>
                </a:solidFill>
                <a:latin typeface="Times New Roman" pitchFamily="18" charset="0"/>
                <a:cs typeface="Times New Roman" pitchFamily="18" charset="0"/>
              </a:rPr>
              <a:t>Slovakia</a:t>
            </a:r>
            <a:r>
              <a:rPr lang="uk-UA" sz="2800" b="1" dirty="0">
                <a:solidFill>
                  <a:schemeClr val="bg1"/>
                </a:solidFill>
                <a:latin typeface="Times New Roman" pitchFamily="18" charset="0"/>
                <a:cs typeface="Times New Roman" pitchFamily="18" charset="0"/>
              </a:rPr>
              <a:t>), заява №  10699/05, ECHR 2006 року-XI). </a:t>
            </a:r>
            <a:r>
              <a:rPr lang="uk-UA" sz="2800" dirty="0">
                <a:solidFill>
                  <a:schemeClr val="bg1"/>
                </a:solidFill>
                <a:latin typeface="Times New Roman" pitchFamily="18" charset="0"/>
                <a:cs typeface="Times New Roman" pitchFamily="18" charset="0"/>
              </a:rPr>
              <a:t>відмова прокурора вжити заходів з метою оспорювання батьківства порушувала право заявника на повагу до приватного життя, оскільки його ймовірній доньці було майже 40 років, вона не залежала від нього у питаннях утримання і не заперечувала проти його відмови від батьківства. </a:t>
            </a:r>
            <a:endParaRPr lang="ru-RU" sz="2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86363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332656"/>
            <a:ext cx="8496944" cy="6048672"/>
          </a:xfrm>
        </p:spPr>
        <p:txBody>
          <a:bodyPr>
            <a:noAutofit/>
          </a:bodyPr>
          <a:lstStyle/>
          <a:p>
            <a:pPr marL="0" indent="0">
              <a:buNone/>
            </a:pPr>
            <a:r>
              <a:rPr lang="uk-UA" sz="2800" dirty="0">
                <a:solidFill>
                  <a:schemeClr val="bg1"/>
                </a:solidFill>
                <a:latin typeface="Times New Roman" pitchFamily="18" charset="0"/>
                <a:cs typeface="Times New Roman" pitchFamily="18" charset="0"/>
              </a:rPr>
              <a:t>У</a:t>
            </a:r>
            <a:r>
              <a:rPr lang="uk-UA" sz="2800" dirty="0" smtClean="0">
                <a:solidFill>
                  <a:schemeClr val="bg1"/>
                </a:solidFill>
                <a:latin typeface="Times New Roman" pitchFamily="18" charset="0"/>
                <a:cs typeface="Times New Roman" pitchFamily="18" charset="0"/>
              </a:rPr>
              <a:t> </a:t>
            </a:r>
            <a:r>
              <a:rPr lang="uk-UA" sz="2800" dirty="0">
                <a:solidFill>
                  <a:schemeClr val="bg1"/>
                </a:solidFill>
                <a:latin typeface="Times New Roman" pitchFamily="18" charset="0"/>
                <a:cs typeface="Times New Roman" pitchFamily="18" charset="0"/>
              </a:rPr>
              <a:t>деяких системах прокурори можуть подавати від імені батька позов про встановлення батьківства (див. рішення від </a:t>
            </a:r>
            <a:r>
              <a:rPr lang="uk-UA" sz="2800" b="1" dirty="0">
                <a:solidFill>
                  <a:schemeClr val="bg1"/>
                </a:solidFill>
                <a:latin typeface="Times New Roman" pitchFamily="18" charset="0"/>
                <a:cs typeface="Times New Roman" pitchFamily="18" charset="0"/>
              </a:rPr>
              <a:t>18 травня 2006 року у справі «</a:t>
            </a:r>
            <a:r>
              <a:rPr lang="uk-UA" sz="2800" b="1" dirty="0" err="1">
                <a:solidFill>
                  <a:schemeClr val="bg1"/>
                </a:solidFill>
                <a:latin typeface="Times New Roman" pitchFamily="18" charset="0"/>
                <a:cs typeface="Times New Roman" pitchFamily="18" charset="0"/>
              </a:rPr>
              <a:t>Розанський</a:t>
            </a:r>
            <a:r>
              <a:rPr lang="uk-UA" sz="2800" b="1" dirty="0">
                <a:solidFill>
                  <a:schemeClr val="bg1"/>
                </a:solidFill>
                <a:latin typeface="Times New Roman" pitchFamily="18" charset="0"/>
                <a:cs typeface="Times New Roman" pitchFamily="18" charset="0"/>
              </a:rPr>
              <a:t> проти Польщі» (</a:t>
            </a:r>
            <a:r>
              <a:rPr lang="uk-UA" sz="2800" b="1" i="1" dirty="0" err="1">
                <a:solidFill>
                  <a:schemeClr val="bg1"/>
                </a:solidFill>
                <a:latin typeface="Times New Roman" pitchFamily="18" charset="0"/>
                <a:cs typeface="Times New Roman" pitchFamily="18" charset="0"/>
              </a:rPr>
              <a:t>Różański</a:t>
            </a:r>
            <a:r>
              <a:rPr lang="uk-UA" sz="2800" b="1" i="1" dirty="0">
                <a:solidFill>
                  <a:schemeClr val="bg1"/>
                </a:solidFill>
                <a:latin typeface="Times New Roman" pitchFamily="18" charset="0"/>
                <a:cs typeface="Times New Roman" pitchFamily="18" charset="0"/>
              </a:rPr>
              <a:t> v. </a:t>
            </a:r>
            <a:r>
              <a:rPr lang="uk-UA" sz="2800" b="1" i="1" dirty="0" err="1">
                <a:solidFill>
                  <a:schemeClr val="bg1"/>
                </a:solidFill>
                <a:latin typeface="Times New Roman" pitchFamily="18" charset="0"/>
                <a:cs typeface="Times New Roman" pitchFamily="18" charset="0"/>
              </a:rPr>
              <a:t>Poland</a:t>
            </a:r>
            <a:r>
              <a:rPr lang="uk-UA" sz="2800" b="1" dirty="0">
                <a:solidFill>
                  <a:schemeClr val="bg1"/>
                </a:solidFill>
                <a:latin typeface="Times New Roman" pitchFamily="18" charset="0"/>
                <a:cs typeface="Times New Roman" pitchFamily="18" charset="0"/>
              </a:rPr>
              <a:t>), заява № 55339/00</a:t>
            </a:r>
            <a:r>
              <a:rPr lang="uk-UA" sz="2800" b="1" dirty="0" smtClean="0">
                <a:solidFill>
                  <a:schemeClr val="bg1"/>
                </a:solidFill>
                <a:latin typeface="Times New Roman" pitchFamily="18" charset="0"/>
                <a:cs typeface="Times New Roman" pitchFamily="18" charset="0"/>
              </a:rPr>
              <a:t>).</a:t>
            </a:r>
          </a:p>
          <a:p>
            <a:pPr marL="0" indent="0">
              <a:buNone/>
            </a:pPr>
            <a:r>
              <a:rPr lang="uk-UA" sz="2800" dirty="0">
                <a:solidFill>
                  <a:schemeClr val="bg1"/>
                </a:solidFill>
                <a:latin typeface="Times New Roman" pitchFamily="18" charset="0"/>
                <a:cs typeface="Times New Roman" pitchFamily="18" charset="0"/>
              </a:rPr>
              <a:t>У цих випадках органи прокуратури також мають враховувати інтереси заявника як біологічного батька та інтереси дитини і законної родини. Вони зобов’язані розглядати ці інтереси з огляду на фактичні обставини, не відхиляючи клопотання заявника автоматично </a:t>
            </a:r>
            <a:r>
              <a:rPr lang="uk-UA" sz="2800" dirty="0" smtClean="0">
                <a:solidFill>
                  <a:schemeClr val="bg1"/>
                </a:solidFill>
                <a:latin typeface="Times New Roman" pitchFamily="18" charset="0"/>
                <a:cs typeface="Times New Roman" pitchFamily="18" charset="0"/>
              </a:rPr>
              <a:t> </a:t>
            </a:r>
            <a:r>
              <a:rPr lang="uk-UA" sz="2800" dirty="0">
                <a:solidFill>
                  <a:schemeClr val="bg1"/>
                </a:solidFill>
                <a:latin typeface="Times New Roman" pitchFamily="18" charset="0"/>
                <a:cs typeface="Times New Roman" pitchFamily="18" charset="0"/>
              </a:rPr>
              <a:t>лише на підставі того, що батьківство вже визнано третьою </a:t>
            </a:r>
            <a:r>
              <a:rPr lang="uk-UA" sz="2800" b="1" dirty="0">
                <a:solidFill>
                  <a:schemeClr val="bg1"/>
                </a:solidFill>
                <a:latin typeface="Times New Roman" pitchFamily="18" charset="0"/>
                <a:cs typeface="Times New Roman" pitchFamily="18" charset="0"/>
              </a:rPr>
              <a:t>особою (рішення у справі «</a:t>
            </a:r>
            <a:r>
              <a:rPr lang="uk-UA" sz="2800" b="1" dirty="0" err="1">
                <a:solidFill>
                  <a:schemeClr val="bg1"/>
                </a:solidFill>
                <a:latin typeface="Times New Roman" pitchFamily="18" charset="0"/>
                <a:cs typeface="Times New Roman" pitchFamily="18" charset="0"/>
              </a:rPr>
              <a:t>Розанський</a:t>
            </a:r>
            <a:r>
              <a:rPr lang="uk-UA" sz="2800" b="1" dirty="0">
                <a:solidFill>
                  <a:schemeClr val="bg1"/>
                </a:solidFill>
                <a:latin typeface="Times New Roman" pitchFamily="18" charset="0"/>
                <a:cs typeface="Times New Roman" pitchFamily="18" charset="0"/>
              </a:rPr>
              <a:t> проти Польщі» (</a:t>
            </a:r>
            <a:r>
              <a:rPr lang="uk-UA" sz="2800" b="1" i="1" dirty="0" err="1">
                <a:solidFill>
                  <a:schemeClr val="bg1"/>
                </a:solidFill>
                <a:latin typeface="Times New Roman" pitchFamily="18" charset="0"/>
                <a:cs typeface="Times New Roman" pitchFamily="18" charset="0"/>
              </a:rPr>
              <a:t>Różański</a:t>
            </a:r>
            <a:r>
              <a:rPr lang="uk-UA" sz="2800" b="1" i="1" dirty="0">
                <a:solidFill>
                  <a:schemeClr val="bg1"/>
                </a:solidFill>
                <a:latin typeface="Times New Roman" pitchFamily="18" charset="0"/>
                <a:cs typeface="Times New Roman" pitchFamily="18" charset="0"/>
              </a:rPr>
              <a:t> v. </a:t>
            </a:r>
            <a:r>
              <a:rPr lang="uk-UA" sz="2800" b="1" i="1" dirty="0" err="1">
                <a:solidFill>
                  <a:schemeClr val="bg1"/>
                </a:solidFill>
                <a:latin typeface="Times New Roman" pitchFamily="18" charset="0"/>
                <a:cs typeface="Times New Roman" pitchFamily="18" charset="0"/>
              </a:rPr>
              <a:t>Poland</a:t>
            </a:r>
            <a:r>
              <a:rPr lang="uk-UA" sz="2800" b="1" dirty="0">
                <a:solidFill>
                  <a:schemeClr val="bg1"/>
                </a:solidFill>
                <a:latin typeface="Times New Roman" pitchFamily="18" charset="0"/>
                <a:cs typeface="Times New Roman" pitchFamily="18" charset="0"/>
              </a:rPr>
              <a:t>)). </a:t>
            </a:r>
            <a:endParaRPr lang="ru-RU" sz="28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27155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404664"/>
            <a:ext cx="8568952" cy="6120680"/>
          </a:xfrm>
        </p:spPr>
        <p:txBody>
          <a:bodyPr/>
          <a:lstStyle/>
          <a:p>
            <a:pPr marL="0" indent="0">
              <a:buNone/>
            </a:pPr>
            <a:r>
              <a:rPr lang="uk-UA" b="1" dirty="0">
                <a:solidFill>
                  <a:schemeClr val="bg1"/>
                </a:solidFill>
              </a:rPr>
              <a:t>I. ПРАВО НА НЕЗАЛЕЖНИЙ І БЕЗСТОРОННІЙ СУД </a:t>
            </a:r>
            <a:endParaRPr lang="ru-RU" b="1" dirty="0">
              <a:solidFill>
                <a:schemeClr val="bg1"/>
              </a:solidFill>
            </a:endParaRPr>
          </a:p>
          <a:p>
            <a:pPr marL="0" indent="0">
              <a:buNone/>
            </a:pPr>
            <a:endParaRPr lang="uk-UA" dirty="0" smtClean="0"/>
          </a:p>
          <a:p>
            <a:pPr marL="0" indent="0">
              <a:buNone/>
            </a:pPr>
            <a:r>
              <a:rPr lang="uk-UA" sz="2800" dirty="0">
                <a:solidFill>
                  <a:schemeClr val="bg1"/>
                </a:solidFill>
                <a:latin typeface="Times New Roman" pitchFamily="18" charset="0"/>
                <a:cs typeface="Times New Roman" pitchFamily="18" charset="0"/>
              </a:rPr>
              <a:t>Згідно з практикою Суду, </a:t>
            </a:r>
            <a:r>
              <a:rPr lang="uk-UA" sz="2800" i="1" dirty="0">
                <a:solidFill>
                  <a:schemeClr val="bg1"/>
                </a:solidFill>
                <a:latin typeface="Times New Roman" pitchFamily="18" charset="0"/>
                <a:cs typeface="Times New Roman" pitchFamily="18" charset="0"/>
              </a:rPr>
              <a:t>«лише сам той факт, що прокурори діяли як захисники суспільних інтересів не можна вважати таким, що надає їм юридичний статус незалежних та безсторонніх учасників»</a:t>
            </a:r>
            <a:r>
              <a:rPr lang="uk-UA" sz="2800" dirty="0">
                <a:solidFill>
                  <a:schemeClr val="bg1"/>
                </a:solidFill>
                <a:latin typeface="Times New Roman" pitchFamily="18" charset="0"/>
                <a:cs typeface="Times New Roman" pitchFamily="18" charset="0"/>
              </a:rPr>
              <a:t> </a:t>
            </a:r>
            <a:endParaRPr lang="uk-UA" sz="2800" dirty="0" smtClean="0">
              <a:solidFill>
                <a:schemeClr val="bg1"/>
              </a:solidFill>
              <a:latin typeface="Times New Roman" pitchFamily="18" charset="0"/>
              <a:cs typeface="Times New Roman" pitchFamily="18" charset="0"/>
            </a:endParaRPr>
          </a:p>
          <a:p>
            <a:pPr marL="0" indent="0">
              <a:buNone/>
            </a:pPr>
            <a:endParaRPr lang="uk-UA" sz="2800" dirty="0">
              <a:solidFill>
                <a:schemeClr val="bg1"/>
              </a:solidFill>
              <a:latin typeface="Times New Roman" pitchFamily="18" charset="0"/>
              <a:cs typeface="Times New Roman" pitchFamily="18" charset="0"/>
            </a:endParaRPr>
          </a:p>
          <a:p>
            <a:pPr marL="0" indent="0">
              <a:buNone/>
            </a:pPr>
            <a:r>
              <a:rPr lang="uk-UA" sz="2800" b="1" dirty="0">
                <a:solidFill>
                  <a:schemeClr val="bg1"/>
                </a:solidFill>
                <a:latin typeface="Times New Roman" pitchFamily="18" charset="0"/>
                <a:cs typeface="Times New Roman" pitchFamily="18" charset="0"/>
              </a:rPr>
              <a:t>(рішення від 15 червня 2006 року у справі «ТОВ «</a:t>
            </a:r>
            <a:r>
              <a:rPr lang="uk-UA" sz="2800" b="1" dirty="0" err="1">
                <a:solidFill>
                  <a:schemeClr val="bg1"/>
                </a:solidFill>
                <a:latin typeface="Times New Roman" pitchFamily="18" charset="0"/>
                <a:cs typeface="Times New Roman" pitchFamily="18" charset="0"/>
              </a:rPr>
              <a:t>Злінсат</a:t>
            </a:r>
            <a:r>
              <a:rPr lang="uk-UA" sz="2800" b="1" dirty="0">
                <a:solidFill>
                  <a:schemeClr val="bg1"/>
                </a:solidFill>
                <a:latin typeface="Times New Roman" pitchFamily="18" charset="0"/>
                <a:cs typeface="Times New Roman" pitchFamily="18" charset="0"/>
              </a:rPr>
              <a:t>» проти Болгарії</a:t>
            </a:r>
            <a:r>
              <a:rPr lang="uk-UA" sz="2800" b="1" dirty="0" smtClean="0">
                <a:solidFill>
                  <a:schemeClr val="bg1"/>
                </a:solidFill>
                <a:latin typeface="Times New Roman" pitchFamily="18" charset="0"/>
                <a:cs typeface="Times New Roman" pitchFamily="18" charset="0"/>
              </a:rPr>
              <a:t>»), </a:t>
            </a:r>
            <a:r>
              <a:rPr lang="uk-UA" sz="2800" b="1" dirty="0">
                <a:solidFill>
                  <a:schemeClr val="bg1"/>
                </a:solidFill>
                <a:latin typeface="Times New Roman" pitchFamily="18" charset="0"/>
                <a:cs typeface="Times New Roman" pitchFamily="18" charset="0"/>
              </a:rPr>
              <a:t>заява № 57785/00, п. 78). </a:t>
            </a:r>
            <a:endParaRPr lang="ru-RU" sz="2800" b="1" dirty="0">
              <a:solidFill>
                <a:schemeClr val="bg1"/>
              </a:solidFill>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val="2996386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a:spLocks noGrp="1"/>
          </p:cNvSpPr>
          <p:nvPr>
            <p:ph idx="1"/>
          </p:nvPr>
        </p:nvSpPr>
        <p:spPr>
          <a:xfrm>
            <a:off x="250825" y="260350"/>
            <a:ext cx="8497888" cy="6048375"/>
          </a:xfrm>
        </p:spPr>
        <p:txBody>
          <a:bodyPr>
            <a:normAutofit/>
          </a:bodyPr>
          <a:lstStyle/>
          <a:p>
            <a:pPr marL="0" indent="0">
              <a:buNone/>
            </a:pPr>
            <a:endParaRPr lang="uk-UA" sz="3200" dirty="0" smtClean="0">
              <a:solidFill>
                <a:schemeClr val="bg1"/>
              </a:solidFill>
              <a:latin typeface="Times New Roman" pitchFamily="18" charset="0"/>
              <a:cs typeface="Times New Roman" pitchFamily="18" charset="0"/>
            </a:endParaRPr>
          </a:p>
          <a:p>
            <a:pPr marL="0" indent="0">
              <a:buNone/>
            </a:pPr>
            <a:r>
              <a:rPr lang="uk-UA" sz="3200" dirty="0" smtClean="0">
                <a:solidFill>
                  <a:schemeClr val="bg1"/>
                </a:solidFill>
                <a:latin typeface="Times New Roman" pitchFamily="18" charset="0"/>
                <a:cs typeface="Times New Roman" pitchFamily="18" charset="0"/>
              </a:rPr>
              <a:t>У </a:t>
            </a:r>
            <a:r>
              <a:rPr lang="uk-UA" sz="3200" dirty="0">
                <a:solidFill>
                  <a:schemeClr val="bg1"/>
                </a:solidFill>
                <a:latin typeface="Times New Roman" pitchFamily="18" charset="0"/>
                <a:cs typeface="Times New Roman" pitchFamily="18" charset="0"/>
              </a:rPr>
              <a:t>рішенні від 22 травня 1998 року у </a:t>
            </a:r>
            <a:r>
              <a:rPr lang="uk-UA" sz="3200" b="1" dirty="0">
                <a:solidFill>
                  <a:schemeClr val="bg1"/>
                </a:solidFill>
                <a:latin typeface="Times New Roman" pitchFamily="18" charset="0"/>
                <a:cs typeface="Times New Roman" pitchFamily="18" charset="0"/>
              </a:rPr>
              <a:t>справі «</a:t>
            </a:r>
            <a:r>
              <a:rPr lang="uk-UA" sz="3200" b="1" dirty="0" err="1">
                <a:solidFill>
                  <a:schemeClr val="bg1"/>
                </a:solidFill>
                <a:latin typeface="Times New Roman" pitchFamily="18" charset="0"/>
                <a:cs typeface="Times New Roman" pitchFamily="18" charset="0"/>
              </a:rPr>
              <a:t>Василеску</a:t>
            </a:r>
            <a:r>
              <a:rPr lang="uk-UA" sz="3200" b="1" dirty="0">
                <a:solidFill>
                  <a:schemeClr val="bg1"/>
                </a:solidFill>
                <a:latin typeface="Times New Roman" pitchFamily="18" charset="0"/>
                <a:cs typeface="Times New Roman" pitchFamily="18" charset="0"/>
              </a:rPr>
              <a:t> проти Румунії» (</a:t>
            </a:r>
            <a:r>
              <a:rPr lang="uk-UA" sz="3200" b="1" i="1" dirty="0" err="1">
                <a:solidFill>
                  <a:schemeClr val="bg1"/>
                </a:solidFill>
                <a:latin typeface="Times New Roman" pitchFamily="18" charset="0"/>
                <a:cs typeface="Times New Roman" pitchFamily="18" charset="0"/>
              </a:rPr>
              <a:t>Vasilescu</a:t>
            </a:r>
            <a:r>
              <a:rPr lang="uk-UA" sz="3200" b="1" i="1" dirty="0">
                <a:solidFill>
                  <a:schemeClr val="bg1"/>
                </a:solidFill>
                <a:latin typeface="Times New Roman" pitchFamily="18" charset="0"/>
                <a:cs typeface="Times New Roman" pitchFamily="18" charset="0"/>
              </a:rPr>
              <a:t> v. </a:t>
            </a:r>
            <a:r>
              <a:rPr lang="uk-UA" sz="3200" b="1" i="1" dirty="0" err="1">
                <a:solidFill>
                  <a:schemeClr val="bg1"/>
                </a:solidFill>
                <a:latin typeface="Times New Roman" pitchFamily="18" charset="0"/>
                <a:cs typeface="Times New Roman" pitchFamily="18" charset="0"/>
              </a:rPr>
              <a:t>Romania</a:t>
            </a:r>
            <a:r>
              <a:rPr lang="uk-UA" sz="3200" b="1" dirty="0">
                <a:solidFill>
                  <a:schemeClr val="bg1"/>
                </a:solidFill>
                <a:latin typeface="Times New Roman" pitchFamily="18" charset="0"/>
                <a:cs typeface="Times New Roman" pitchFamily="18" charset="0"/>
              </a:rPr>
              <a:t>, </a:t>
            </a:r>
            <a:r>
              <a:rPr lang="uk-UA" sz="3200" b="1" i="1" dirty="0" err="1">
                <a:solidFill>
                  <a:schemeClr val="bg1"/>
                </a:solidFill>
                <a:latin typeface="Times New Roman" pitchFamily="18" charset="0"/>
                <a:cs typeface="Times New Roman" pitchFamily="18" charset="0"/>
              </a:rPr>
              <a:t>Reports</a:t>
            </a:r>
            <a:r>
              <a:rPr lang="uk-UA" sz="3200" b="1" i="1" dirty="0">
                <a:solidFill>
                  <a:schemeClr val="bg1"/>
                </a:solidFill>
                <a:latin typeface="Times New Roman" pitchFamily="18" charset="0"/>
                <a:cs typeface="Times New Roman" pitchFamily="18" charset="0"/>
              </a:rPr>
              <a:t> </a:t>
            </a:r>
            <a:r>
              <a:rPr lang="uk-UA" sz="3200" b="1" i="1" dirty="0" err="1">
                <a:solidFill>
                  <a:schemeClr val="bg1"/>
                </a:solidFill>
                <a:latin typeface="Times New Roman" pitchFamily="18" charset="0"/>
                <a:cs typeface="Times New Roman" pitchFamily="18" charset="0"/>
              </a:rPr>
              <a:t>of</a:t>
            </a:r>
            <a:r>
              <a:rPr lang="uk-UA" sz="3200" b="1" i="1" dirty="0">
                <a:solidFill>
                  <a:schemeClr val="bg1"/>
                </a:solidFill>
                <a:latin typeface="Times New Roman" pitchFamily="18" charset="0"/>
                <a:cs typeface="Times New Roman" pitchFamily="18" charset="0"/>
              </a:rPr>
              <a:t> </a:t>
            </a:r>
            <a:r>
              <a:rPr lang="uk-UA" sz="3200" b="1" i="1" dirty="0" err="1">
                <a:solidFill>
                  <a:schemeClr val="bg1"/>
                </a:solidFill>
                <a:latin typeface="Times New Roman" pitchFamily="18" charset="0"/>
                <a:cs typeface="Times New Roman" pitchFamily="18" charset="0"/>
              </a:rPr>
              <a:t>Judgments</a:t>
            </a:r>
            <a:r>
              <a:rPr lang="uk-UA" sz="3200" b="1" i="1" dirty="0">
                <a:solidFill>
                  <a:schemeClr val="bg1"/>
                </a:solidFill>
                <a:latin typeface="Times New Roman" pitchFamily="18" charset="0"/>
                <a:cs typeface="Times New Roman" pitchFamily="18" charset="0"/>
              </a:rPr>
              <a:t> </a:t>
            </a:r>
            <a:r>
              <a:rPr lang="uk-UA" sz="3200" b="1" i="1" dirty="0" err="1">
                <a:solidFill>
                  <a:schemeClr val="bg1"/>
                </a:solidFill>
                <a:latin typeface="Times New Roman" pitchFamily="18" charset="0"/>
                <a:cs typeface="Times New Roman" pitchFamily="18" charset="0"/>
              </a:rPr>
              <a:t>and</a:t>
            </a:r>
            <a:r>
              <a:rPr lang="uk-UA" sz="3200" b="1" i="1" dirty="0">
                <a:solidFill>
                  <a:schemeClr val="bg1"/>
                </a:solidFill>
                <a:latin typeface="Times New Roman" pitchFamily="18" charset="0"/>
                <a:cs typeface="Times New Roman" pitchFamily="18" charset="0"/>
              </a:rPr>
              <a:t> </a:t>
            </a:r>
            <a:r>
              <a:rPr lang="uk-UA" sz="3200" b="1" i="1" dirty="0" err="1">
                <a:solidFill>
                  <a:schemeClr val="bg1"/>
                </a:solidFill>
                <a:latin typeface="Times New Roman" pitchFamily="18" charset="0"/>
                <a:cs typeface="Times New Roman" pitchFamily="18" charset="0"/>
              </a:rPr>
              <a:t>Decisions</a:t>
            </a:r>
            <a:r>
              <a:rPr lang="uk-UA" sz="3200" b="1" dirty="0">
                <a:solidFill>
                  <a:schemeClr val="bg1"/>
                </a:solidFill>
                <a:latin typeface="Times New Roman" pitchFamily="18" charset="0"/>
                <a:cs typeface="Times New Roman" pitchFamily="18" charset="0"/>
              </a:rPr>
              <a:t> 1998-III</a:t>
            </a:r>
            <a:r>
              <a:rPr lang="uk-UA" sz="3200" b="1" dirty="0" smtClean="0">
                <a:solidFill>
                  <a:schemeClr val="bg1"/>
                </a:solidFill>
                <a:latin typeface="Times New Roman" pitchFamily="18" charset="0"/>
                <a:cs typeface="Times New Roman" pitchFamily="18" charset="0"/>
              </a:rPr>
              <a:t>).</a:t>
            </a:r>
          </a:p>
          <a:p>
            <a:pPr marL="0" indent="0">
              <a:buNone/>
            </a:pPr>
            <a:endParaRPr lang="uk-UA" sz="3200" dirty="0">
              <a:solidFill>
                <a:schemeClr val="bg1"/>
              </a:solidFill>
              <a:latin typeface="Times New Roman" pitchFamily="18" charset="0"/>
              <a:cs typeface="Times New Roman" pitchFamily="18" charset="0"/>
            </a:endParaRPr>
          </a:p>
          <a:p>
            <a:pPr marL="0" indent="0">
              <a:buNone/>
            </a:pPr>
            <a:r>
              <a:rPr lang="uk-UA" sz="3200" dirty="0" smtClean="0">
                <a:solidFill>
                  <a:schemeClr val="bg1"/>
                </a:solidFill>
                <a:latin typeface="Times New Roman" pitchFamily="18" charset="0"/>
                <a:cs typeface="Times New Roman" pitchFamily="18" charset="0"/>
              </a:rPr>
              <a:t> </a:t>
            </a:r>
            <a:r>
              <a:rPr lang="uk-UA" sz="3200" dirty="0">
                <a:solidFill>
                  <a:schemeClr val="bg1"/>
                </a:solidFill>
                <a:latin typeface="Times New Roman" pitchFamily="18" charset="0"/>
                <a:cs typeface="Times New Roman" pitchFamily="18" charset="0"/>
              </a:rPr>
              <a:t>Суд постановив, що повноваження: розглядати питання про реституцію мав лише працівник Генеральної прокуратури, що становило порушення статті 6 Конвенції.</a:t>
            </a:r>
            <a:endParaRPr lang="ru-RU" sz="3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426263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a:spLocks noGrp="1"/>
          </p:cNvSpPr>
          <p:nvPr>
            <p:ph idx="1"/>
          </p:nvPr>
        </p:nvSpPr>
        <p:spPr>
          <a:xfrm>
            <a:off x="250825" y="260350"/>
            <a:ext cx="8424863" cy="6192838"/>
          </a:xfrm>
        </p:spPr>
        <p:txBody>
          <a:bodyPr>
            <a:noAutofit/>
          </a:bodyPr>
          <a:lstStyle/>
          <a:p>
            <a:pPr marL="0" indent="0">
              <a:buNone/>
            </a:pPr>
            <a:r>
              <a:rPr lang="uk-UA" sz="3200" dirty="0">
                <a:solidFill>
                  <a:schemeClr val="bg1"/>
                </a:solidFill>
                <a:latin typeface="Times New Roman" pitchFamily="18" charset="0"/>
                <a:cs typeface="Times New Roman" pitchFamily="18" charset="0"/>
              </a:rPr>
              <a:t>З подібних причин затримання особи з психічними розладами за наказом прокурора, який у подальшому виступатиме у провадженні проти особи, вимагаючи її примусового поміщення у психіатричний лікувальний заклад, та чий наказ міг бути оскарженим виключно до прокуратури вищого рівня, було визнано таким, що порушує пункт 4 статті 5 </a:t>
            </a:r>
            <a:r>
              <a:rPr lang="uk-UA" sz="3200" dirty="0" smtClean="0">
                <a:solidFill>
                  <a:schemeClr val="bg1"/>
                </a:solidFill>
                <a:latin typeface="Times New Roman" pitchFamily="18" charset="0"/>
                <a:cs typeface="Times New Roman" pitchFamily="18" charset="0"/>
              </a:rPr>
              <a:t>Конвенції.</a:t>
            </a:r>
          </a:p>
          <a:p>
            <a:pPr marL="0" indent="0">
              <a:buNone/>
            </a:pPr>
            <a:endParaRPr lang="uk-UA" sz="3200" dirty="0" smtClean="0">
              <a:solidFill>
                <a:schemeClr val="bg1"/>
              </a:solidFill>
              <a:latin typeface="Times New Roman" pitchFamily="18" charset="0"/>
              <a:cs typeface="Times New Roman" pitchFamily="18" charset="0"/>
            </a:endParaRPr>
          </a:p>
          <a:p>
            <a:pPr marL="0" indent="0">
              <a:buNone/>
            </a:pPr>
            <a:r>
              <a:rPr lang="uk-UA" sz="3200" b="1" dirty="0" smtClean="0">
                <a:solidFill>
                  <a:schemeClr val="bg1"/>
                </a:solidFill>
                <a:latin typeface="Times New Roman" pitchFamily="18" charset="0"/>
                <a:cs typeface="Times New Roman" pitchFamily="18" charset="0"/>
              </a:rPr>
              <a:t>(</a:t>
            </a:r>
            <a:r>
              <a:rPr lang="uk-UA" sz="3200" b="1" dirty="0">
                <a:solidFill>
                  <a:schemeClr val="bg1"/>
                </a:solidFill>
                <a:latin typeface="Times New Roman" pitchFamily="18" charset="0"/>
                <a:cs typeface="Times New Roman" pitchFamily="18" charset="0"/>
              </a:rPr>
              <a:t>рішення у справі «</a:t>
            </a:r>
            <a:r>
              <a:rPr lang="uk-UA" sz="3200" b="1" dirty="0" err="1">
                <a:solidFill>
                  <a:schemeClr val="bg1"/>
                </a:solidFill>
                <a:latin typeface="Times New Roman" pitchFamily="18" charset="0"/>
                <a:cs typeface="Times New Roman" pitchFamily="18" charset="0"/>
              </a:rPr>
              <a:t>Варбанов</a:t>
            </a:r>
            <a:r>
              <a:rPr lang="uk-UA" sz="3200" b="1" dirty="0">
                <a:solidFill>
                  <a:schemeClr val="bg1"/>
                </a:solidFill>
                <a:latin typeface="Times New Roman" pitchFamily="18" charset="0"/>
                <a:cs typeface="Times New Roman" pitchFamily="18" charset="0"/>
              </a:rPr>
              <a:t> проти Болгарії» (</a:t>
            </a:r>
            <a:r>
              <a:rPr lang="uk-UA" sz="3200" b="1" i="1" dirty="0" err="1">
                <a:solidFill>
                  <a:schemeClr val="bg1"/>
                </a:solidFill>
                <a:latin typeface="Times New Roman" pitchFamily="18" charset="0"/>
                <a:cs typeface="Times New Roman" pitchFamily="18" charset="0"/>
              </a:rPr>
              <a:t>Varbanov</a:t>
            </a:r>
            <a:r>
              <a:rPr lang="uk-UA" sz="3200" b="1" i="1" dirty="0">
                <a:solidFill>
                  <a:schemeClr val="bg1"/>
                </a:solidFill>
                <a:latin typeface="Times New Roman" pitchFamily="18" charset="0"/>
                <a:cs typeface="Times New Roman" pitchFamily="18" charset="0"/>
              </a:rPr>
              <a:t> v. </a:t>
            </a:r>
            <a:r>
              <a:rPr lang="uk-UA" sz="3200" b="1" i="1" dirty="0" err="1">
                <a:solidFill>
                  <a:schemeClr val="bg1"/>
                </a:solidFill>
                <a:latin typeface="Times New Roman" pitchFamily="18" charset="0"/>
                <a:cs typeface="Times New Roman" pitchFamily="18" charset="0"/>
              </a:rPr>
              <a:t>Bulgaria</a:t>
            </a:r>
            <a:r>
              <a:rPr lang="uk-UA" sz="3200" b="1" dirty="0">
                <a:solidFill>
                  <a:schemeClr val="bg1"/>
                </a:solidFill>
                <a:latin typeface="Times New Roman" pitchFamily="18" charset="0"/>
                <a:cs typeface="Times New Roman" pitchFamily="18" charset="0"/>
              </a:rPr>
              <a:t>, заява № 31365/96, ECHR 2000-X)). </a:t>
            </a:r>
            <a:endParaRPr lang="ru-RU" sz="32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97022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a:spLocks noGrp="1"/>
          </p:cNvSpPr>
          <p:nvPr>
            <p:ph idx="1"/>
          </p:nvPr>
        </p:nvSpPr>
        <p:spPr>
          <a:xfrm>
            <a:off x="395288" y="333375"/>
            <a:ext cx="8291512" cy="5762625"/>
          </a:xfrm>
        </p:spPr>
        <p:txBody>
          <a:bodyPr/>
          <a:lstStyle/>
          <a:p>
            <a:pPr marL="0" indent="0">
              <a:buNone/>
            </a:pPr>
            <a:endParaRPr lang="uk-UA" dirty="0" smtClean="0"/>
          </a:p>
          <a:p>
            <a:pPr marL="0" indent="0">
              <a:buNone/>
            </a:pPr>
            <a:endParaRPr lang="uk-UA" sz="3200" b="1" dirty="0">
              <a:solidFill>
                <a:schemeClr val="bg1"/>
              </a:solidFill>
              <a:latin typeface="Times New Roman" pitchFamily="18" charset="0"/>
              <a:cs typeface="Times New Roman" pitchFamily="18" charset="0"/>
            </a:endParaRPr>
          </a:p>
          <a:p>
            <a:pPr marL="0" indent="0">
              <a:buNone/>
            </a:pPr>
            <a:r>
              <a:rPr lang="uk-UA" sz="3200" b="1" dirty="0" smtClean="0">
                <a:solidFill>
                  <a:schemeClr val="bg1"/>
                </a:solidFill>
                <a:latin typeface="Times New Roman" pitchFamily="18" charset="0"/>
                <a:cs typeface="Times New Roman" pitchFamily="18" charset="0"/>
              </a:rPr>
              <a:t>З </a:t>
            </a:r>
            <a:r>
              <a:rPr lang="uk-UA" sz="3200" b="1" dirty="0">
                <a:solidFill>
                  <a:schemeClr val="bg1"/>
                </a:solidFill>
                <a:latin typeface="Times New Roman" pitchFamily="18" charset="0"/>
                <a:cs typeface="Times New Roman" pitchFamily="18" charset="0"/>
              </a:rPr>
              <a:t>практики Суду випливає, що, в принципі, прокурори не повинні мати повноважень приймати рішення при вжитті заходів щодо «цивільних прав та обов’язків», якщо тільки ці рішення не є предметом повного судового нагляду. </a:t>
            </a:r>
            <a:endParaRPr lang="ru-RU" sz="32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149184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4" y="1124744"/>
            <a:ext cx="9036496" cy="5544616"/>
          </a:xfrm>
        </p:spPr>
        <p:txBody>
          <a:bodyPr>
            <a:normAutofit fontScale="92500"/>
          </a:bodyPr>
          <a:lstStyle/>
          <a:p>
            <a:pPr marL="0" indent="0">
              <a:buNone/>
            </a:pPr>
            <a:r>
              <a:rPr lang="uk-UA" dirty="0" smtClean="0">
                <a:solidFill>
                  <a:schemeClr val="bg1"/>
                </a:solidFill>
              </a:rPr>
              <a:t>Ст. 23 Закону «</a:t>
            </a:r>
            <a:r>
              <a:rPr lang="uk-UA" dirty="0">
                <a:solidFill>
                  <a:schemeClr val="bg1"/>
                </a:solidFill>
              </a:rPr>
              <a:t>П</a:t>
            </a:r>
            <a:r>
              <a:rPr lang="uk-UA" dirty="0" smtClean="0">
                <a:solidFill>
                  <a:schemeClr val="bg1"/>
                </a:solidFill>
              </a:rPr>
              <a:t>ро прокуратуру» від </a:t>
            </a:r>
            <a:r>
              <a:rPr lang="ru-RU" b="1" dirty="0" smtClean="0">
                <a:solidFill>
                  <a:schemeClr val="bg1"/>
                </a:solidFill>
              </a:rPr>
              <a:t>14.10.2014р. (</a:t>
            </a:r>
            <a:r>
              <a:rPr lang="ru-RU" b="1" dirty="0" err="1" smtClean="0">
                <a:solidFill>
                  <a:schemeClr val="bg1"/>
                </a:solidFill>
              </a:rPr>
              <a:t>далі</a:t>
            </a:r>
            <a:r>
              <a:rPr lang="ru-RU" b="1" dirty="0" smtClean="0">
                <a:solidFill>
                  <a:schemeClr val="bg1"/>
                </a:solidFill>
              </a:rPr>
              <a:t> - Закон)</a:t>
            </a:r>
          </a:p>
          <a:p>
            <a:pPr marL="0" indent="0">
              <a:buNone/>
            </a:pPr>
            <a:r>
              <a:rPr lang="ru-RU" dirty="0">
                <a:solidFill>
                  <a:schemeClr val="bg1"/>
                </a:solidFill>
              </a:rPr>
              <a:t>Прокурор </a:t>
            </a:r>
            <a:r>
              <a:rPr lang="ru-RU" dirty="0" err="1">
                <a:solidFill>
                  <a:schemeClr val="bg1"/>
                </a:solidFill>
              </a:rPr>
              <a:t>здійснює</a:t>
            </a:r>
            <a:r>
              <a:rPr lang="ru-RU" dirty="0">
                <a:solidFill>
                  <a:schemeClr val="bg1"/>
                </a:solidFill>
              </a:rPr>
              <a:t> </a:t>
            </a:r>
            <a:r>
              <a:rPr lang="ru-RU" dirty="0" err="1">
                <a:solidFill>
                  <a:schemeClr val="bg1"/>
                </a:solidFill>
              </a:rPr>
              <a:t>представництво</a:t>
            </a:r>
            <a:r>
              <a:rPr lang="ru-RU" dirty="0">
                <a:solidFill>
                  <a:schemeClr val="bg1"/>
                </a:solidFill>
              </a:rPr>
              <a:t> в </a:t>
            </a:r>
            <a:r>
              <a:rPr lang="ru-RU" dirty="0" err="1">
                <a:solidFill>
                  <a:schemeClr val="bg1"/>
                </a:solidFill>
              </a:rPr>
              <a:t>суді</a:t>
            </a:r>
            <a:r>
              <a:rPr lang="ru-RU" dirty="0">
                <a:solidFill>
                  <a:schemeClr val="bg1"/>
                </a:solidFill>
              </a:rPr>
              <a:t> </a:t>
            </a:r>
            <a:r>
              <a:rPr lang="ru-RU" dirty="0" err="1">
                <a:solidFill>
                  <a:schemeClr val="bg1"/>
                </a:solidFill>
              </a:rPr>
              <a:t>інтересів</a:t>
            </a:r>
            <a:r>
              <a:rPr lang="ru-RU" dirty="0">
                <a:solidFill>
                  <a:schemeClr val="bg1"/>
                </a:solidFill>
              </a:rPr>
              <a:t> </a:t>
            </a:r>
            <a:r>
              <a:rPr lang="ru-RU" dirty="0" err="1">
                <a:solidFill>
                  <a:schemeClr val="bg1"/>
                </a:solidFill>
              </a:rPr>
              <a:t>громадянина</a:t>
            </a:r>
            <a:r>
              <a:rPr lang="ru-RU" dirty="0">
                <a:solidFill>
                  <a:schemeClr val="bg1"/>
                </a:solidFill>
              </a:rPr>
              <a:t> (</a:t>
            </a:r>
            <a:r>
              <a:rPr lang="ru-RU" dirty="0" err="1">
                <a:solidFill>
                  <a:schemeClr val="bg1"/>
                </a:solidFill>
              </a:rPr>
              <a:t>громадянина</a:t>
            </a:r>
            <a:r>
              <a:rPr lang="ru-RU" dirty="0">
                <a:solidFill>
                  <a:schemeClr val="bg1"/>
                </a:solidFill>
              </a:rPr>
              <a:t> </a:t>
            </a:r>
            <a:r>
              <a:rPr lang="ru-RU" dirty="0" err="1">
                <a:solidFill>
                  <a:schemeClr val="bg1"/>
                </a:solidFill>
              </a:rPr>
              <a:t>України</a:t>
            </a:r>
            <a:r>
              <a:rPr lang="ru-RU" dirty="0">
                <a:solidFill>
                  <a:schemeClr val="bg1"/>
                </a:solidFill>
              </a:rPr>
              <a:t>, </a:t>
            </a:r>
            <a:r>
              <a:rPr lang="ru-RU" dirty="0" err="1">
                <a:solidFill>
                  <a:schemeClr val="bg1"/>
                </a:solidFill>
              </a:rPr>
              <a:t>іноземця</a:t>
            </a:r>
            <a:r>
              <a:rPr lang="ru-RU" dirty="0">
                <a:solidFill>
                  <a:schemeClr val="bg1"/>
                </a:solidFill>
              </a:rPr>
              <a:t> </a:t>
            </a:r>
            <a:r>
              <a:rPr lang="ru-RU" dirty="0" err="1">
                <a:solidFill>
                  <a:schemeClr val="bg1"/>
                </a:solidFill>
              </a:rPr>
              <a:t>або</a:t>
            </a:r>
            <a:r>
              <a:rPr lang="ru-RU" dirty="0">
                <a:solidFill>
                  <a:schemeClr val="bg1"/>
                </a:solidFill>
              </a:rPr>
              <a:t> особи без </a:t>
            </a:r>
            <a:r>
              <a:rPr lang="ru-RU" dirty="0" err="1">
                <a:solidFill>
                  <a:schemeClr val="bg1"/>
                </a:solidFill>
              </a:rPr>
              <a:t>громадянства</a:t>
            </a:r>
            <a:r>
              <a:rPr lang="ru-RU" dirty="0">
                <a:solidFill>
                  <a:schemeClr val="bg1"/>
                </a:solidFill>
              </a:rPr>
              <a:t>) у </a:t>
            </a:r>
            <a:r>
              <a:rPr lang="ru-RU" dirty="0" err="1">
                <a:solidFill>
                  <a:schemeClr val="bg1"/>
                </a:solidFill>
              </a:rPr>
              <a:t>випадках</a:t>
            </a:r>
            <a:r>
              <a:rPr lang="ru-RU" dirty="0">
                <a:solidFill>
                  <a:schemeClr val="bg1"/>
                </a:solidFill>
              </a:rPr>
              <a:t>, </a:t>
            </a:r>
            <a:r>
              <a:rPr lang="ru-RU" dirty="0" err="1">
                <a:solidFill>
                  <a:schemeClr val="bg1"/>
                </a:solidFill>
              </a:rPr>
              <a:t>якщо</a:t>
            </a:r>
            <a:r>
              <a:rPr lang="ru-RU" dirty="0">
                <a:solidFill>
                  <a:schemeClr val="bg1"/>
                </a:solidFill>
              </a:rPr>
              <a:t> </a:t>
            </a:r>
            <a:r>
              <a:rPr lang="ru-RU" dirty="0" err="1">
                <a:solidFill>
                  <a:schemeClr val="bg1"/>
                </a:solidFill>
              </a:rPr>
              <a:t>така</a:t>
            </a:r>
            <a:r>
              <a:rPr lang="ru-RU" dirty="0">
                <a:solidFill>
                  <a:schemeClr val="bg1"/>
                </a:solidFill>
              </a:rPr>
              <a:t> особа не </a:t>
            </a:r>
            <a:r>
              <a:rPr lang="ru-RU" dirty="0" err="1">
                <a:solidFill>
                  <a:schemeClr val="bg1"/>
                </a:solidFill>
              </a:rPr>
              <a:t>спроможна</a:t>
            </a:r>
            <a:r>
              <a:rPr lang="ru-RU" dirty="0">
                <a:solidFill>
                  <a:schemeClr val="bg1"/>
                </a:solidFill>
              </a:rPr>
              <a:t> </a:t>
            </a:r>
            <a:r>
              <a:rPr lang="ru-RU" dirty="0" err="1">
                <a:solidFill>
                  <a:schemeClr val="bg1"/>
                </a:solidFill>
              </a:rPr>
              <a:t>самостійно</a:t>
            </a:r>
            <a:r>
              <a:rPr lang="ru-RU" dirty="0">
                <a:solidFill>
                  <a:schemeClr val="bg1"/>
                </a:solidFill>
              </a:rPr>
              <a:t> </a:t>
            </a:r>
            <a:r>
              <a:rPr lang="ru-RU" dirty="0" err="1">
                <a:solidFill>
                  <a:schemeClr val="bg1"/>
                </a:solidFill>
              </a:rPr>
              <a:t>захистити</a:t>
            </a:r>
            <a:r>
              <a:rPr lang="ru-RU" dirty="0">
                <a:solidFill>
                  <a:schemeClr val="bg1"/>
                </a:solidFill>
              </a:rPr>
              <a:t> </a:t>
            </a:r>
            <a:r>
              <a:rPr lang="ru-RU" dirty="0" err="1">
                <a:solidFill>
                  <a:schemeClr val="bg1"/>
                </a:solidFill>
              </a:rPr>
              <a:t>свої</a:t>
            </a:r>
            <a:r>
              <a:rPr lang="ru-RU" dirty="0">
                <a:solidFill>
                  <a:schemeClr val="bg1"/>
                </a:solidFill>
              </a:rPr>
              <a:t> </a:t>
            </a:r>
            <a:r>
              <a:rPr lang="ru-RU" dirty="0" err="1">
                <a:solidFill>
                  <a:schemeClr val="bg1"/>
                </a:solidFill>
              </a:rPr>
              <a:t>порушені</a:t>
            </a:r>
            <a:r>
              <a:rPr lang="ru-RU" dirty="0">
                <a:solidFill>
                  <a:schemeClr val="bg1"/>
                </a:solidFill>
              </a:rPr>
              <a:t> </a:t>
            </a:r>
            <a:r>
              <a:rPr lang="ru-RU" dirty="0" err="1">
                <a:solidFill>
                  <a:schemeClr val="bg1"/>
                </a:solidFill>
              </a:rPr>
              <a:t>чи</a:t>
            </a:r>
            <a:r>
              <a:rPr lang="ru-RU" dirty="0">
                <a:solidFill>
                  <a:schemeClr val="bg1"/>
                </a:solidFill>
              </a:rPr>
              <a:t> </a:t>
            </a:r>
            <a:r>
              <a:rPr lang="ru-RU" dirty="0" err="1">
                <a:solidFill>
                  <a:schemeClr val="bg1"/>
                </a:solidFill>
              </a:rPr>
              <a:t>оспорювані</a:t>
            </a:r>
            <a:r>
              <a:rPr lang="ru-RU" dirty="0">
                <a:solidFill>
                  <a:schemeClr val="bg1"/>
                </a:solidFill>
              </a:rPr>
              <a:t> права </a:t>
            </a:r>
            <a:r>
              <a:rPr lang="ru-RU" dirty="0" err="1">
                <a:solidFill>
                  <a:schemeClr val="bg1"/>
                </a:solidFill>
              </a:rPr>
              <a:t>або</a:t>
            </a:r>
            <a:r>
              <a:rPr lang="ru-RU" dirty="0">
                <a:solidFill>
                  <a:schemeClr val="bg1"/>
                </a:solidFill>
              </a:rPr>
              <a:t> </a:t>
            </a:r>
            <a:r>
              <a:rPr lang="ru-RU" dirty="0" err="1">
                <a:solidFill>
                  <a:schemeClr val="bg1"/>
                </a:solidFill>
              </a:rPr>
              <a:t>реалізувати</a:t>
            </a:r>
            <a:r>
              <a:rPr lang="ru-RU" dirty="0">
                <a:solidFill>
                  <a:schemeClr val="bg1"/>
                </a:solidFill>
              </a:rPr>
              <a:t> </a:t>
            </a:r>
            <a:r>
              <a:rPr lang="ru-RU" dirty="0" err="1">
                <a:solidFill>
                  <a:schemeClr val="bg1"/>
                </a:solidFill>
              </a:rPr>
              <a:t>процесуальні</a:t>
            </a:r>
            <a:r>
              <a:rPr lang="ru-RU" dirty="0">
                <a:solidFill>
                  <a:schemeClr val="bg1"/>
                </a:solidFill>
              </a:rPr>
              <a:t> </a:t>
            </a:r>
            <a:r>
              <a:rPr lang="ru-RU" dirty="0" err="1">
                <a:solidFill>
                  <a:schemeClr val="bg1"/>
                </a:solidFill>
              </a:rPr>
              <a:t>повноваження</a:t>
            </a:r>
            <a:r>
              <a:rPr lang="ru-RU" dirty="0">
                <a:solidFill>
                  <a:schemeClr val="bg1"/>
                </a:solidFill>
              </a:rPr>
              <a:t> </a:t>
            </a:r>
            <a:r>
              <a:rPr lang="ru-RU" dirty="0" smtClean="0">
                <a:solidFill>
                  <a:schemeClr val="bg1"/>
                </a:solidFill>
              </a:rPr>
              <a:t>через:</a:t>
            </a:r>
          </a:p>
          <a:p>
            <a:pPr>
              <a:buFontTx/>
              <a:buChar char="-"/>
            </a:pPr>
            <a:r>
              <a:rPr lang="ru-RU" dirty="0" err="1" smtClean="0">
                <a:solidFill>
                  <a:schemeClr val="bg1"/>
                </a:solidFill>
              </a:rPr>
              <a:t>недосягнення</a:t>
            </a:r>
            <a:r>
              <a:rPr lang="ru-RU" dirty="0" smtClean="0">
                <a:solidFill>
                  <a:schemeClr val="bg1"/>
                </a:solidFill>
              </a:rPr>
              <a:t> </a:t>
            </a:r>
            <a:r>
              <a:rPr lang="ru-RU" dirty="0" err="1" smtClean="0">
                <a:solidFill>
                  <a:schemeClr val="bg1"/>
                </a:solidFill>
              </a:rPr>
              <a:t>повноліття</a:t>
            </a:r>
            <a:r>
              <a:rPr lang="ru-RU" dirty="0" smtClean="0">
                <a:solidFill>
                  <a:schemeClr val="bg1"/>
                </a:solidFill>
              </a:rPr>
              <a:t>;</a:t>
            </a:r>
          </a:p>
          <a:p>
            <a:pPr>
              <a:buFontTx/>
              <a:buChar char="-"/>
            </a:pPr>
            <a:r>
              <a:rPr lang="ru-RU" dirty="0" err="1" smtClean="0">
                <a:solidFill>
                  <a:schemeClr val="bg1"/>
                </a:solidFill>
              </a:rPr>
              <a:t>недієздатність</a:t>
            </a:r>
            <a:r>
              <a:rPr lang="ru-RU" dirty="0" smtClean="0">
                <a:solidFill>
                  <a:schemeClr val="bg1"/>
                </a:solidFill>
              </a:rPr>
              <a:t> </a:t>
            </a:r>
            <a:r>
              <a:rPr lang="ru-RU" dirty="0" err="1">
                <a:solidFill>
                  <a:schemeClr val="bg1"/>
                </a:solidFill>
              </a:rPr>
              <a:t>або</a:t>
            </a:r>
            <a:r>
              <a:rPr lang="ru-RU" dirty="0">
                <a:solidFill>
                  <a:schemeClr val="bg1"/>
                </a:solidFill>
              </a:rPr>
              <a:t> </a:t>
            </a:r>
            <a:r>
              <a:rPr lang="ru-RU" dirty="0" err="1">
                <a:solidFill>
                  <a:schemeClr val="bg1"/>
                </a:solidFill>
              </a:rPr>
              <a:t>обмежену</a:t>
            </a:r>
            <a:r>
              <a:rPr lang="ru-RU" dirty="0">
                <a:solidFill>
                  <a:schemeClr val="bg1"/>
                </a:solidFill>
              </a:rPr>
              <a:t> </a:t>
            </a:r>
            <a:r>
              <a:rPr lang="ru-RU" dirty="0" err="1">
                <a:solidFill>
                  <a:schemeClr val="bg1"/>
                </a:solidFill>
              </a:rPr>
              <a:t>дієздатність</a:t>
            </a:r>
            <a:r>
              <a:rPr lang="ru-RU" dirty="0">
                <a:solidFill>
                  <a:schemeClr val="bg1"/>
                </a:solidFill>
              </a:rPr>
              <a:t>, </a:t>
            </a:r>
            <a:endParaRPr lang="ru-RU" dirty="0" smtClean="0">
              <a:solidFill>
                <a:schemeClr val="bg1"/>
              </a:solidFill>
            </a:endParaRPr>
          </a:p>
          <a:p>
            <a:pPr marL="0" indent="0">
              <a:buNone/>
            </a:pPr>
            <a:r>
              <a:rPr lang="ru-RU" dirty="0" smtClean="0">
                <a:solidFill>
                  <a:schemeClr val="bg1"/>
                </a:solidFill>
              </a:rPr>
              <a:t>а </a:t>
            </a:r>
            <a:r>
              <a:rPr lang="ru-RU" dirty="0" err="1">
                <a:solidFill>
                  <a:schemeClr val="bg1"/>
                </a:solidFill>
              </a:rPr>
              <a:t>законні</a:t>
            </a:r>
            <a:r>
              <a:rPr lang="ru-RU" dirty="0">
                <a:solidFill>
                  <a:schemeClr val="bg1"/>
                </a:solidFill>
              </a:rPr>
              <a:t> </a:t>
            </a:r>
            <a:r>
              <a:rPr lang="ru-RU" dirty="0" err="1">
                <a:solidFill>
                  <a:schemeClr val="bg1"/>
                </a:solidFill>
              </a:rPr>
              <a:t>представники</a:t>
            </a:r>
            <a:r>
              <a:rPr lang="ru-RU" dirty="0">
                <a:solidFill>
                  <a:schemeClr val="bg1"/>
                </a:solidFill>
              </a:rPr>
              <a:t> </a:t>
            </a:r>
            <a:r>
              <a:rPr lang="ru-RU" dirty="0" err="1">
                <a:solidFill>
                  <a:schemeClr val="bg1"/>
                </a:solidFill>
              </a:rPr>
              <a:t>або</a:t>
            </a:r>
            <a:r>
              <a:rPr lang="ru-RU" dirty="0">
                <a:solidFill>
                  <a:schemeClr val="bg1"/>
                </a:solidFill>
              </a:rPr>
              <a:t> </a:t>
            </a:r>
            <a:r>
              <a:rPr lang="ru-RU" dirty="0" err="1">
                <a:solidFill>
                  <a:schemeClr val="bg1"/>
                </a:solidFill>
              </a:rPr>
              <a:t>органи</a:t>
            </a:r>
            <a:r>
              <a:rPr lang="ru-RU" dirty="0">
                <a:solidFill>
                  <a:schemeClr val="bg1"/>
                </a:solidFill>
              </a:rPr>
              <a:t>, </a:t>
            </a:r>
            <a:r>
              <a:rPr lang="ru-RU" dirty="0" err="1">
                <a:solidFill>
                  <a:schemeClr val="bg1"/>
                </a:solidFill>
              </a:rPr>
              <a:t>яким</a:t>
            </a:r>
            <a:r>
              <a:rPr lang="ru-RU" dirty="0">
                <a:solidFill>
                  <a:schemeClr val="bg1"/>
                </a:solidFill>
              </a:rPr>
              <a:t> законом </a:t>
            </a:r>
            <a:r>
              <a:rPr lang="ru-RU" dirty="0" err="1">
                <a:solidFill>
                  <a:schemeClr val="bg1"/>
                </a:solidFill>
              </a:rPr>
              <a:t>надано</a:t>
            </a:r>
            <a:r>
              <a:rPr lang="ru-RU" dirty="0">
                <a:solidFill>
                  <a:schemeClr val="bg1"/>
                </a:solidFill>
              </a:rPr>
              <a:t> право </a:t>
            </a:r>
            <a:r>
              <a:rPr lang="ru-RU" dirty="0" err="1">
                <a:solidFill>
                  <a:schemeClr val="bg1"/>
                </a:solidFill>
              </a:rPr>
              <a:t>захищати</a:t>
            </a:r>
            <a:r>
              <a:rPr lang="ru-RU" dirty="0">
                <a:solidFill>
                  <a:schemeClr val="bg1"/>
                </a:solidFill>
              </a:rPr>
              <a:t> права, </a:t>
            </a:r>
            <a:r>
              <a:rPr lang="ru-RU" dirty="0" err="1">
                <a:solidFill>
                  <a:schemeClr val="bg1"/>
                </a:solidFill>
              </a:rPr>
              <a:t>свободи</a:t>
            </a:r>
            <a:r>
              <a:rPr lang="ru-RU" dirty="0">
                <a:solidFill>
                  <a:schemeClr val="bg1"/>
                </a:solidFill>
              </a:rPr>
              <a:t> та </a:t>
            </a:r>
            <a:r>
              <a:rPr lang="ru-RU" dirty="0" err="1">
                <a:solidFill>
                  <a:schemeClr val="bg1"/>
                </a:solidFill>
              </a:rPr>
              <a:t>інтереси</a:t>
            </a:r>
            <a:r>
              <a:rPr lang="ru-RU" dirty="0">
                <a:solidFill>
                  <a:schemeClr val="bg1"/>
                </a:solidFill>
              </a:rPr>
              <a:t> </a:t>
            </a:r>
            <a:r>
              <a:rPr lang="ru-RU" dirty="0" err="1">
                <a:solidFill>
                  <a:schemeClr val="bg1"/>
                </a:solidFill>
              </a:rPr>
              <a:t>такої</a:t>
            </a:r>
            <a:r>
              <a:rPr lang="ru-RU" dirty="0">
                <a:solidFill>
                  <a:schemeClr val="bg1"/>
                </a:solidFill>
              </a:rPr>
              <a:t> особи, не </a:t>
            </a:r>
            <a:r>
              <a:rPr lang="ru-RU" dirty="0" err="1">
                <a:solidFill>
                  <a:schemeClr val="bg1"/>
                </a:solidFill>
              </a:rPr>
              <a:t>здійснюють</a:t>
            </a:r>
            <a:r>
              <a:rPr lang="ru-RU" dirty="0">
                <a:solidFill>
                  <a:schemeClr val="bg1"/>
                </a:solidFill>
              </a:rPr>
              <a:t> </a:t>
            </a:r>
            <a:r>
              <a:rPr lang="ru-RU" dirty="0" err="1">
                <a:solidFill>
                  <a:schemeClr val="bg1"/>
                </a:solidFill>
              </a:rPr>
              <a:t>або</a:t>
            </a:r>
            <a:r>
              <a:rPr lang="ru-RU" dirty="0">
                <a:solidFill>
                  <a:schemeClr val="bg1"/>
                </a:solidFill>
              </a:rPr>
              <a:t> </a:t>
            </a:r>
            <a:r>
              <a:rPr lang="ru-RU" dirty="0" err="1">
                <a:solidFill>
                  <a:schemeClr val="bg1"/>
                </a:solidFill>
              </a:rPr>
              <a:t>неналежним</a:t>
            </a:r>
            <a:r>
              <a:rPr lang="ru-RU" dirty="0">
                <a:solidFill>
                  <a:schemeClr val="bg1"/>
                </a:solidFill>
              </a:rPr>
              <a:t> чином </a:t>
            </a:r>
            <a:r>
              <a:rPr lang="ru-RU" dirty="0" err="1">
                <a:solidFill>
                  <a:schemeClr val="bg1"/>
                </a:solidFill>
              </a:rPr>
              <a:t>здійснюють</a:t>
            </a:r>
            <a:r>
              <a:rPr lang="ru-RU" dirty="0">
                <a:solidFill>
                  <a:schemeClr val="bg1"/>
                </a:solidFill>
              </a:rPr>
              <a:t> </a:t>
            </a:r>
            <a:r>
              <a:rPr lang="ru-RU" dirty="0" err="1">
                <a:solidFill>
                  <a:schemeClr val="bg1"/>
                </a:solidFill>
              </a:rPr>
              <a:t>її</a:t>
            </a:r>
            <a:r>
              <a:rPr lang="ru-RU" dirty="0">
                <a:solidFill>
                  <a:schemeClr val="bg1"/>
                </a:solidFill>
              </a:rPr>
              <a:t> </a:t>
            </a:r>
            <a:r>
              <a:rPr lang="ru-RU" dirty="0" err="1" smtClean="0">
                <a:solidFill>
                  <a:schemeClr val="bg1"/>
                </a:solidFill>
              </a:rPr>
              <a:t>захист</a:t>
            </a:r>
            <a:r>
              <a:rPr lang="ru-RU" dirty="0">
                <a:solidFill>
                  <a:schemeClr val="bg1"/>
                </a:solidFill>
              </a:rPr>
              <a:t> </a:t>
            </a:r>
            <a:r>
              <a:rPr lang="ru-RU" b="1" dirty="0" smtClean="0">
                <a:solidFill>
                  <a:schemeClr val="bg1"/>
                </a:solidFill>
              </a:rPr>
              <a:t>(ч. 2).</a:t>
            </a:r>
          </a:p>
          <a:p>
            <a:pPr marL="0" indent="0" algn="ctr">
              <a:buNone/>
            </a:pPr>
            <a:r>
              <a:rPr lang="ru-RU" b="1" dirty="0" err="1">
                <a:solidFill>
                  <a:schemeClr val="bg1"/>
                </a:solidFill>
              </a:rPr>
              <a:t>Наявність</a:t>
            </a:r>
            <a:r>
              <a:rPr lang="ru-RU" b="1" dirty="0">
                <a:solidFill>
                  <a:schemeClr val="bg1"/>
                </a:solidFill>
              </a:rPr>
              <a:t> </a:t>
            </a:r>
            <a:r>
              <a:rPr lang="ru-RU" b="1" dirty="0" err="1">
                <a:solidFill>
                  <a:schemeClr val="bg1"/>
                </a:solidFill>
              </a:rPr>
              <a:t>підстав</a:t>
            </a:r>
            <a:r>
              <a:rPr lang="ru-RU" b="1" dirty="0">
                <a:solidFill>
                  <a:schemeClr val="bg1"/>
                </a:solidFill>
              </a:rPr>
              <a:t> для </a:t>
            </a:r>
            <a:r>
              <a:rPr lang="ru-RU" b="1" dirty="0" err="1">
                <a:solidFill>
                  <a:schemeClr val="bg1"/>
                </a:solidFill>
              </a:rPr>
              <a:t>представництва</a:t>
            </a:r>
            <a:r>
              <a:rPr lang="ru-RU" b="1" dirty="0">
                <a:solidFill>
                  <a:schemeClr val="bg1"/>
                </a:solidFill>
              </a:rPr>
              <a:t> </a:t>
            </a:r>
            <a:r>
              <a:rPr lang="ru-RU" b="1" dirty="0" err="1">
                <a:solidFill>
                  <a:schemeClr val="bg1"/>
                </a:solidFill>
              </a:rPr>
              <a:t>має</a:t>
            </a:r>
            <a:r>
              <a:rPr lang="ru-RU" b="1" dirty="0">
                <a:solidFill>
                  <a:schemeClr val="bg1"/>
                </a:solidFill>
              </a:rPr>
              <a:t> бути </a:t>
            </a:r>
            <a:r>
              <a:rPr lang="ru-RU" b="1" dirty="0" err="1">
                <a:solidFill>
                  <a:schemeClr val="bg1"/>
                </a:solidFill>
              </a:rPr>
              <a:t>обґрунтована</a:t>
            </a:r>
            <a:r>
              <a:rPr lang="ru-RU" b="1" dirty="0">
                <a:solidFill>
                  <a:schemeClr val="bg1"/>
                </a:solidFill>
              </a:rPr>
              <a:t> прокурором у </a:t>
            </a:r>
            <a:r>
              <a:rPr lang="ru-RU" b="1" dirty="0" err="1" smtClean="0">
                <a:solidFill>
                  <a:schemeClr val="bg1"/>
                </a:solidFill>
              </a:rPr>
              <a:t>суді</a:t>
            </a:r>
            <a:r>
              <a:rPr lang="ru-RU" b="1" dirty="0" smtClean="0">
                <a:solidFill>
                  <a:schemeClr val="bg1"/>
                </a:solidFill>
              </a:rPr>
              <a:t> (ч. 4 ст. 23 Закону).</a:t>
            </a:r>
            <a:endParaRPr lang="ru-RU" b="1" dirty="0">
              <a:solidFill>
                <a:schemeClr val="bg1"/>
              </a:solidFill>
            </a:endParaRPr>
          </a:p>
        </p:txBody>
      </p:sp>
      <p:sp>
        <p:nvSpPr>
          <p:cNvPr id="3" name="Заголовок 2"/>
          <p:cNvSpPr>
            <a:spLocks noGrp="1"/>
          </p:cNvSpPr>
          <p:nvPr>
            <p:ph type="title"/>
          </p:nvPr>
        </p:nvSpPr>
        <p:spPr>
          <a:xfrm>
            <a:off x="467544" y="188640"/>
            <a:ext cx="8229600" cy="864096"/>
          </a:xfrm>
        </p:spPr>
        <p:txBody>
          <a:bodyPr>
            <a:normAutofit/>
          </a:bodyPr>
          <a:lstStyle/>
          <a:p>
            <a:pPr algn="ctr"/>
            <a:r>
              <a:rPr lang="ru-RU" sz="2400" b="1" dirty="0" err="1" smtClean="0">
                <a:solidFill>
                  <a:schemeClr val="bg1"/>
                </a:solidFill>
                <a:effectLst/>
              </a:rPr>
              <a:t>Представництво</a:t>
            </a:r>
            <a:r>
              <a:rPr lang="ru-RU" sz="2400" b="1" dirty="0" smtClean="0">
                <a:solidFill>
                  <a:schemeClr val="bg1"/>
                </a:solidFill>
                <a:effectLst/>
              </a:rPr>
              <a:t> прокурором </a:t>
            </a:r>
            <a:r>
              <a:rPr lang="ru-RU" sz="2400" b="1" dirty="0">
                <a:solidFill>
                  <a:schemeClr val="bg1"/>
                </a:solidFill>
                <a:effectLst/>
              </a:rPr>
              <a:t>інтересів громадянина або держави</a:t>
            </a:r>
            <a:r>
              <a:rPr lang="ru-RU" sz="2400" b="1" dirty="0">
                <a:solidFill>
                  <a:schemeClr val="bg1"/>
                </a:solidFill>
                <a:effectLst/>
              </a:rPr>
              <a:t> в </a:t>
            </a:r>
            <a:r>
              <a:rPr lang="ru-RU" sz="2400" b="1" dirty="0" err="1" smtClean="0">
                <a:solidFill>
                  <a:schemeClr val="bg1"/>
                </a:solidFill>
                <a:effectLst/>
              </a:rPr>
              <a:t>суді</a:t>
            </a:r>
            <a:r>
              <a:rPr lang="ru-RU" sz="2400" b="1" dirty="0" smtClean="0">
                <a:solidFill>
                  <a:schemeClr val="bg1"/>
                </a:solidFill>
                <a:effectLst/>
              </a:rPr>
              <a:t> (</a:t>
            </a:r>
            <a:r>
              <a:rPr lang="ru-RU" sz="2400" b="1" dirty="0" err="1" smtClean="0">
                <a:solidFill>
                  <a:schemeClr val="bg1"/>
                </a:solidFill>
                <a:effectLst/>
              </a:rPr>
              <a:t>національний</a:t>
            </a:r>
            <a:r>
              <a:rPr lang="ru-RU" sz="2400" b="1" dirty="0" smtClean="0">
                <a:solidFill>
                  <a:schemeClr val="bg1"/>
                </a:solidFill>
                <a:effectLst/>
              </a:rPr>
              <a:t> аспект)</a:t>
            </a:r>
            <a:endParaRPr lang="ru-RU" sz="2400" b="1" dirty="0">
              <a:solidFill>
                <a:schemeClr val="bg1"/>
              </a:solidFill>
            </a:endParaRPr>
          </a:p>
        </p:txBody>
      </p:sp>
    </p:spTree>
    <p:extLst>
      <p:ext uri="{BB962C8B-B14F-4D97-AF65-F5344CB8AC3E}">
        <p14:creationId xmlns:p14="http://schemas.microsoft.com/office/powerpoint/2010/main" val="1691079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4" y="1484784"/>
            <a:ext cx="8928992" cy="5184576"/>
          </a:xfrm>
        </p:spPr>
        <p:txBody>
          <a:bodyPr>
            <a:normAutofit lnSpcReduction="10000"/>
          </a:bodyPr>
          <a:lstStyle/>
          <a:p>
            <a:pPr marL="0" indent="0">
              <a:buNone/>
            </a:pPr>
            <a:r>
              <a:rPr lang="ru-RU" dirty="0" smtClean="0">
                <a:solidFill>
                  <a:schemeClr val="bg1"/>
                </a:solidFill>
              </a:rPr>
              <a:t>Прокурор </a:t>
            </a:r>
            <a:r>
              <a:rPr lang="ru-RU" dirty="0" err="1">
                <a:solidFill>
                  <a:schemeClr val="bg1"/>
                </a:solidFill>
              </a:rPr>
              <a:t>здійснює</a:t>
            </a:r>
            <a:r>
              <a:rPr lang="ru-RU" dirty="0">
                <a:solidFill>
                  <a:schemeClr val="bg1"/>
                </a:solidFill>
              </a:rPr>
              <a:t> </a:t>
            </a:r>
            <a:r>
              <a:rPr lang="ru-RU" dirty="0" err="1">
                <a:solidFill>
                  <a:schemeClr val="bg1"/>
                </a:solidFill>
              </a:rPr>
              <a:t>представництво</a:t>
            </a:r>
            <a:r>
              <a:rPr lang="ru-RU" dirty="0">
                <a:solidFill>
                  <a:schemeClr val="bg1"/>
                </a:solidFill>
              </a:rPr>
              <a:t> </a:t>
            </a:r>
            <a:r>
              <a:rPr lang="ru-RU" dirty="0" err="1">
                <a:solidFill>
                  <a:schemeClr val="bg1"/>
                </a:solidFill>
              </a:rPr>
              <a:t>інтересів</a:t>
            </a:r>
            <a:r>
              <a:rPr lang="ru-RU" dirty="0">
                <a:solidFill>
                  <a:schemeClr val="bg1"/>
                </a:solidFill>
              </a:rPr>
              <a:t> </a:t>
            </a:r>
            <a:r>
              <a:rPr lang="ru-RU" dirty="0" err="1">
                <a:solidFill>
                  <a:schemeClr val="bg1"/>
                </a:solidFill>
              </a:rPr>
              <a:t>громадянина</a:t>
            </a:r>
            <a:r>
              <a:rPr lang="ru-RU" dirty="0">
                <a:solidFill>
                  <a:schemeClr val="bg1"/>
                </a:solidFill>
              </a:rPr>
              <a:t> </a:t>
            </a:r>
            <a:r>
              <a:rPr lang="ru-RU" dirty="0" err="1">
                <a:solidFill>
                  <a:schemeClr val="bg1"/>
                </a:solidFill>
              </a:rPr>
              <a:t>або</a:t>
            </a:r>
            <a:r>
              <a:rPr lang="ru-RU" dirty="0">
                <a:solidFill>
                  <a:schemeClr val="bg1"/>
                </a:solidFill>
              </a:rPr>
              <a:t> </a:t>
            </a:r>
            <a:r>
              <a:rPr lang="ru-RU" dirty="0" err="1">
                <a:solidFill>
                  <a:schemeClr val="bg1"/>
                </a:solidFill>
              </a:rPr>
              <a:t>держави</a:t>
            </a:r>
            <a:r>
              <a:rPr lang="ru-RU" dirty="0">
                <a:solidFill>
                  <a:schemeClr val="bg1"/>
                </a:solidFill>
              </a:rPr>
              <a:t> в </a:t>
            </a:r>
            <a:r>
              <a:rPr lang="ru-RU" dirty="0" err="1">
                <a:solidFill>
                  <a:schemeClr val="bg1"/>
                </a:solidFill>
              </a:rPr>
              <a:t>суді</a:t>
            </a:r>
            <a:r>
              <a:rPr lang="ru-RU" dirty="0">
                <a:solidFill>
                  <a:schemeClr val="bg1"/>
                </a:solidFill>
              </a:rPr>
              <a:t> </a:t>
            </a:r>
            <a:r>
              <a:rPr lang="ru-RU" b="1" i="1" u="sng" dirty="0" err="1">
                <a:solidFill>
                  <a:schemeClr val="bg1"/>
                </a:solidFill>
              </a:rPr>
              <a:t>виключно</a:t>
            </a:r>
            <a:r>
              <a:rPr lang="ru-RU" dirty="0">
                <a:solidFill>
                  <a:schemeClr val="bg1"/>
                </a:solidFill>
              </a:rPr>
              <a:t> </a:t>
            </a:r>
            <a:r>
              <a:rPr lang="ru-RU" dirty="0" err="1">
                <a:solidFill>
                  <a:schemeClr val="bg1"/>
                </a:solidFill>
              </a:rPr>
              <a:t>після</a:t>
            </a:r>
            <a:r>
              <a:rPr lang="ru-RU" dirty="0">
                <a:solidFill>
                  <a:schemeClr val="bg1"/>
                </a:solidFill>
              </a:rPr>
              <a:t> </a:t>
            </a:r>
            <a:r>
              <a:rPr lang="ru-RU" dirty="0" err="1" smtClean="0">
                <a:solidFill>
                  <a:schemeClr val="bg1"/>
                </a:solidFill>
              </a:rPr>
              <a:t>підтвердження</a:t>
            </a:r>
            <a:r>
              <a:rPr lang="ru-RU" dirty="0" smtClean="0">
                <a:solidFill>
                  <a:schemeClr val="bg1"/>
                </a:solidFill>
              </a:rPr>
              <a:t> </a:t>
            </a:r>
            <a:r>
              <a:rPr lang="ru-RU" dirty="0">
                <a:solidFill>
                  <a:schemeClr val="bg1"/>
                </a:solidFill>
              </a:rPr>
              <a:t>судом </a:t>
            </a:r>
            <a:r>
              <a:rPr lang="ru-RU" dirty="0" err="1">
                <a:solidFill>
                  <a:schemeClr val="bg1"/>
                </a:solidFill>
              </a:rPr>
              <a:t>підстав</a:t>
            </a:r>
            <a:r>
              <a:rPr lang="ru-RU" dirty="0">
                <a:solidFill>
                  <a:schemeClr val="bg1"/>
                </a:solidFill>
              </a:rPr>
              <a:t> для </a:t>
            </a:r>
            <a:r>
              <a:rPr lang="ru-RU" dirty="0" err="1">
                <a:solidFill>
                  <a:schemeClr val="bg1"/>
                </a:solidFill>
              </a:rPr>
              <a:t>представництва</a:t>
            </a:r>
            <a:r>
              <a:rPr lang="ru-RU" dirty="0" smtClean="0">
                <a:solidFill>
                  <a:schemeClr val="bg1"/>
                </a:solidFill>
              </a:rPr>
              <a:t>.</a:t>
            </a:r>
          </a:p>
          <a:p>
            <a:pPr marL="0" indent="0">
              <a:buNone/>
            </a:pPr>
            <a:r>
              <a:rPr lang="ru-RU" dirty="0" smtClean="0">
                <a:solidFill>
                  <a:schemeClr val="bg1"/>
                </a:solidFill>
              </a:rPr>
              <a:t>Прокурор </a:t>
            </a:r>
            <a:r>
              <a:rPr lang="ru-RU" dirty="0" err="1">
                <a:solidFill>
                  <a:schemeClr val="bg1"/>
                </a:solidFill>
              </a:rPr>
              <a:t>зобов’язаний</a:t>
            </a:r>
            <a:r>
              <a:rPr lang="ru-RU" dirty="0">
                <a:solidFill>
                  <a:schemeClr val="bg1"/>
                </a:solidFill>
              </a:rPr>
              <a:t> </a:t>
            </a:r>
            <a:r>
              <a:rPr lang="ru-RU" dirty="0" err="1">
                <a:solidFill>
                  <a:schemeClr val="bg1"/>
                </a:solidFill>
              </a:rPr>
              <a:t>попередньо</a:t>
            </a:r>
            <a:r>
              <a:rPr lang="ru-RU" dirty="0">
                <a:solidFill>
                  <a:schemeClr val="bg1"/>
                </a:solidFill>
              </a:rPr>
              <a:t>, до </a:t>
            </a:r>
            <a:r>
              <a:rPr lang="ru-RU" dirty="0" err="1">
                <a:solidFill>
                  <a:schemeClr val="bg1"/>
                </a:solidFill>
              </a:rPr>
              <a:t>звернення</a:t>
            </a:r>
            <a:r>
              <a:rPr lang="ru-RU" dirty="0">
                <a:solidFill>
                  <a:schemeClr val="bg1"/>
                </a:solidFill>
              </a:rPr>
              <a:t> до суду, </a:t>
            </a:r>
            <a:r>
              <a:rPr lang="ru-RU" dirty="0" err="1">
                <a:solidFill>
                  <a:schemeClr val="bg1"/>
                </a:solidFill>
              </a:rPr>
              <a:t>повідомити</a:t>
            </a:r>
            <a:r>
              <a:rPr lang="ru-RU" dirty="0">
                <a:solidFill>
                  <a:schemeClr val="bg1"/>
                </a:solidFill>
              </a:rPr>
              <a:t> про </a:t>
            </a:r>
            <a:r>
              <a:rPr lang="ru-RU" dirty="0" err="1">
                <a:solidFill>
                  <a:schemeClr val="bg1"/>
                </a:solidFill>
              </a:rPr>
              <a:t>це</a:t>
            </a:r>
            <a:r>
              <a:rPr lang="ru-RU" dirty="0">
                <a:solidFill>
                  <a:schemeClr val="bg1"/>
                </a:solidFill>
              </a:rPr>
              <a:t> </a:t>
            </a:r>
            <a:r>
              <a:rPr lang="ru-RU" dirty="0" err="1">
                <a:solidFill>
                  <a:schemeClr val="bg1"/>
                </a:solidFill>
              </a:rPr>
              <a:t>громадянина</a:t>
            </a:r>
            <a:r>
              <a:rPr lang="ru-RU" dirty="0">
                <a:solidFill>
                  <a:schemeClr val="bg1"/>
                </a:solidFill>
              </a:rPr>
              <a:t> та </a:t>
            </a:r>
            <a:r>
              <a:rPr lang="ru-RU" dirty="0" err="1">
                <a:solidFill>
                  <a:schemeClr val="bg1"/>
                </a:solidFill>
              </a:rPr>
              <a:t>його</a:t>
            </a:r>
            <a:r>
              <a:rPr lang="ru-RU" dirty="0">
                <a:solidFill>
                  <a:schemeClr val="bg1"/>
                </a:solidFill>
              </a:rPr>
              <a:t> законного </a:t>
            </a:r>
            <a:r>
              <a:rPr lang="ru-RU" dirty="0" err="1">
                <a:solidFill>
                  <a:schemeClr val="bg1"/>
                </a:solidFill>
              </a:rPr>
              <a:t>представника</a:t>
            </a:r>
            <a:r>
              <a:rPr lang="ru-RU" dirty="0">
                <a:solidFill>
                  <a:schemeClr val="bg1"/>
                </a:solidFill>
              </a:rPr>
              <a:t> </a:t>
            </a:r>
            <a:r>
              <a:rPr lang="ru-RU" dirty="0" err="1">
                <a:solidFill>
                  <a:schemeClr val="bg1"/>
                </a:solidFill>
              </a:rPr>
              <a:t>або</a:t>
            </a:r>
            <a:r>
              <a:rPr lang="ru-RU" dirty="0">
                <a:solidFill>
                  <a:schemeClr val="bg1"/>
                </a:solidFill>
              </a:rPr>
              <a:t> </a:t>
            </a:r>
            <a:r>
              <a:rPr lang="ru-RU" dirty="0" err="1">
                <a:solidFill>
                  <a:schemeClr val="bg1"/>
                </a:solidFill>
              </a:rPr>
              <a:t>відповідного</a:t>
            </a:r>
            <a:r>
              <a:rPr lang="ru-RU" dirty="0">
                <a:solidFill>
                  <a:schemeClr val="bg1"/>
                </a:solidFill>
              </a:rPr>
              <a:t> </a:t>
            </a:r>
            <a:r>
              <a:rPr lang="ru-RU" dirty="0" err="1">
                <a:solidFill>
                  <a:schemeClr val="bg1"/>
                </a:solidFill>
              </a:rPr>
              <a:t>суб’єкта</a:t>
            </a:r>
            <a:r>
              <a:rPr lang="ru-RU" dirty="0">
                <a:solidFill>
                  <a:schemeClr val="bg1"/>
                </a:solidFill>
              </a:rPr>
              <a:t> </a:t>
            </a:r>
            <a:r>
              <a:rPr lang="ru-RU" dirty="0" err="1">
                <a:solidFill>
                  <a:schemeClr val="bg1"/>
                </a:solidFill>
              </a:rPr>
              <a:t>владних</a:t>
            </a:r>
            <a:r>
              <a:rPr lang="ru-RU" dirty="0">
                <a:solidFill>
                  <a:schemeClr val="bg1"/>
                </a:solidFill>
              </a:rPr>
              <a:t> </a:t>
            </a:r>
            <a:r>
              <a:rPr lang="ru-RU" dirty="0" err="1">
                <a:solidFill>
                  <a:schemeClr val="bg1"/>
                </a:solidFill>
              </a:rPr>
              <a:t>повноважень</a:t>
            </a:r>
            <a:r>
              <a:rPr lang="ru-RU" dirty="0">
                <a:solidFill>
                  <a:schemeClr val="bg1"/>
                </a:solidFill>
              </a:rPr>
              <a:t>. </a:t>
            </a:r>
            <a:endParaRPr lang="ru-RU" dirty="0" smtClean="0">
              <a:solidFill>
                <a:schemeClr val="bg1"/>
              </a:solidFill>
            </a:endParaRPr>
          </a:p>
          <a:p>
            <a:pPr marL="0" indent="0">
              <a:buNone/>
            </a:pPr>
            <a:r>
              <a:rPr lang="ru-RU" dirty="0" smtClean="0">
                <a:solidFill>
                  <a:schemeClr val="bg1"/>
                </a:solidFill>
              </a:rPr>
              <a:t>У </a:t>
            </a:r>
            <a:r>
              <a:rPr lang="ru-RU" dirty="0" err="1">
                <a:solidFill>
                  <a:schemeClr val="bg1"/>
                </a:solidFill>
              </a:rPr>
              <a:t>разі</a:t>
            </a:r>
            <a:r>
              <a:rPr lang="ru-RU" dirty="0">
                <a:solidFill>
                  <a:schemeClr val="bg1"/>
                </a:solidFill>
              </a:rPr>
              <a:t> </a:t>
            </a:r>
            <a:r>
              <a:rPr lang="ru-RU" dirty="0" err="1">
                <a:solidFill>
                  <a:schemeClr val="bg1"/>
                </a:solidFill>
              </a:rPr>
              <a:t>підтвердження</a:t>
            </a:r>
            <a:r>
              <a:rPr lang="ru-RU" dirty="0">
                <a:solidFill>
                  <a:schemeClr val="bg1"/>
                </a:solidFill>
              </a:rPr>
              <a:t> судом </a:t>
            </a:r>
            <a:r>
              <a:rPr lang="ru-RU" dirty="0" err="1">
                <a:solidFill>
                  <a:schemeClr val="bg1"/>
                </a:solidFill>
              </a:rPr>
              <a:t>наявності</a:t>
            </a:r>
            <a:r>
              <a:rPr lang="ru-RU" dirty="0">
                <a:solidFill>
                  <a:schemeClr val="bg1"/>
                </a:solidFill>
              </a:rPr>
              <a:t> </a:t>
            </a:r>
            <a:r>
              <a:rPr lang="ru-RU" dirty="0" err="1">
                <a:solidFill>
                  <a:schemeClr val="bg1"/>
                </a:solidFill>
              </a:rPr>
              <a:t>підстав</a:t>
            </a:r>
            <a:r>
              <a:rPr lang="ru-RU" dirty="0">
                <a:solidFill>
                  <a:schemeClr val="bg1"/>
                </a:solidFill>
              </a:rPr>
              <a:t> для </a:t>
            </a:r>
            <a:r>
              <a:rPr lang="ru-RU" dirty="0" err="1">
                <a:solidFill>
                  <a:schemeClr val="bg1"/>
                </a:solidFill>
              </a:rPr>
              <a:t>представництва</a:t>
            </a:r>
            <a:r>
              <a:rPr lang="ru-RU" dirty="0">
                <a:solidFill>
                  <a:schemeClr val="bg1"/>
                </a:solidFill>
              </a:rPr>
              <a:t> прокурор </a:t>
            </a:r>
            <a:r>
              <a:rPr lang="ru-RU" dirty="0" err="1">
                <a:solidFill>
                  <a:schemeClr val="bg1"/>
                </a:solidFill>
              </a:rPr>
              <a:t>користується</a:t>
            </a:r>
            <a:r>
              <a:rPr lang="ru-RU" dirty="0">
                <a:solidFill>
                  <a:schemeClr val="bg1"/>
                </a:solidFill>
              </a:rPr>
              <a:t> </a:t>
            </a:r>
            <a:r>
              <a:rPr lang="ru-RU" dirty="0" err="1">
                <a:solidFill>
                  <a:schemeClr val="bg1"/>
                </a:solidFill>
              </a:rPr>
              <a:t>процесуальними</a:t>
            </a:r>
            <a:r>
              <a:rPr lang="ru-RU" dirty="0">
                <a:solidFill>
                  <a:schemeClr val="bg1"/>
                </a:solidFill>
              </a:rPr>
              <a:t> </a:t>
            </a:r>
            <a:r>
              <a:rPr lang="ru-RU" dirty="0" err="1">
                <a:solidFill>
                  <a:schemeClr val="bg1"/>
                </a:solidFill>
              </a:rPr>
              <a:t>повноваженнями</a:t>
            </a:r>
            <a:r>
              <a:rPr lang="ru-RU" dirty="0">
                <a:solidFill>
                  <a:schemeClr val="bg1"/>
                </a:solidFill>
              </a:rPr>
              <a:t> </a:t>
            </a:r>
            <a:r>
              <a:rPr lang="ru-RU" dirty="0" err="1">
                <a:solidFill>
                  <a:schemeClr val="bg1"/>
                </a:solidFill>
              </a:rPr>
              <a:t>відповідної</a:t>
            </a:r>
            <a:r>
              <a:rPr lang="ru-RU" dirty="0">
                <a:solidFill>
                  <a:schemeClr val="bg1"/>
                </a:solidFill>
              </a:rPr>
              <a:t> </a:t>
            </a:r>
            <a:r>
              <a:rPr lang="ru-RU" dirty="0" err="1">
                <a:solidFill>
                  <a:schemeClr val="bg1"/>
                </a:solidFill>
              </a:rPr>
              <a:t>сторони</a:t>
            </a:r>
            <a:r>
              <a:rPr lang="ru-RU" dirty="0">
                <a:solidFill>
                  <a:schemeClr val="bg1"/>
                </a:solidFill>
              </a:rPr>
              <a:t> </a:t>
            </a:r>
            <a:r>
              <a:rPr lang="ru-RU" dirty="0" err="1">
                <a:solidFill>
                  <a:schemeClr val="bg1"/>
                </a:solidFill>
              </a:rPr>
              <a:t>процесу</a:t>
            </a:r>
            <a:r>
              <a:rPr lang="ru-RU" dirty="0">
                <a:solidFill>
                  <a:schemeClr val="bg1"/>
                </a:solidFill>
              </a:rPr>
              <a:t>. </a:t>
            </a:r>
            <a:endParaRPr lang="ru-RU" dirty="0" smtClean="0">
              <a:solidFill>
                <a:schemeClr val="bg1"/>
              </a:solidFill>
            </a:endParaRPr>
          </a:p>
          <a:p>
            <a:pPr marL="0" indent="0">
              <a:buNone/>
            </a:pPr>
            <a:r>
              <a:rPr lang="ru-RU" dirty="0" err="1" smtClean="0">
                <a:solidFill>
                  <a:schemeClr val="bg1"/>
                </a:solidFill>
              </a:rPr>
              <a:t>Наявність</a:t>
            </a:r>
            <a:r>
              <a:rPr lang="ru-RU" dirty="0" smtClean="0">
                <a:solidFill>
                  <a:schemeClr val="bg1"/>
                </a:solidFill>
              </a:rPr>
              <a:t> </a:t>
            </a:r>
            <a:r>
              <a:rPr lang="ru-RU" dirty="0" err="1">
                <a:solidFill>
                  <a:schemeClr val="bg1"/>
                </a:solidFill>
              </a:rPr>
              <a:t>підстав</a:t>
            </a:r>
            <a:r>
              <a:rPr lang="ru-RU" dirty="0">
                <a:solidFill>
                  <a:schemeClr val="bg1"/>
                </a:solidFill>
              </a:rPr>
              <a:t> для </a:t>
            </a:r>
            <a:r>
              <a:rPr lang="ru-RU" dirty="0" err="1">
                <a:solidFill>
                  <a:schemeClr val="bg1"/>
                </a:solidFill>
              </a:rPr>
              <a:t>представництва</a:t>
            </a:r>
            <a:r>
              <a:rPr lang="ru-RU" dirty="0">
                <a:solidFill>
                  <a:schemeClr val="bg1"/>
                </a:solidFill>
              </a:rPr>
              <a:t> </a:t>
            </a:r>
            <a:r>
              <a:rPr lang="ru-RU" dirty="0" err="1">
                <a:solidFill>
                  <a:schemeClr val="bg1"/>
                </a:solidFill>
              </a:rPr>
              <a:t>може</a:t>
            </a:r>
            <a:r>
              <a:rPr lang="ru-RU" dirty="0">
                <a:solidFill>
                  <a:schemeClr val="bg1"/>
                </a:solidFill>
              </a:rPr>
              <a:t> бути </a:t>
            </a:r>
            <a:r>
              <a:rPr lang="ru-RU" dirty="0" err="1">
                <a:solidFill>
                  <a:schemeClr val="bg1"/>
                </a:solidFill>
              </a:rPr>
              <a:t>оскаржена</a:t>
            </a:r>
            <a:r>
              <a:rPr lang="ru-RU" dirty="0">
                <a:solidFill>
                  <a:schemeClr val="bg1"/>
                </a:solidFill>
              </a:rPr>
              <a:t> </a:t>
            </a:r>
            <a:r>
              <a:rPr lang="ru-RU" dirty="0" err="1">
                <a:solidFill>
                  <a:schemeClr val="bg1"/>
                </a:solidFill>
              </a:rPr>
              <a:t>громадянином</a:t>
            </a:r>
            <a:r>
              <a:rPr lang="ru-RU" dirty="0">
                <a:solidFill>
                  <a:schemeClr val="bg1"/>
                </a:solidFill>
              </a:rPr>
              <a:t> </a:t>
            </a:r>
            <a:r>
              <a:rPr lang="ru-RU" dirty="0" err="1">
                <a:solidFill>
                  <a:schemeClr val="bg1"/>
                </a:solidFill>
              </a:rPr>
              <a:t>чи</a:t>
            </a:r>
            <a:r>
              <a:rPr lang="ru-RU" dirty="0">
                <a:solidFill>
                  <a:schemeClr val="bg1"/>
                </a:solidFill>
              </a:rPr>
              <a:t> </a:t>
            </a:r>
            <a:r>
              <a:rPr lang="ru-RU" dirty="0" err="1">
                <a:solidFill>
                  <a:schemeClr val="bg1"/>
                </a:solidFill>
              </a:rPr>
              <a:t>її</a:t>
            </a:r>
            <a:r>
              <a:rPr lang="ru-RU" dirty="0">
                <a:solidFill>
                  <a:schemeClr val="bg1"/>
                </a:solidFill>
              </a:rPr>
              <a:t> </a:t>
            </a:r>
            <a:r>
              <a:rPr lang="ru-RU" dirty="0" err="1">
                <a:solidFill>
                  <a:schemeClr val="bg1"/>
                </a:solidFill>
              </a:rPr>
              <a:t>законним</a:t>
            </a:r>
            <a:r>
              <a:rPr lang="ru-RU" dirty="0">
                <a:solidFill>
                  <a:schemeClr val="bg1"/>
                </a:solidFill>
              </a:rPr>
              <a:t> </a:t>
            </a:r>
            <a:r>
              <a:rPr lang="ru-RU" dirty="0" err="1">
                <a:solidFill>
                  <a:schemeClr val="bg1"/>
                </a:solidFill>
              </a:rPr>
              <a:t>представником</a:t>
            </a:r>
            <a:r>
              <a:rPr lang="ru-RU" dirty="0">
                <a:solidFill>
                  <a:schemeClr val="bg1"/>
                </a:solidFill>
              </a:rPr>
              <a:t> </a:t>
            </a:r>
            <a:r>
              <a:rPr lang="ru-RU" dirty="0" err="1">
                <a:solidFill>
                  <a:schemeClr val="bg1"/>
                </a:solidFill>
              </a:rPr>
              <a:t>або</a:t>
            </a:r>
            <a:r>
              <a:rPr lang="ru-RU" dirty="0">
                <a:solidFill>
                  <a:schemeClr val="bg1"/>
                </a:solidFill>
              </a:rPr>
              <a:t> </a:t>
            </a:r>
            <a:r>
              <a:rPr lang="ru-RU" dirty="0" err="1">
                <a:solidFill>
                  <a:schemeClr val="bg1"/>
                </a:solidFill>
              </a:rPr>
              <a:t>суб’єктом</a:t>
            </a:r>
            <a:r>
              <a:rPr lang="ru-RU" dirty="0">
                <a:solidFill>
                  <a:schemeClr val="bg1"/>
                </a:solidFill>
              </a:rPr>
              <a:t> </a:t>
            </a:r>
            <a:r>
              <a:rPr lang="ru-RU" dirty="0" err="1">
                <a:solidFill>
                  <a:schemeClr val="bg1"/>
                </a:solidFill>
              </a:rPr>
              <a:t>владних</a:t>
            </a:r>
            <a:r>
              <a:rPr lang="ru-RU" dirty="0">
                <a:solidFill>
                  <a:schemeClr val="bg1"/>
                </a:solidFill>
              </a:rPr>
              <a:t> </a:t>
            </a:r>
            <a:r>
              <a:rPr lang="ru-RU" dirty="0" err="1">
                <a:solidFill>
                  <a:schemeClr val="bg1"/>
                </a:solidFill>
              </a:rPr>
              <a:t>повноважень</a:t>
            </a:r>
            <a:r>
              <a:rPr lang="ru-RU" dirty="0">
                <a:solidFill>
                  <a:schemeClr val="bg1"/>
                </a:solidFill>
              </a:rPr>
              <a:t>.</a:t>
            </a:r>
            <a:endParaRPr lang="ru-RU" dirty="0">
              <a:solidFill>
                <a:schemeClr val="bg1"/>
              </a:solidFill>
            </a:endParaRPr>
          </a:p>
        </p:txBody>
      </p:sp>
      <p:sp>
        <p:nvSpPr>
          <p:cNvPr id="3" name="Заголовок 2"/>
          <p:cNvSpPr>
            <a:spLocks noGrp="1"/>
          </p:cNvSpPr>
          <p:nvPr>
            <p:ph type="title"/>
          </p:nvPr>
        </p:nvSpPr>
        <p:spPr>
          <a:xfrm>
            <a:off x="457200" y="152400"/>
            <a:ext cx="8229600" cy="1260376"/>
          </a:xfrm>
        </p:spPr>
        <p:txBody>
          <a:bodyPr>
            <a:noAutofit/>
          </a:bodyPr>
          <a:lstStyle/>
          <a:p>
            <a:pPr algn="ctr"/>
            <a:r>
              <a:rPr lang="ru-RU" sz="2800" b="1" i="1" dirty="0" err="1">
                <a:solidFill>
                  <a:schemeClr val="bg1"/>
                </a:solidFill>
                <a:effectLst/>
              </a:rPr>
              <a:t>Представництво</a:t>
            </a:r>
            <a:r>
              <a:rPr lang="ru-RU" sz="2800" b="1" i="1" dirty="0">
                <a:solidFill>
                  <a:schemeClr val="bg1"/>
                </a:solidFill>
                <a:effectLst/>
              </a:rPr>
              <a:t> прокурором </a:t>
            </a:r>
            <a:r>
              <a:rPr lang="ru-RU" sz="2800" b="1" i="1" dirty="0" err="1">
                <a:solidFill>
                  <a:schemeClr val="bg1"/>
                </a:solidFill>
                <a:effectLst/>
              </a:rPr>
              <a:t>інтересів</a:t>
            </a:r>
            <a:r>
              <a:rPr lang="ru-RU" sz="2800" b="1" i="1" dirty="0">
                <a:solidFill>
                  <a:schemeClr val="bg1"/>
                </a:solidFill>
                <a:effectLst/>
              </a:rPr>
              <a:t> </a:t>
            </a:r>
            <a:r>
              <a:rPr lang="ru-RU" sz="2800" b="1" i="1" dirty="0" err="1" smtClean="0">
                <a:solidFill>
                  <a:schemeClr val="bg1"/>
                </a:solidFill>
                <a:effectLst/>
              </a:rPr>
              <a:t>громадянина</a:t>
            </a:r>
            <a:r>
              <a:rPr lang="ru-RU" sz="2800" b="1" i="1" dirty="0" smtClean="0">
                <a:solidFill>
                  <a:schemeClr val="bg1"/>
                </a:solidFill>
                <a:effectLst/>
              </a:rPr>
              <a:t> </a:t>
            </a:r>
            <a:r>
              <a:rPr lang="ru-RU" sz="2800" b="1" i="1" dirty="0" err="1">
                <a:solidFill>
                  <a:schemeClr val="bg1"/>
                </a:solidFill>
                <a:effectLst/>
              </a:rPr>
              <a:t>або</a:t>
            </a:r>
            <a:r>
              <a:rPr lang="ru-RU" sz="2800" b="1" i="1" dirty="0">
                <a:solidFill>
                  <a:schemeClr val="bg1"/>
                </a:solidFill>
                <a:effectLst/>
              </a:rPr>
              <a:t> </a:t>
            </a:r>
            <a:r>
              <a:rPr lang="ru-RU" sz="2800" b="1" i="1" dirty="0" err="1">
                <a:solidFill>
                  <a:schemeClr val="bg1"/>
                </a:solidFill>
                <a:effectLst/>
              </a:rPr>
              <a:t>держави</a:t>
            </a:r>
            <a:r>
              <a:rPr lang="ru-RU" sz="2800" b="1" i="1" dirty="0">
                <a:solidFill>
                  <a:schemeClr val="bg1"/>
                </a:solidFill>
                <a:effectLst/>
              </a:rPr>
              <a:t> в </a:t>
            </a:r>
            <a:r>
              <a:rPr lang="ru-RU" sz="2800" b="1" i="1" dirty="0" err="1" smtClean="0">
                <a:solidFill>
                  <a:schemeClr val="bg1"/>
                </a:solidFill>
                <a:effectLst/>
              </a:rPr>
              <a:t>суді</a:t>
            </a:r>
            <a:r>
              <a:rPr lang="ru-RU" sz="2800" b="1" i="1" dirty="0" smtClean="0">
                <a:solidFill>
                  <a:schemeClr val="bg1"/>
                </a:solidFill>
                <a:effectLst/>
              </a:rPr>
              <a:t> </a:t>
            </a:r>
            <a:br>
              <a:rPr lang="ru-RU" sz="2800" b="1" i="1" dirty="0" smtClean="0">
                <a:solidFill>
                  <a:schemeClr val="bg1"/>
                </a:solidFill>
                <a:effectLst/>
              </a:rPr>
            </a:br>
            <a:r>
              <a:rPr lang="ru-RU" sz="2800" b="1" i="1" dirty="0" smtClean="0">
                <a:solidFill>
                  <a:schemeClr val="bg1"/>
                </a:solidFill>
                <a:effectLst/>
              </a:rPr>
              <a:t>(</a:t>
            </a:r>
            <a:r>
              <a:rPr lang="ru-RU" sz="2800" b="1" i="1" dirty="0" err="1" smtClean="0">
                <a:solidFill>
                  <a:schemeClr val="bg1"/>
                </a:solidFill>
                <a:effectLst/>
              </a:rPr>
              <a:t>національний</a:t>
            </a:r>
            <a:r>
              <a:rPr lang="ru-RU" sz="2800" b="1" i="1" dirty="0" smtClean="0">
                <a:solidFill>
                  <a:schemeClr val="bg1"/>
                </a:solidFill>
                <a:effectLst/>
              </a:rPr>
              <a:t> </a:t>
            </a:r>
            <a:r>
              <a:rPr lang="ru-RU" sz="2800" b="1" i="1" dirty="0">
                <a:solidFill>
                  <a:schemeClr val="bg1"/>
                </a:solidFill>
                <a:effectLst/>
              </a:rPr>
              <a:t>аспект)</a:t>
            </a:r>
            <a:endParaRPr lang="ru-RU" sz="2800" i="1" dirty="0">
              <a:solidFill>
                <a:schemeClr val="bg1"/>
              </a:solidFill>
            </a:endParaRPr>
          </a:p>
        </p:txBody>
      </p:sp>
    </p:spTree>
    <p:extLst>
      <p:ext uri="{BB962C8B-B14F-4D97-AF65-F5344CB8AC3E}">
        <p14:creationId xmlns:p14="http://schemas.microsoft.com/office/powerpoint/2010/main" val="224255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332656"/>
            <a:ext cx="8496944" cy="6048672"/>
          </a:xfrm>
        </p:spPr>
        <p:txBody>
          <a:bodyPr/>
          <a:lstStyle/>
          <a:p>
            <a:pPr marL="0" indent="0">
              <a:buNone/>
            </a:pPr>
            <a:r>
              <a:rPr lang="uk-UA" sz="2800" b="1" dirty="0">
                <a:solidFill>
                  <a:schemeClr val="bg1"/>
                </a:solidFill>
              </a:rPr>
              <a:t>II. ПРАВО НА ЗМАГАЛЬНИЙ ПРОЦЕС </a:t>
            </a:r>
            <a:endParaRPr lang="ru-RU" sz="2800" b="1" dirty="0">
              <a:solidFill>
                <a:schemeClr val="bg1"/>
              </a:solidFill>
            </a:endParaRPr>
          </a:p>
          <a:p>
            <a:pPr marL="0" indent="0">
              <a:buNone/>
            </a:pPr>
            <a:endParaRPr lang="uk-UA" dirty="0" smtClean="0"/>
          </a:p>
          <a:p>
            <a:pPr marL="0" indent="0">
              <a:buNone/>
            </a:pPr>
            <a:r>
              <a:rPr lang="uk-UA" sz="3200" dirty="0">
                <a:solidFill>
                  <a:schemeClr val="bg1"/>
                </a:solidFill>
                <a:latin typeface="Times New Roman" pitchFamily="18" charset="0"/>
                <a:cs typeface="Times New Roman" pitchFamily="18" charset="0"/>
              </a:rPr>
              <a:t>Це право згідно з тлумаченням Суду, означає, в принципі, що з метою впливу на рішення суду сторони судового процесу повинні мати можливість бути обізнаними з усіма представленими доказами та надавати коментарі щодо них або поданих зауважень, навіть якщо вони були подані незалежним працівником національної юридичної служби». </a:t>
            </a:r>
            <a:endParaRPr lang="ru-RU" sz="3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54253375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329</TotalTime>
  <Words>2178</Words>
  <Application>Microsoft Office PowerPoint</Application>
  <PresentationFormat>Экран (4:3)</PresentationFormat>
  <Paragraphs>99</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Бумажная</vt:lpstr>
      <vt:lpstr>Роль прокурора поза межами кримінального процесу</vt:lpstr>
      <vt:lpstr>Презентация PowerPoint</vt:lpstr>
      <vt:lpstr>Презентация PowerPoint</vt:lpstr>
      <vt:lpstr>Презентация PowerPoint</vt:lpstr>
      <vt:lpstr>Презентация PowerPoint</vt:lpstr>
      <vt:lpstr>Презентация PowerPoint</vt:lpstr>
      <vt:lpstr>Представництво прокурором інтересів громадянина або держави в суді (національний аспект)</vt:lpstr>
      <vt:lpstr>Представництво прокурором інтересів громадянина або держави в суді  (національний 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Роль прокурора поза межами кримінального процесу</dc:title>
  <dc:creator>Елена</dc:creator>
  <cp:lastModifiedBy>Юрист</cp:lastModifiedBy>
  <cp:revision>36</cp:revision>
  <dcterms:created xsi:type="dcterms:W3CDTF">2014-11-07T15:26:50Z</dcterms:created>
  <dcterms:modified xsi:type="dcterms:W3CDTF">2014-11-08T06:34:15Z</dcterms:modified>
</cp:coreProperties>
</file>