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6"/>
  </p:notesMasterIdLst>
  <p:sldIdLst>
    <p:sldId id="257" r:id="rId2"/>
    <p:sldId id="259" r:id="rId3"/>
    <p:sldId id="268" r:id="rId4"/>
    <p:sldId id="269" r:id="rId5"/>
    <p:sldId id="270" r:id="rId6"/>
    <p:sldId id="272" r:id="rId7"/>
    <p:sldId id="271" r:id="rId8"/>
    <p:sldId id="258" r:id="rId9"/>
    <p:sldId id="277" r:id="rId10"/>
    <p:sldId id="274" r:id="rId11"/>
    <p:sldId id="275" r:id="rId12"/>
    <p:sldId id="276" r:id="rId13"/>
    <p:sldId id="273" r:id="rId14"/>
    <p:sldId id="278" r:id="rId15"/>
    <p:sldId id="260" r:id="rId16"/>
    <p:sldId id="281" r:id="rId17"/>
    <p:sldId id="280" r:id="rId18"/>
    <p:sldId id="279" r:id="rId19"/>
    <p:sldId id="284" r:id="rId20"/>
    <p:sldId id="285" r:id="rId21"/>
    <p:sldId id="286" r:id="rId22"/>
    <p:sldId id="287" r:id="rId23"/>
    <p:sldId id="288" r:id="rId24"/>
    <p:sldId id="289" r:id="rId25"/>
    <p:sldId id="290" r:id="rId26"/>
    <p:sldId id="282" r:id="rId27"/>
    <p:sldId id="283" r:id="rId28"/>
    <p:sldId id="294" r:id="rId29"/>
    <p:sldId id="296" r:id="rId30"/>
    <p:sldId id="297" r:id="rId31"/>
    <p:sldId id="298" r:id="rId32"/>
    <p:sldId id="299" r:id="rId33"/>
    <p:sldId id="300" r:id="rId34"/>
    <p:sldId id="295" r:id="rId35"/>
    <p:sldId id="261" r:id="rId36"/>
    <p:sldId id="291" r:id="rId37"/>
    <p:sldId id="262" r:id="rId38"/>
    <p:sldId id="292" r:id="rId39"/>
    <p:sldId id="293" r:id="rId40"/>
    <p:sldId id="263" r:id="rId41"/>
    <p:sldId id="264" r:id="rId42"/>
    <p:sldId id="301" r:id="rId43"/>
    <p:sldId id="302" r:id="rId44"/>
    <p:sldId id="303" r:id="rId45"/>
    <p:sldId id="304" r:id="rId46"/>
    <p:sldId id="265" r:id="rId47"/>
    <p:sldId id="305" r:id="rId48"/>
    <p:sldId id="306" r:id="rId49"/>
    <p:sldId id="266" r:id="rId50"/>
    <p:sldId id="307" r:id="rId51"/>
    <p:sldId id="308" r:id="rId52"/>
    <p:sldId id="267" r:id="rId53"/>
    <p:sldId id="309" r:id="rId54"/>
    <p:sldId id="310" r:id="rId5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584" autoAdjust="0"/>
  </p:normalViewPr>
  <p:slideViewPr>
    <p:cSldViewPr>
      <p:cViewPr>
        <p:scale>
          <a:sx n="58" d="100"/>
          <a:sy n="58" d="100"/>
        </p:scale>
        <p:origin x="-1027"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C179FA-0E59-41F4-BD24-B39EEDC1B554}" type="datetimeFigureOut">
              <a:rPr lang="ru-RU" smtClean="0"/>
              <a:t>07.11.2014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D03AF0-8A19-4B42-9F8F-684ECC9A06F4}" type="slidenum">
              <a:rPr lang="ru-RU" smtClean="0"/>
              <a:t>‹#›</a:t>
            </a:fld>
            <a:endParaRPr lang="ru-RU"/>
          </a:p>
        </p:txBody>
      </p:sp>
    </p:spTree>
    <p:extLst>
      <p:ext uri="{BB962C8B-B14F-4D97-AF65-F5344CB8AC3E}">
        <p14:creationId xmlns:p14="http://schemas.microsoft.com/office/powerpoint/2010/main" val="4248917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9D03AF0-8A19-4B42-9F8F-684ECC9A06F4}" type="slidenum">
              <a:rPr lang="ru-RU" smtClean="0"/>
              <a:t>8</a:t>
            </a:fld>
            <a:endParaRPr lang="ru-RU"/>
          </a:p>
        </p:txBody>
      </p:sp>
    </p:spTree>
    <p:extLst>
      <p:ext uri="{BB962C8B-B14F-4D97-AF65-F5344CB8AC3E}">
        <p14:creationId xmlns:p14="http://schemas.microsoft.com/office/powerpoint/2010/main" val="1918716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9D03AF0-8A19-4B42-9F8F-684ECC9A06F4}" type="slidenum">
              <a:rPr lang="ru-RU" smtClean="0"/>
              <a:t>19</a:t>
            </a:fld>
            <a:endParaRPr lang="ru-RU"/>
          </a:p>
        </p:txBody>
      </p:sp>
    </p:spTree>
    <p:extLst>
      <p:ext uri="{BB962C8B-B14F-4D97-AF65-F5344CB8AC3E}">
        <p14:creationId xmlns:p14="http://schemas.microsoft.com/office/powerpoint/2010/main" val="3557572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u-RU" smtClean="0"/>
              <a:t>Образец заголовка</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4C71EC6-210F-42DE-9C53-41977AD35B3D}" type="datetimeFigureOut">
              <a:rPr lang="ru-RU" smtClean="0"/>
              <a:t>07.11.2014</a:t>
            </a:fld>
            <a:endParaRPr lang="ru-R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ru-R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19B0651-EE4F-4900-A07F-96A6BFA9D0F0}" type="slidenum">
              <a:rPr lang="ru-RU" smtClean="0"/>
              <a:t>‹#›</a:t>
            </a:fld>
            <a:endParaRPr lang="ru-R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07.11.2014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smtClean="0"/>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07.11.2014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07.11.2014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07.11.2014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07.11.2014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1042416" y="2313432"/>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07.11.2014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07.11.2014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07.11.2014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07.11.2014</a:t>
            </a:fld>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smtClean="0"/>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smtClean="0"/>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07.11.2014</a:t>
            </a:fld>
            <a:endParaRPr lang="ru-R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4C71EC6-210F-42DE-9C53-41977AD35B3D}" type="datetimeFigureOut">
              <a:rPr lang="ru-RU" smtClean="0"/>
              <a:t>07.11.2014</a:t>
            </a:fld>
            <a:endParaRPr lang="ru-R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55576" y="476672"/>
            <a:ext cx="7488832" cy="59046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3000" b="1" dirty="0" smtClean="0">
                <a:solidFill>
                  <a:schemeClr val="tx1"/>
                </a:solidFill>
                <a:latin typeface="Times New Roman" pitchFamily="18" charset="0"/>
                <a:cs typeface="Times New Roman" pitchFamily="18" charset="0"/>
              </a:rPr>
              <a:t>ОКРЕМІ АСПЕКТИ ЗАСТОСУВАННЯ</a:t>
            </a:r>
            <a:r>
              <a:rPr lang="ru-RU" sz="3000" b="1" dirty="0">
                <a:solidFill>
                  <a:schemeClr val="tx1"/>
                </a:solidFill>
                <a:latin typeface="Times New Roman" pitchFamily="18" charset="0"/>
                <a:cs typeface="Times New Roman" pitchFamily="18" charset="0"/>
              </a:rPr>
              <a:t/>
            </a:r>
            <a:br>
              <a:rPr lang="ru-RU" sz="3000" b="1" dirty="0">
                <a:solidFill>
                  <a:schemeClr val="tx1"/>
                </a:solidFill>
                <a:latin typeface="Times New Roman" pitchFamily="18" charset="0"/>
                <a:cs typeface="Times New Roman" pitchFamily="18" charset="0"/>
              </a:rPr>
            </a:br>
            <a:r>
              <a:rPr lang="ru-RU" sz="3000" b="1" dirty="0" smtClean="0">
                <a:solidFill>
                  <a:schemeClr val="tx1"/>
                </a:solidFill>
                <a:latin typeface="Times New Roman" pitchFamily="18" charset="0"/>
                <a:cs typeface="Times New Roman" pitchFamily="18" charset="0"/>
              </a:rPr>
              <a:t>СТ</a:t>
            </a:r>
            <a:r>
              <a:rPr lang="ru-RU" sz="3000" b="1" dirty="0">
                <a:solidFill>
                  <a:schemeClr val="tx1"/>
                </a:solidFill>
                <a:latin typeface="Times New Roman" pitchFamily="18" charset="0"/>
                <a:cs typeface="Times New Roman" pitchFamily="18" charset="0"/>
              </a:rPr>
              <a:t>. </a:t>
            </a:r>
            <a:r>
              <a:rPr lang="ru-RU" sz="3000" b="1" dirty="0" smtClean="0">
                <a:solidFill>
                  <a:schemeClr val="tx1"/>
                </a:solidFill>
                <a:latin typeface="Times New Roman" pitchFamily="18" charset="0"/>
                <a:cs typeface="Times New Roman" pitchFamily="18" charset="0"/>
              </a:rPr>
              <a:t>6 КОНВЕНЦІЇ</a:t>
            </a:r>
            <a:r>
              <a:rPr lang="ru-RU" sz="3000" dirty="0">
                <a:solidFill>
                  <a:schemeClr val="tx1"/>
                </a:solidFill>
                <a:latin typeface="Times New Roman" pitchFamily="18" charset="0"/>
                <a:cs typeface="Times New Roman" pitchFamily="18" charset="0"/>
              </a:rPr>
              <a:t/>
            </a:r>
            <a:br>
              <a:rPr lang="ru-RU" sz="3000" dirty="0">
                <a:solidFill>
                  <a:schemeClr val="tx1"/>
                </a:solidFill>
                <a:latin typeface="Times New Roman" pitchFamily="18" charset="0"/>
                <a:cs typeface="Times New Roman" pitchFamily="18" charset="0"/>
              </a:rPr>
            </a:br>
            <a:r>
              <a:rPr lang="ru-RU" sz="2800" dirty="0">
                <a:solidFill>
                  <a:schemeClr val="tx1"/>
                </a:solidFill>
                <a:latin typeface="Times New Roman" pitchFamily="18" charset="0"/>
                <a:cs typeface="Times New Roman" pitchFamily="18" charset="0"/>
              </a:rPr>
              <a:t/>
            </a:r>
            <a:br>
              <a:rPr lang="ru-RU" sz="2800" dirty="0">
                <a:solidFill>
                  <a:schemeClr val="tx1"/>
                </a:solidFill>
                <a:latin typeface="Times New Roman" pitchFamily="18" charset="0"/>
                <a:cs typeface="Times New Roman" pitchFamily="18" charset="0"/>
              </a:rPr>
            </a:br>
            <a:r>
              <a:rPr lang="ru-RU" sz="2400" i="1" dirty="0" err="1" smtClean="0">
                <a:solidFill>
                  <a:schemeClr val="tx1"/>
                </a:solidFill>
                <a:latin typeface="Times New Roman" pitchFamily="18" charset="0"/>
                <a:cs typeface="Times New Roman" pitchFamily="18" charset="0"/>
              </a:rPr>
              <a:t>Доповідач</a:t>
            </a:r>
            <a:r>
              <a:rPr lang="ru-RU" sz="2400" i="1" dirty="0" smtClean="0">
                <a:solidFill>
                  <a:schemeClr val="tx1"/>
                </a:solidFill>
                <a:latin typeface="Times New Roman" pitchFamily="18" charset="0"/>
                <a:cs typeface="Times New Roman" pitchFamily="18" charset="0"/>
              </a:rPr>
              <a:t>:</a:t>
            </a:r>
            <a:r>
              <a:rPr lang="ru-RU" sz="2400" dirty="0" smtClean="0">
                <a:solidFill>
                  <a:schemeClr val="tx1"/>
                </a:solidFill>
                <a:latin typeface="Times New Roman" pitchFamily="18" charset="0"/>
                <a:cs typeface="Times New Roman" pitchFamily="18" charset="0"/>
              </a:rPr>
              <a:t> </a:t>
            </a:r>
            <a:r>
              <a:rPr lang="ru-RU" sz="2400" b="1" i="1" dirty="0" smtClean="0">
                <a:solidFill>
                  <a:schemeClr val="tx1"/>
                </a:solidFill>
                <a:latin typeface="Times New Roman" pitchFamily="18" charset="0"/>
                <a:cs typeface="Times New Roman" pitchFamily="18" charset="0"/>
              </a:rPr>
              <a:t>ОЛЕКСАНДР ДРОЗДОВ</a:t>
            </a:r>
            <a:r>
              <a:rPr lang="ru-RU" sz="2400" dirty="0">
                <a:solidFill>
                  <a:schemeClr val="tx1"/>
                </a:solidFill>
                <a:latin typeface="Times New Roman" pitchFamily="18" charset="0"/>
                <a:cs typeface="Times New Roman" pitchFamily="18" charset="0"/>
              </a:rPr>
              <a:t/>
            </a:r>
            <a:br>
              <a:rPr lang="ru-RU" sz="2400" dirty="0">
                <a:solidFill>
                  <a:schemeClr val="tx1"/>
                </a:solidFill>
                <a:latin typeface="Times New Roman" pitchFamily="18" charset="0"/>
                <a:cs typeface="Times New Roman" pitchFamily="18" charset="0"/>
              </a:rPr>
            </a:br>
            <a:r>
              <a:rPr lang="ru-RU" sz="2000" dirty="0">
                <a:solidFill>
                  <a:schemeClr val="tx1"/>
                </a:solidFill>
                <a:latin typeface="Times New Roman" pitchFamily="18" charset="0"/>
                <a:cs typeface="Times New Roman" pitchFamily="18" charset="0"/>
              </a:rPr>
              <a:t/>
            </a:r>
            <a:br>
              <a:rPr lang="ru-RU" sz="2000" dirty="0">
                <a:solidFill>
                  <a:schemeClr val="tx1"/>
                </a:solidFill>
                <a:latin typeface="Times New Roman" pitchFamily="18" charset="0"/>
                <a:cs typeface="Times New Roman" pitchFamily="18" charset="0"/>
              </a:rPr>
            </a:br>
            <a:r>
              <a:rPr lang="ru-RU" sz="2000" i="1" dirty="0" err="1" smtClean="0">
                <a:solidFill>
                  <a:schemeClr val="tx1"/>
                </a:solidFill>
                <a:latin typeface="Times New Roman" pitchFamily="18" charset="0"/>
                <a:cs typeface="Times New Roman" pitchFamily="18" charset="0"/>
              </a:rPr>
              <a:t>Експерт</a:t>
            </a:r>
            <a:r>
              <a:rPr lang="ru-RU" sz="2000" i="1" dirty="0" smtClean="0">
                <a:solidFill>
                  <a:schemeClr val="tx1"/>
                </a:solidFill>
                <a:latin typeface="Times New Roman" pitchFamily="18" charset="0"/>
                <a:cs typeface="Times New Roman" pitchFamily="18" charset="0"/>
              </a:rPr>
              <a:t> ОБСЄ, </a:t>
            </a:r>
            <a:r>
              <a:rPr lang="ru-RU" sz="2000" i="1" dirty="0">
                <a:solidFill>
                  <a:schemeClr val="tx1"/>
                </a:solidFill>
                <a:latin typeface="Times New Roman" pitchFamily="18" charset="0"/>
                <a:cs typeface="Times New Roman" pitchFamily="18" charset="0"/>
              </a:rPr>
              <a:t>адвокат, </a:t>
            </a:r>
            <a:r>
              <a:rPr lang="ru-RU" sz="2000" i="1" dirty="0" smtClean="0">
                <a:solidFill>
                  <a:schemeClr val="tx1"/>
                </a:solidFill>
                <a:latin typeface="Times New Roman" pitchFamily="18" charset="0"/>
                <a:cs typeface="Times New Roman" pitchFamily="18" charset="0"/>
              </a:rPr>
              <a:t>Голова </a:t>
            </a:r>
            <a:r>
              <a:rPr lang="ru-RU" sz="2000" i="1" dirty="0" err="1" smtClean="0">
                <a:solidFill>
                  <a:schemeClr val="tx1"/>
                </a:solidFill>
                <a:latin typeface="Times New Roman" pitchFamily="18" charset="0"/>
                <a:cs typeface="Times New Roman" pitchFamily="18" charset="0"/>
              </a:rPr>
              <a:t>Науково-консультативної</a:t>
            </a:r>
            <a:r>
              <a:rPr lang="ru-RU" sz="2000" i="1" dirty="0" smtClean="0">
                <a:solidFill>
                  <a:schemeClr val="tx1"/>
                </a:solidFill>
                <a:latin typeface="Times New Roman" pitchFamily="18" charset="0"/>
                <a:cs typeface="Times New Roman" pitchFamily="18" charset="0"/>
              </a:rPr>
              <a:t> ради при </a:t>
            </a:r>
            <a:r>
              <a:rPr lang="ru-RU" sz="2000" i="1" dirty="0" err="1" smtClean="0">
                <a:solidFill>
                  <a:schemeClr val="tx1"/>
                </a:solidFill>
                <a:latin typeface="Times New Roman" pitchFamily="18" charset="0"/>
                <a:cs typeface="Times New Roman" pitchFamily="18" charset="0"/>
              </a:rPr>
              <a:t>Національній</a:t>
            </a:r>
            <a:r>
              <a:rPr lang="ru-RU" sz="2000" i="1" dirty="0" smtClean="0">
                <a:solidFill>
                  <a:schemeClr val="tx1"/>
                </a:solidFill>
                <a:latin typeface="Times New Roman" pitchFamily="18" charset="0"/>
                <a:cs typeface="Times New Roman" pitchFamily="18" charset="0"/>
              </a:rPr>
              <a:t> </a:t>
            </a:r>
            <a:r>
              <a:rPr lang="ru-RU" sz="2000" i="1" dirty="0" err="1" smtClean="0">
                <a:solidFill>
                  <a:schemeClr val="tx1"/>
                </a:solidFill>
                <a:latin typeface="Times New Roman" pitchFamily="18" charset="0"/>
                <a:cs typeface="Times New Roman" pitchFamily="18" charset="0"/>
              </a:rPr>
              <a:t>асоціації</a:t>
            </a:r>
            <a:r>
              <a:rPr lang="ru-RU" sz="2000" i="1" dirty="0" smtClean="0">
                <a:solidFill>
                  <a:schemeClr val="tx1"/>
                </a:solidFill>
                <a:latin typeface="Times New Roman" pitchFamily="18" charset="0"/>
                <a:cs typeface="Times New Roman" pitchFamily="18" charset="0"/>
              </a:rPr>
              <a:t> </a:t>
            </a:r>
            <a:r>
              <a:rPr lang="ru-RU" sz="2000" i="1" dirty="0" err="1" smtClean="0">
                <a:solidFill>
                  <a:schemeClr val="tx1"/>
                </a:solidFill>
                <a:latin typeface="Times New Roman" pitchFamily="18" charset="0"/>
                <a:cs typeface="Times New Roman" pitchFamily="18" charset="0"/>
              </a:rPr>
              <a:t>адвокатів</a:t>
            </a:r>
            <a:r>
              <a:rPr lang="ru-RU" sz="2000" i="1" dirty="0" smtClean="0">
                <a:solidFill>
                  <a:schemeClr val="tx1"/>
                </a:solidFill>
                <a:latin typeface="Times New Roman" pitchFamily="18" charset="0"/>
                <a:cs typeface="Times New Roman" pitchFamily="18" charset="0"/>
              </a:rPr>
              <a:t> </a:t>
            </a:r>
            <a:r>
              <a:rPr lang="ru-RU" sz="2000" i="1" dirty="0" err="1" smtClean="0">
                <a:solidFill>
                  <a:schemeClr val="tx1"/>
                </a:solidFill>
                <a:latin typeface="Times New Roman" pitchFamily="18" charset="0"/>
                <a:cs typeface="Times New Roman" pitchFamily="18" charset="0"/>
              </a:rPr>
              <a:t>України</a:t>
            </a:r>
            <a:r>
              <a:rPr lang="ru-RU" sz="2000" i="1" dirty="0" smtClean="0">
                <a:solidFill>
                  <a:schemeClr val="tx1"/>
                </a:solidFill>
                <a:latin typeface="Times New Roman" pitchFamily="18" charset="0"/>
                <a:cs typeface="Times New Roman" pitchFamily="18" charset="0"/>
              </a:rPr>
              <a:t>, </a:t>
            </a:r>
          </a:p>
          <a:p>
            <a:pPr algn="ctr"/>
            <a:r>
              <a:rPr lang="ru-RU" sz="2000" i="1" dirty="0" err="1" smtClean="0">
                <a:solidFill>
                  <a:schemeClr val="tx1"/>
                </a:solidFill>
                <a:latin typeface="Times New Roman" pitchFamily="18" charset="0"/>
                <a:cs typeface="Times New Roman" pitchFamily="18" charset="0"/>
              </a:rPr>
              <a:t>Секретар</a:t>
            </a:r>
            <a:r>
              <a:rPr lang="ru-RU" sz="2000" i="1" dirty="0" smtClean="0">
                <a:solidFill>
                  <a:schemeClr val="tx1"/>
                </a:solidFill>
                <a:latin typeface="Times New Roman" pitchFamily="18" charset="0"/>
                <a:cs typeface="Times New Roman" pitchFamily="18" charset="0"/>
              </a:rPr>
              <a:t> ради </a:t>
            </a:r>
            <a:r>
              <a:rPr lang="ru-RU" sz="2000" i="1" dirty="0" err="1" smtClean="0">
                <a:solidFill>
                  <a:schemeClr val="tx1"/>
                </a:solidFill>
                <a:latin typeface="Times New Roman" pitchFamily="18" charset="0"/>
                <a:cs typeface="Times New Roman" pitchFamily="18" charset="0"/>
              </a:rPr>
              <a:t>адвокатів</a:t>
            </a:r>
            <a:r>
              <a:rPr lang="ru-RU" sz="2000" i="1" dirty="0" smtClean="0">
                <a:solidFill>
                  <a:schemeClr val="tx1"/>
                </a:solidFill>
                <a:latin typeface="Times New Roman" pitchFamily="18" charset="0"/>
                <a:cs typeface="Times New Roman" pitchFamily="18" charset="0"/>
              </a:rPr>
              <a:t> </a:t>
            </a:r>
            <a:r>
              <a:rPr lang="ru-RU" sz="2000" i="1" dirty="0" err="1" smtClean="0">
                <a:solidFill>
                  <a:schemeClr val="tx1"/>
                </a:solidFill>
                <a:latin typeface="Times New Roman" pitchFamily="18" charset="0"/>
                <a:cs typeface="Times New Roman" pitchFamily="18" charset="0"/>
              </a:rPr>
              <a:t>Харківьскої</a:t>
            </a:r>
            <a:r>
              <a:rPr lang="ru-RU" sz="2000" i="1" dirty="0" smtClean="0">
                <a:solidFill>
                  <a:schemeClr val="tx1"/>
                </a:solidFill>
                <a:latin typeface="Times New Roman" pitchFamily="18" charset="0"/>
                <a:cs typeface="Times New Roman" pitchFamily="18" charset="0"/>
              </a:rPr>
              <a:t> </a:t>
            </a:r>
            <a:r>
              <a:rPr lang="ru-RU" sz="2000" i="1" dirty="0" err="1" smtClean="0">
                <a:solidFill>
                  <a:schemeClr val="tx1"/>
                </a:solidFill>
                <a:latin typeface="Times New Roman" pitchFamily="18" charset="0"/>
                <a:cs typeface="Times New Roman" pitchFamily="18" charset="0"/>
              </a:rPr>
              <a:t>області</a:t>
            </a:r>
            <a:r>
              <a:rPr lang="ru-RU" sz="2000" i="1" dirty="0" smtClean="0">
                <a:solidFill>
                  <a:schemeClr val="tx1"/>
                </a:solidFill>
                <a:latin typeface="Times New Roman" pitchFamily="18" charset="0"/>
                <a:cs typeface="Times New Roman" pitchFamily="18" charset="0"/>
              </a:rPr>
              <a:t>, </a:t>
            </a:r>
          </a:p>
          <a:p>
            <a:pPr algn="ctr"/>
            <a:r>
              <a:rPr lang="ru-RU" sz="2000" i="1" dirty="0" smtClean="0">
                <a:solidFill>
                  <a:schemeClr val="tx1"/>
                </a:solidFill>
                <a:latin typeface="Times New Roman" pitchFamily="18" charset="0"/>
                <a:cs typeface="Times New Roman" pitchFamily="18" charset="0"/>
              </a:rPr>
              <a:t>кандидат </a:t>
            </a:r>
            <a:r>
              <a:rPr lang="ru-RU" sz="2000" i="1" dirty="0" err="1" smtClean="0">
                <a:solidFill>
                  <a:schemeClr val="tx1"/>
                </a:solidFill>
                <a:latin typeface="Times New Roman" pitchFamily="18" charset="0"/>
                <a:cs typeface="Times New Roman" pitchFamily="18" charset="0"/>
              </a:rPr>
              <a:t>юридичних</a:t>
            </a:r>
            <a:r>
              <a:rPr lang="ru-RU" sz="2000" i="1" dirty="0" smtClean="0">
                <a:solidFill>
                  <a:schemeClr val="tx1"/>
                </a:solidFill>
                <a:latin typeface="Times New Roman" pitchFamily="18" charset="0"/>
                <a:cs typeface="Times New Roman" pitchFamily="18" charset="0"/>
              </a:rPr>
              <a:t> </a:t>
            </a:r>
            <a:r>
              <a:rPr lang="ru-RU" sz="2000" i="1" dirty="0">
                <a:solidFill>
                  <a:schemeClr val="tx1"/>
                </a:solidFill>
                <a:latin typeface="Times New Roman" pitchFamily="18" charset="0"/>
                <a:cs typeface="Times New Roman" pitchFamily="18" charset="0"/>
              </a:rPr>
              <a:t>наук, </a:t>
            </a:r>
            <a:r>
              <a:rPr lang="ru-RU" sz="2000" i="1" dirty="0" smtClean="0">
                <a:solidFill>
                  <a:schemeClr val="tx1"/>
                </a:solidFill>
                <a:latin typeface="Times New Roman" pitchFamily="18" charset="0"/>
                <a:cs typeface="Times New Roman" pitchFamily="18" charset="0"/>
              </a:rPr>
              <a:t>доцент</a:t>
            </a:r>
          </a:p>
          <a:p>
            <a:pPr algn="ctr"/>
            <a:endParaRPr lang="ru-RU" sz="2000" i="1" dirty="0">
              <a:solidFill>
                <a:schemeClr val="tx1"/>
              </a:solidFill>
              <a:latin typeface="Times New Roman" pitchFamily="18" charset="0"/>
              <a:cs typeface="Times New Roman" pitchFamily="18" charset="0"/>
            </a:endParaRPr>
          </a:p>
          <a:p>
            <a:pPr algn="just"/>
            <a:r>
              <a:rPr lang="ru-RU" sz="1600" dirty="0" smtClean="0">
                <a:solidFill>
                  <a:schemeClr val="tx1"/>
                </a:solidFill>
                <a:latin typeface="Times New Roman" pitchFamily="18" charset="0"/>
                <a:cs typeface="Times New Roman" pitchFamily="18" charset="0"/>
              </a:rPr>
              <a:t>Над </a:t>
            </a:r>
            <a:r>
              <a:rPr lang="ru-RU" sz="1600" dirty="0" err="1" smtClean="0">
                <a:solidFill>
                  <a:schemeClr val="tx1"/>
                </a:solidFill>
                <a:latin typeface="Times New Roman" pitchFamily="18" charset="0"/>
                <a:cs typeface="Times New Roman" pitchFamily="18" charset="0"/>
              </a:rPr>
              <a:t>презентац</a:t>
            </a:r>
            <a:r>
              <a:rPr lang="uk-UA" sz="1600" dirty="0" err="1" smtClean="0">
                <a:solidFill>
                  <a:schemeClr val="tx1"/>
                </a:solidFill>
                <a:latin typeface="Times New Roman" pitchFamily="18" charset="0"/>
                <a:cs typeface="Times New Roman" pitchFamily="18" charset="0"/>
              </a:rPr>
              <a:t>ією</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працювали</a:t>
            </a:r>
            <a:r>
              <a:rPr lang="ru-RU" sz="1600" dirty="0" smtClean="0">
                <a:solidFill>
                  <a:schemeClr val="tx1"/>
                </a:solidFill>
                <a:latin typeface="Times New Roman" pitchFamily="18" charset="0"/>
                <a:cs typeface="Times New Roman" pitchFamily="18" charset="0"/>
              </a:rPr>
              <a:t>:</a:t>
            </a:r>
          </a:p>
          <a:p>
            <a:pPr algn="just"/>
            <a:r>
              <a:rPr lang="ru-RU" sz="1600" dirty="0">
                <a:solidFill>
                  <a:schemeClr val="tx1"/>
                </a:solidFill>
                <a:latin typeface="Times New Roman" pitchFamily="18" charset="0"/>
                <a:cs typeface="Times New Roman" pitchFamily="18" charset="0"/>
              </a:rPr>
              <a:t>а</a:t>
            </a:r>
            <a:r>
              <a:rPr lang="ru-RU" sz="1600" dirty="0" smtClean="0">
                <a:solidFill>
                  <a:schemeClr val="tx1"/>
                </a:solidFill>
                <a:latin typeface="Times New Roman" pitchFamily="18" charset="0"/>
                <a:cs typeface="Times New Roman" pitchFamily="18" charset="0"/>
              </a:rPr>
              <a:t>двокат </a:t>
            </a:r>
            <a:r>
              <a:rPr lang="ru-RU" sz="1600" dirty="0" err="1" smtClean="0">
                <a:solidFill>
                  <a:schemeClr val="tx1"/>
                </a:solidFill>
                <a:latin typeface="Times New Roman" pitchFamily="18" charset="0"/>
                <a:cs typeface="Times New Roman" pitchFamily="18" charset="0"/>
              </a:rPr>
              <a:t>Олександр</a:t>
            </a:r>
            <a:r>
              <a:rPr lang="ru-RU" sz="1600" dirty="0" smtClean="0">
                <a:solidFill>
                  <a:schemeClr val="tx1"/>
                </a:solidFill>
                <a:latin typeface="Times New Roman" pitchFamily="18" charset="0"/>
                <a:cs typeface="Times New Roman" pitchFamily="18" charset="0"/>
              </a:rPr>
              <a:t> Дроздов</a:t>
            </a:r>
          </a:p>
          <a:p>
            <a:pPr algn="just"/>
            <a:r>
              <a:rPr lang="ru-RU" sz="1600" dirty="0" err="1" smtClean="0">
                <a:solidFill>
                  <a:schemeClr val="tx1"/>
                </a:solidFill>
                <a:latin typeface="Times New Roman" pitchFamily="18" charset="0"/>
                <a:cs typeface="Times New Roman" pitchFamily="18" charset="0"/>
              </a:rPr>
              <a:t>помічник</a:t>
            </a:r>
            <a:r>
              <a:rPr lang="ru-RU" sz="1600" dirty="0" smtClean="0">
                <a:solidFill>
                  <a:schemeClr val="tx1"/>
                </a:solidFill>
                <a:latin typeface="Times New Roman" pitchFamily="18" charset="0"/>
                <a:cs typeface="Times New Roman" pitchFamily="18" charset="0"/>
              </a:rPr>
              <a:t> адвоката </a:t>
            </a:r>
            <a:r>
              <a:rPr lang="ru-RU" sz="1600" dirty="0" err="1" smtClean="0">
                <a:solidFill>
                  <a:schemeClr val="tx1"/>
                </a:solidFill>
                <a:latin typeface="Times New Roman" pitchFamily="18" charset="0"/>
                <a:cs typeface="Times New Roman" pitchFamily="18" charset="0"/>
              </a:rPr>
              <a:t>Олена</a:t>
            </a:r>
            <a:r>
              <a:rPr lang="ru-RU" sz="1600" dirty="0" smtClean="0">
                <a:solidFill>
                  <a:schemeClr val="tx1"/>
                </a:solidFill>
                <a:latin typeface="Times New Roman" pitchFamily="18" charset="0"/>
                <a:cs typeface="Times New Roman" pitchFamily="18" charset="0"/>
              </a:rPr>
              <a:t> Дроздова</a:t>
            </a:r>
          </a:p>
          <a:p>
            <a:pPr algn="just"/>
            <a:endParaRPr lang="uk-UA" sz="1600" dirty="0" smtClean="0">
              <a:solidFill>
                <a:schemeClr val="tx1"/>
              </a:solidFill>
              <a:latin typeface="Times New Roman" pitchFamily="18" charset="0"/>
              <a:cs typeface="Times New Roman" pitchFamily="18" charset="0"/>
            </a:endParaRPr>
          </a:p>
          <a:p>
            <a:pPr algn="ctr"/>
            <a:endParaRPr lang="uk-UA" sz="2400" b="1" dirty="0" smtClean="0">
              <a:solidFill>
                <a:schemeClr val="tx1"/>
              </a:solidFill>
              <a:latin typeface="Times New Roman" pitchFamily="18" charset="0"/>
              <a:cs typeface="Times New Roman" pitchFamily="18" charset="0"/>
            </a:endParaRPr>
          </a:p>
          <a:p>
            <a:pPr algn="ctr"/>
            <a:r>
              <a:rPr lang="uk-UA" sz="2000" b="1" dirty="0" smtClean="0">
                <a:solidFill>
                  <a:schemeClr val="tx1"/>
                </a:solidFill>
                <a:latin typeface="Times New Roman" pitchFamily="18" charset="0"/>
                <a:cs typeface="Times New Roman" pitchFamily="18" charset="0"/>
              </a:rPr>
              <a:t>ЛЬВІВ –2014</a:t>
            </a:r>
          </a:p>
          <a:p>
            <a:pPr algn="just"/>
            <a:endParaRPr lang="ru-RU" sz="1600" dirty="0"/>
          </a:p>
        </p:txBody>
      </p:sp>
    </p:spTree>
    <p:extLst>
      <p:ext uri="{BB962C8B-B14F-4D97-AF65-F5344CB8AC3E}">
        <p14:creationId xmlns:p14="http://schemas.microsoft.com/office/powerpoint/2010/main" val="2425120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487680"/>
            <a:ext cx="7024744" cy="709072"/>
          </a:xfrm>
        </p:spPr>
        <p:txBody>
          <a:bodyPr>
            <a:noAutofit/>
          </a:bodyPr>
          <a:lstStyle/>
          <a:p>
            <a:pPr algn="ctr"/>
            <a:r>
              <a:rPr lang="uk-UA" sz="2400" b="1" dirty="0">
                <a:solidFill>
                  <a:schemeClr val="tx1"/>
                </a:solidFill>
              </a:rPr>
              <a:t>ДОСТУП ДО СУДУ</a:t>
            </a:r>
            <a:br>
              <a:rPr lang="uk-UA" sz="2400" b="1" dirty="0">
                <a:solidFill>
                  <a:schemeClr val="tx1"/>
                </a:solidFill>
              </a:rPr>
            </a:br>
            <a:r>
              <a:rPr lang="uk-UA" sz="1800" b="1" dirty="0">
                <a:solidFill>
                  <a:schemeClr val="tx1"/>
                </a:solidFill>
              </a:rPr>
              <a:t>(продовження)</a:t>
            </a:r>
            <a:endParaRPr lang="ru-RU" sz="1800" dirty="0"/>
          </a:p>
        </p:txBody>
      </p:sp>
      <p:sp>
        <p:nvSpPr>
          <p:cNvPr id="3" name="Объект 2"/>
          <p:cNvSpPr>
            <a:spLocks noGrp="1"/>
          </p:cNvSpPr>
          <p:nvPr>
            <p:ph idx="1"/>
          </p:nvPr>
        </p:nvSpPr>
        <p:spPr>
          <a:xfrm>
            <a:off x="683568" y="1340768"/>
            <a:ext cx="7776864" cy="5040560"/>
          </a:xfrm>
        </p:spPr>
        <p:txBody>
          <a:bodyPr>
            <a:normAutofit fontScale="92500" lnSpcReduction="10000"/>
          </a:bodyPr>
          <a:lstStyle/>
          <a:p>
            <a:pPr marL="68580" indent="0" algn="ctr">
              <a:buNone/>
            </a:pPr>
            <a:r>
              <a:rPr lang="uk-UA" b="1" i="1" dirty="0">
                <a:latin typeface="Times New Roman" pitchFamily="18" charset="0"/>
                <a:cs typeface="Times New Roman" pitchFamily="18" charset="0"/>
              </a:rPr>
              <a:t>Що слід розуміти під </a:t>
            </a:r>
            <a:r>
              <a:rPr lang="uk-UA" b="1" i="1" dirty="0" smtClean="0">
                <a:latin typeface="Times New Roman" pitchFamily="18" charset="0"/>
                <a:cs typeface="Times New Roman" pitchFamily="18" charset="0"/>
              </a:rPr>
              <a:t>словом </a:t>
            </a:r>
            <a:r>
              <a:rPr lang="uk-UA" b="1" i="1" dirty="0">
                <a:latin typeface="Times New Roman" pitchFamily="18" charset="0"/>
                <a:cs typeface="Times New Roman" pitchFamily="18" charset="0"/>
              </a:rPr>
              <a:t>«СУД»:</a:t>
            </a:r>
          </a:p>
          <a:p>
            <a:pPr marL="525780" indent="-457200" algn="just">
              <a:buAutoNum type="arabicPeriod"/>
            </a:pPr>
            <a:r>
              <a:rPr lang="ru-RU" sz="2500" dirty="0" err="1" smtClean="0">
                <a:latin typeface="Times New Roman" pitchFamily="18" charset="0"/>
                <a:cs typeface="Times New Roman" pitchFamily="18" charset="0"/>
              </a:rPr>
              <a:t>Євросуд</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запропонував</a:t>
            </a:r>
            <a:r>
              <a:rPr lang="ru-RU" sz="2500" dirty="0" smtClean="0">
                <a:latin typeface="Times New Roman" pitchFamily="18" charset="0"/>
                <a:cs typeface="Times New Roman" pitchFamily="18" charset="0"/>
              </a:rPr>
              <a:t> </a:t>
            </a:r>
            <a:r>
              <a:rPr lang="ru-RU" sz="2500" dirty="0" err="1">
                <a:latin typeface="Times New Roman" pitchFamily="18" charset="0"/>
                <a:cs typeface="Times New Roman" pitchFamily="18" charset="0"/>
              </a:rPr>
              <a:t>визначення</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поняття</a:t>
            </a:r>
            <a:r>
              <a:rPr lang="ru-RU" sz="2500" dirty="0">
                <a:latin typeface="Times New Roman" pitchFamily="18" charset="0"/>
                <a:cs typeface="Times New Roman" pitchFamily="18" charset="0"/>
              </a:rPr>
              <a:t> «суд» у </a:t>
            </a:r>
            <a:r>
              <a:rPr lang="ru-RU" sz="2500" dirty="0" err="1">
                <a:latin typeface="Times New Roman" pitchFamily="18" charset="0"/>
                <a:cs typeface="Times New Roman" pitchFamily="18" charset="0"/>
              </a:rPr>
              <a:t>змістовному</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сенсі</a:t>
            </a:r>
            <a:r>
              <a:rPr lang="ru-RU" sz="2500" dirty="0">
                <a:latin typeface="Times New Roman" pitchFamily="18" charset="0"/>
                <a:cs typeface="Times New Roman" pitchFamily="18" charset="0"/>
              </a:rPr>
              <a:t>, та пояснив, </a:t>
            </a:r>
            <a:r>
              <a:rPr lang="ru-RU" sz="2500" dirty="0" err="1">
                <a:latin typeface="Times New Roman" pitchFamily="18" charset="0"/>
                <a:cs typeface="Times New Roman" pitchFamily="18" charset="0"/>
              </a:rPr>
              <a:t>що</a:t>
            </a:r>
            <a:r>
              <a:rPr lang="ru-RU" sz="2500" dirty="0">
                <a:latin typeface="Times New Roman" pitchFamily="18" charset="0"/>
                <a:cs typeface="Times New Roman" pitchFamily="18" charset="0"/>
              </a:rPr>
              <a:t> суд не </a:t>
            </a:r>
            <a:r>
              <a:rPr lang="ru-RU" sz="2500" dirty="0" err="1">
                <a:latin typeface="Times New Roman" pitchFamily="18" charset="0"/>
                <a:cs typeface="Times New Roman" pitchFamily="18" charset="0"/>
              </a:rPr>
              <a:t>обов’язково</a:t>
            </a:r>
            <a:r>
              <a:rPr lang="ru-RU" sz="2500" dirty="0">
                <a:latin typeface="Times New Roman" pitchFamily="18" charset="0"/>
                <a:cs typeface="Times New Roman" pitchFamily="18" charset="0"/>
              </a:rPr>
              <a:t> повинен </a:t>
            </a:r>
            <a:r>
              <a:rPr lang="ru-RU" sz="2500" dirty="0" err="1">
                <a:latin typeface="Times New Roman" pitchFamily="18" charset="0"/>
                <a:cs typeface="Times New Roman" pitchFamily="18" charset="0"/>
              </a:rPr>
              <a:t>розумітися</a:t>
            </a:r>
            <a:r>
              <a:rPr lang="ru-RU" sz="2500" dirty="0">
                <a:latin typeface="Times New Roman" pitchFamily="18" charset="0"/>
                <a:cs typeface="Times New Roman" pitchFamily="18" charset="0"/>
              </a:rPr>
              <a:t> як </a:t>
            </a:r>
            <a:r>
              <a:rPr lang="ru-RU" sz="2500" dirty="0" err="1">
                <a:latin typeface="Times New Roman" pitchFamily="18" charset="0"/>
                <a:cs typeface="Times New Roman" pitchFamily="18" charset="0"/>
              </a:rPr>
              <a:t>юрисдикція</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класичного</a:t>
            </a:r>
            <a:r>
              <a:rPr lang="ru-RU" sz="2500" dirty="0">
                <a:latin typeface="Times New Roman" pitchFamily="18" charset="0"/>
                <a:cs typeface="Times New Roman" pitchFamily="18" charset="0"/>
              </a:rPr>
              <a:t> типу, </a:t>
            </a:r>
            <a:r>
              <a:rPr lang="ru-RU" sz="2500" dirty="0" err="1">
                <a:latin typeface="Times New Roman" pitchFamily="18" charset="0"/>
                <a:cs typeface="Times New Roman" pitchFamily="18" charset="0"/>
              </a:rPr>
              <a:t>інтегрована</a:t>
            </a:r>
            <a:r>
              <a:rPr lang="ru-RU" sz="2500" dirty="0">
                <a:latin typeface="Times New Roman" pitchFamily="18" charset="0"/>
                <a:cs typeface="Times New Roman" pitchFamily="18" charset="0"/>
              </a:rPr>
              <a:t> в </a:t>
            </a:r>
            <a:r>
              <a:rPr lang="ru-RU" sz="2500" dirty="0" err="1">
                <a:latin typeface="Times New Roman" pitchFamily="18" charset="0"/>
                <a:cs typeface="Times New Roman" pitchFamily="18" charset="0"/>
              </a:rPr>
              <a:t>загальну</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судову</a:t>
            </a:r>
            <a:r>
              <a:rPr lang="ru-RU" sz="2500" dirty="0">
                <a:latin typeface="Times New Roman" pitchFamily="18" charset="0"/>
                <a:cs typeface="Times New Roman" pitchFamily="18" charset="0"/>
              </a:rPr>
              <a:t> систему </a:t>
            </a:r>
            <a:r>
              <a:rPr lang="ru-RU" sz="2500" dirty="0" err="1" smtClean="0">
                <a:latin typeface="Times New Roman" pitchFamily="18" charset="0"/>
                <a:cs typeface="Times New Roman" pitchFamily="18" charset="0"/>
              </a:rPr>
              <a:t>держави</a:t>
            </a:r>
            <a:r>
              <a:rPr lang="ru-RU" sz="2500" dirty="0" smtClean="0">
                <a:latin typeface="Times New Roman" pitchFamily="18" charset="0"/>
                <a:cs typeface="Times New Roman" pitchFamily="18" charset="0"/>
              </a:rPr>
              <a:t> (</a:t>
            </a:r>
            <a:r>
              <a:rPr lang="ru-RU" sz="2500" b="1" i="1" dirty="0">
                <a:latin typeface="Times New Roman" pitchFamily="18" charset="0"/>
                <a:cs typeface="Times New Roman" pitchFamily="18" charset="0"/>
              </a:rPr>
              <a:t>«</a:t>
            </a:r>
            <a:r>
              <a:rPr lang="ru-RU" sz="2500" b="1" i="1" dirty="0" err="1">
                <a:latin typeface="Times New Roman" pitchFamily="18" charset="0"/>
                <a:cs typeface="Times New Roman" pitchFamily="18" charset="0"/>
              </a:rPr>
              <a:t>Срамек</a:t>
            </a:r>
            <a:r>
              <a:rPr lang="ru-RU" sz="2500" b="1" i="1" dirty="0">
                <a:latin typeface="Times New Roman" pitchFamily="18" charset="0"/>
                <a:cs typeface="Times New Roman" pitchFamily="18" charset="0"/>
              </a:rPr>
              <a:t> </a:t>
            </a:r>
            <a:r>
              <a:rPr lang="uk-UA" sz="2500" b="1" i="1" dirty="0">
                <a:latin typeface="Times New Roman" pitchFamily="18" charset="0"/>
                <a:cs typeface="Times New Roman" pitchFamily="18" charset="0"/>
              </a:rPr>
              <a:t>v </a:t>
            </a:r>
            <a:r>
              <a:rPr lang="ru-RU" sz="2500" b="1" i="1" dirty="0" err="1" smtClean="0">
                <a:latin typeface="Times New Roman" pitchFamily="18" charset="0"/>
                <a:cs typeface="Times New Roman" pitchFamily="18" charset="0"/>
              </a:rPr>
              <a:t>Австрії</a:t>
            </a:r>
            <a:r>
              <a:rPr lang="ru-RU" sz="2500" b="1" i="1" dirty="0">
                <a:latin typeface="Times New Roman" pitchFamily="18" charset="0"/>
                <a:cs typeface="Times New Roman" pitchFamily="18" charset="0"/>
              </a:rPr>
              <a:t>», «</a:t>
            </a:r>
            <a:r>
              <a:rPr lang="ru-RU" sz="2500" b="1" i="1" dirty="0" err="1">
                <a:latin typeface="Times New Roman" pitchFamily="18" charset="0"/>
                <a:cs typeface="Times New Roman" pitchFamily="18" charset="0"/>
              </a:rPr>
              <a:t>Бєлілос</a:t>
            </a:r>
            <a:r>
              <a:rPr lang="ru-RU" sz="2500" b="1" i="1" dirty="0">
                <a:latin typeface="Times New Roman" pitchFamily="18" charset="0"/>
                <a:cs typeface="Times New Roman" pitchFamily="18" charset="0"/>
              </a:rPr>
              <a:t> </a:t>
            </a:r>
            <a:r>
              <a:rPr lang="uk-UA" sz="2500" b="1" i="1" dirty="0">
                <a:latin typeface="Times New Roman" pitchFamily="18" charset="0"/>
                <a:cs typeface="Times New Roman" pitchFamily="18" charset="0"/>
              </a:rPr>
              <a:t>v </a:t>
            </a:r>
            <a:r>
              <a:rPr lang="ru-RU" sz="2500" b="1" i="1" dirty="0" err="1" smtClean="0">
                <a:latin typeface="Times New Roman" pitchFamily="18" charset="0"/>
                <a:cs typeface="Times New Roman" pitchFamily="18" charset="0"/>
              </a:rPr>
              <a:t>Швейцарії</a:t>
            </a:r>
            <a:r>
              <a:rPr lang="ru-RU" sz="2500" b="1" i="1" dirty="0" smtClean="0">
                <a:latin typeface="Times New Roman" pitchFamily="18" charset="0"/>
                <a:cs typeface="Times New Roman" pitchFamily="18" charset="0"/>
              </a:rPr>
              <a:t>»)</a:t>
            </a:r>
            <a:r>
              <a:rPr lang="ru-RU" sz="2500" dirty="0" smtClean="0">
                <a:latin typeface="Times New Roman" pitchFamily="18" charset="0"/>
                <a:cs typeface="Times New Roman" pitchFamily="18" charset="0"/>
              </a:rPr>
              <a:t>;</a:t>
            </a:r>
          </a:p>
          <a:p>
            <a:pPr marL="525780" indent="-457200" algn="just">
              <a:buAutoNum type="arabicPeriod"/>
            </a:pPr>
            <a:r>
              <a:rPr lang="ru-RU" sz="2500" dirty="0">
                <a:latin typeface="Times New Roman" pitchFamily="18" charset="0"/>
                <a:cs typeface="Times New Roman" pitchFamily="18" charset="0"/>
              </a:rPr>
              <a:t>О</a:t>
            </a:r>
            <a:r>
              <a:rPr lang="ru-RU" sz="2500" dirty="0" smtClean="0">
                <a:latin typeface="Times New Roman" pitchFamily="18" charset="0"/>
                <a:cs typeface="Times New Roman" pitchFamily="18" charset="0"/>
              </a:rPr>
              <a:t>сновною </a:t>
            </a:r>
            <a:r>
              <a:rPr lang="ru-RU" sz="2500" dirty="0" err="1">
                <a:latin typeface="Times New Roman" pitchFamily="18" charset="0"/>
                <a:cs typeface="Times New Roman" pitchFamily="18" charset="0"/>
              </a:rPr>
              <a:t>ознакою</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поняття</a:t>
            </a:r>
            <a:r>
              <a:rPr lang="ru-RU" sz="2500" dirty="0">
                <a:latin typeface="Times New Roman" pitchFamily="18" charset="0"/>
                <a:cs typeface="Times New Roman" pitchFamily="18" charset="0"/>
              </a:rPr>
              <a:t> «суд» у </a:t>
            </a:r>
            <a:r>
              <a:rPr lang="ru-RU" sz="2500" dirty="0" err="1">
                <a:latin typeface="Times New Roman" pitchFamily="18" charset="0"/>
                <a:cs typeface="Times New Roman" pitchFamily="18" charset="0"/>
              </a:rPr>
              <a:t>сенсі</a:t>
            </a:r>
            <a:r>
              <a:rPr lang="ru-RU" sz="2500" dirty="0">
                <a:latin typeface="Times New Roman" pitchFamily="18" charset="0"/>
                <a:cs typeface="Times New Roman" pitchFamily="18" charset="0"/>
              </a:rPr>
              <a:t> </a:t>
            </a:r>
            <a:r>
              <a:rPr lang="ru-RU" sz="2500" dirty="0" smtClean="0">
                <a:latin typeface="Times New Roman" pitchFamily="18" charset="0"/>
                <a:cs typeface="Times New Roman" pitchFamily="18" charset="0"/>
              </a:rPr>
              <a:t>ст. </a:t>
            </a:r>
            <a:r>
              <a:rPr lang="ru-RU" sz="2500" dirty="0">
                <a:latin typeface="Times New Roman" pitchFamily="18" charset="0"/>
                <a:cs typeface="Times New Roman" pitchFamily="18" charset="0"/>
              </a:rPr>
              <a:t>6 </a:t>
            </a:r>
            <a:r>
              <a:rPr lang="ru-RU" sz="2500" dirty="0" err="1">
                <a:latin typeface="Times New Roman" pitchFamily="18" charset="0"/>
                <a:cs typeface="Times New Roman" pitchFamily="18" charset="0"/>
              </a:rPr>
              <a:t>Конвенції</a:t>
            </a:r>
            <a:r>
              <a:rPr lang="ru-RU" sz="2500" dirty="0">
                <a:latin typeface="Times New Roman" pitchFamily="18" charset="0"/>
                <a:cs typeface="Times New Roman" pitchFamily="18" charset="0"/>
              </a:rPr>
              <a:t> </a:t>
            </a:r>
            <a:r>
              <a:rPr lang="ru-RU" sz="2500" dirty="0" smtClean="0">
                <a:latin typeface="Times New Roman" pitchFamily="18" charset="0"/>
                <a:cs typeface="Times New Roman" pitchFamily="18" charset="0"/>
              </a:rPr>
              <a:t>є </a:t>
            </a:r>
            <a:r>
              <a:rPr lang="ru-RU" sz="2500" dirty="0">
                <a:latin typeface="Times New Roman" pitchFamily="18" charset="0"/>
                <a:cs typeface="Times New Roman" pitchFamily="18" charset="0"/>
              </a:rPr>
              <a:t>право </a:t>
            </a:r>
            <a:r>
              <a:rPr lang="ru-RU" sz="2500" dirty="0" err="1">
                <a:latin typeface="Times New Roman" pitchFamily="18" charset="0"/>
                <a:cs typeface="Times New Roman" pitchFamily="18" charset="0"/>
              </a:rPr>
              <a:t>приймати</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зобов’язуючі</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рішення</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які</a:t>
            </a:r>
            <a:r>
              <a:rPr lang="ru-RU" sz="2500" dirty="0">
                <a:latin typeface="Times New Roman" pitchFamily="18" charset="0"/>
                <a:cs typeface="Times New Roman" pitchFamily="18" charset="0"/>
              </a:rPr>
              <a:t> не </a:t>
            </a:r>
            <a:r>
              <a:rPr lang="ru-RU" sz="2500" dirty="0" err="1">
                <a:latin typeface="Times New Roman" pitchFamily="18" charset="0"/>
                <a:cs typeface="Times New Roman" pitchFamily="18" charset="0"/>
              </a:rPr>
              <a:t>можуть</a:t>
            </a:r>
            <a:r>
              <a:rPr lang="ru-RU" sz="2500" dirty="0">
                <a:latin typeface="Times New Roman" pitchFamily="18" charset="0"/>
                <a:cs typeface="Times New Roman" pitchFamily="18" charset="0"/>
              </a:rPr>
              <a:t> бути </a:t>
            </a:r>
            <a:r>
              <a:rPr lang="ru-RU" sz="2500" dirty="0" err="1">
                <a:latin typeface="Times New Roman" pitchFamily="18" charset="0"/>
                <a:cs typeface="Times New Roman" pitchFamily="18" charset="0"/>
              </a:rPr>
              <a:t>змінені</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несудовими</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владами</a:t>
            </a:r>
            <a:r>
              <a:rPr lang="ru-RU" sz="2500" dirty="0">
                <a:latin typeface="Times New Roman" pitchFamily="18" charset="0"/>
                <a:cs typeface="Times New Roman" pitchFamily="18" charset="0"/>
              </a:rPr>
              <a:t>, в </a:t>
            </a:r>
            <a:r>
              <a:rPr lang="ru-RU" sz="2500" dirty="0" err="1">
                <a:latin typeface="Times New Roman" pitchFamily="18" charset="0"/>
                <a:cs typeface="Times New Roman" pitchFamily="18" charset="0"/>
              </a:rPr>
              <a:t>поєднанні</a:t>
            </a:r>
            <a:r>
              <a:rPr lang="ru-RU" sz="2500" dirty="0">
                <a:latin typeface="Times New Roman" pitchFamily="18" charset="0"/>
                <a:cs typeface="Times New Roman" pitchFamily="18" charset="0"/>
              </a:rPr>
              <a:t> з мандатом на </a:t>
            </a:r>
            <a:r>
              <a:rPr lang="ru-RU" sz="2500" dirty="0" err="1">
                <a:latin typeface="Times New Roman" pitchFamily="18" charset="0"/>
                <a:cs typeface="Times New Roman" pitchFamily="18" charset="0"/>
              </a:rPr>
              <a:t>вирішення</a:t>
            </a:r>
            <a:r>
              <a:rPr lang="ru-RU" sz="2500" dirty="0">
                <a:latin typeface="Times New Roman" pitchFamily="18" charset="0"/>
                <a:cs typeface="Times New Roman" pitchFamily="18" charset="0"/>
              </a:rPr>
              <a:t> справ, </a:t>
            </a:r>
            <a:r>
              <a:rPr lang="ru-RU" sz="2500" dirty="0" err="1">
                <a:latin typeface="Times New Roman" pitchFamily="18" charset="0"/>
                <a:cs typeface="Times New Roman" pitchFamily="18" charset="0"/>
              </a:rPr>
              <a:t>що</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перебувають</a:t>
            </a:r>
            <a:r>
              <a:rPr lang="ru-RU" sz="2500" dirty="0">
                <a:latin typeface="Times New Roman" pitchFamily="18" charset="0"/>
                <a:cs typeface="Times New Roman" pitchFamily="18" charset="0"/>
              </a:rPr>
              <a:t> у </a:t>
            </a:r>
            <a:r>
              <a:rPr lang="ru-RU" sz="2500" dirty="0" err="1">
                <a:latin typeface="Times New Roman" pitchFamily="18" charset="0"/>
                <a:cs typeface="Times New Roman" pitchFamily="18" charset="0"/>
              </a:rPr>
              <a:t>компетенції</a:t>
            </a:r>
            <a:r>
              <a:rPr lang="ru-RU" sz="2500" dirty="0">
                <a:latin typeface="Times New Roman" pitchFamily="18" charset="0"/>
                <a:cs typeface="Times New Roman" pitchFamily="18" charset="0"/>
              </a:rPr>
              <a:t> суду, «на </a:t>
            </a:r>
            <a:r>
              <a:rPr lang="ru-RU" sz="2500" dirty="0" err="1">
                <a:latin typeface="Times New Roman" pitchFamily="18" charset="0"/>
                <a:cs typeface="Times New Roman" pitchFamily="18" charset="0"/>
              </a:rPr>
              <a:t>основі</a:t>
            </a:r>
            <a:r>
              <a:rPr lang="ru-RU" sz="2500" dirty="0">
                <a:latin typeface="Times New Roman" pitchFamily="18" charset="0"/>
                <a:cs typeface="Times New Roman" pitchFamily="18" charset="0"/>
              </a:rPr>
              <a:t> верховенства права по </a:t>
            </a:r>
            <a:r>
              <a:rPr lang="ru-RU" sz="2500" dirty="0" err="1">
                <a:latin typeface="Times New Roman" pitchFamily="18" charset="0"/>
                <a:cs typeface="Times New Roman" pitchFamily="18" charset="0"/>
              </a:rPr>
              <a:t>закінченню</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розгляду</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проведеного</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визначеним</a:t>
            </a:r>
            <a:r>
              <a:rPr lang="ru-RU" sz="2500" dirty="0">
                <a:latin typeface="Times New Roman" pitchFamily="18" charset="0"/>
                <a:cs typeface="Times New Roman" pitchFamily="18" charset="0"/>
              </a:rPr>
              <a:t> способом</a:t>
            </a:r>
            <a:r>
              <a:rPr lang="ru-RU" sz="2500" dirty="0" smtClean="0">
                <a:latin typeface="Times New Roman" pitchFamily="18" charset="0"/>
                <a:cs typeface="Times New Roman" pitchFamily="18" charset="0"/>
              </a:rPr>
              <a:t>» </a:t>
            </a:r>
            <a:r>
              <a:rPr lang="ru-RU" sz="2500" b="1" i="1" dirty="0" smtClean="0">
                <a:latin typeface="Times New Roman" pitchFamily="18" charset="0"/>
                <a:cs typeface="Times New Roman" pitchFamily="18" charset="0"/>
              </a:rPr>
              <a:t>(«</a:t>
            </a:r>
            <a:r>
              <a:rPr lang="ru-RU" sz="2500" b="1" i="1" dirty="0" err="1">
                <a:latin typeface="Times New Roman" pitchFamily="18" charset="0"/>
                <a:cs typeface="Times New Roman" pitchFamily="18" charset="0"/>
              </a:rPr>
              <a:t>Фіндлі</a:t>
            </a:r>
            <a:r>
              <a:rPr lang="ru-RU" sz="2500" b="1" i="1" dirty="0">
                <a:latin typeface="Times New Roman" pitchFamily="18" charset="0"/>
                <a:cs typeface="Times New Roman" pitchFamily="18" charset="0"/>
              </a:rPr>
              <a:t> </a:t>
            </a:r>
            <a:r>
              <a:rPr lang="uk-UA" sz="2500" b="1" i="1" dirty="0">
                <a:latin typeface="Times New Roman" pitchFamily="18" charset="0"/>
                <a:cs typeface="Times New Roman" pitchFamily="18" charset="0"/>
              </a:rPr>
              <a:t>v </a:t>
            </a:r>
            <a:r>
              <a:rPr lang="ru-RU" sz="2500" b="1" i="1" dirty="0" err="1" smtClean="0">
                <a:latin typeface="Times New Roman" pitchFamily="18" charset="0"/>
                <a:cs typeface="Times New Roman" pitchFamily="18" charset="0"/>
              </a:rPr>
              <a:t>Сполученого</a:t>
            </a:r>
            <a:r>
              <a:rPr lang="ru-RU" sz="2500" b="1" i="1" dirty="0" smtClean="0">
                <a:latin typeface="Times New Roman" pitchFamily="18" charset="0"/>
                <a:cs typeface="Times New Roman" pitchFamily="18" charset="0"/>
              </a:rPr>
              <a:t> </a:t>
            </a:r>
            <a:r>
              <a:rPr lang="ru-RU" sz="2500" b="1" i="1" dirty="0" err="1">
                <a:latin typeface="Times New Roman" pitchFamily="18" charset="0"/>
                <a:cs typeface="Times New Roman" pitchFamily="18" charset="0"/>
              </a:rPr>
              <a:t>Королівства</a:t>
            </a:r>
            <a:r>
              <a:rPr lang="ru-RU" sz="2500" b="1" i="1" dirty="0">
                <a:latin typeface="Times New Roman" pitchFamily="18" charset="0"/>
                <a:cs typeface="Times New Roman" pitchFamily="18" charset="0"/>
              </a:rPr>
              <a:t>», «Ван де </a:t>
            </a:r>
            <a:r>
              <a:rPr lang="ru-RU" sz="2500" b="1" i="1" dirty="0" err="1">
                <a:latin typeface="Times New Roman" pitchFamily="18" charset="0"/>
                <a:cs typeface="Times New Roman" pitchFamily="18" charset="0"/>
              </a:rPr>
              <a:t>Хурк</a:t>
            </a:r>
            <a:r>
              <a:rPr lang="ru-RU" sz="2500" b="1" i="1" dirty="0">
                <a:latin typeface="Times New Roman" pitchFamily="18" charset="0"/>
                <a:cs typeface="Times New Roman" pitchFamily="18" charset="0"/>
              </a:rPr>
              <a:t> </a:t>
            </a:r>
            <a:r>
              <a:rPr lang="uk-UA" sz="2500" b="1" i="1" dirty="0">
                <a:latin typeface="Times New Roman" pitchFamily="18" charset="0"/>
                <a:cs typeface="Times New Roman" pitchFamily="18" charset="0"/>
              </a:rPr>
              <a:t>v </a:t>
            </a:r>
            <a:r>
              <a:rPr lang="ru-RU" sz="2500" b="1" i="1" dirty="0" err="1" smtClean="0">
                <a:latin typeface="Times New Roman" pitchFamily="18" charset="0"/>
                <a:cs typeface="Times New Roman" pitchFamily="18" charset="0"/>
              </a:rPr>
              <a:t>Нідерландів</a:t>
            </a:r>
            <a:r>
              <a:rPr lang="ru-RU" sz="2500" b="1" i="1" dirty="0">
                <a:latin typeface="Times New Roman" pitchFamily="18" charset="0"/>
                <a:cs typeface="Times New Roman" pitchFamily="18" charset="0"/>
              </a:rPr>
              <a:t>» </a:t>
            </a:r>
            <a:r>
              <a:rPr lang="ru-RU" sz="2500" b="1" i="1" dirty="0" smtClean="0">
                <a:latin typeface="Times New Roman" pitchFamily="18" charset="0"/>
                <a:cs typeface="Times New Roman" pitchFamily="18" charset="0"/>
              </a:rPr>
              <a:t>»);</a:t>
            </a:r>
            <a:endParaRPr lang="ru-RU" sz="2500" b="1" i="1" dirty="0">
              <a:latin typeface="Times New Roman" pitchFamily="18" charset="0"/>
              <a:cs typeface="Times New Roman" pitchFamily="18" charset="0"/>
            </a:endParaRPr>
          </a:p>
          <a:p>
            <a:pPr marL="68580" indent="0" algn="ctr">
              <a:buNone/>
            </a:pPr>
            <a:endParaRPr lang="ru-RU" dirty="0"/>
          </a:p>
        </p:txBody>
      </p:sp>
    </p:spTree>
    <p:extLst>
      <p:ext uri="{BB962C8B-B14F-4D97-AF65-F5344CB8AC3E}">
        <p14:creationId xmlns:p14="http://schemas.microsoft.com/office/powerpoint/2010/main" val="3956247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404664"/>
            <a:ext cx="7848872" cy="648072"/>
          </a:xfrm>
        </p:spPr>
        <p:txBody>
          <a:bodyPr>
            <a:normAutofit/>
          </a:bodyPr>
          <a:lstStyle/>
          <a:p>
            <a:pPr algn="ctr"/>
            <a:r>
              <a:rPr lang="uk-UA" sz="2400" b="1" dirty="0">
                <a:solidFill>
                  <a:schemeClr val="tx1"/>
                </a:solidFill>
              </a:rPr>
              <a:t>ДОСТУП ДО </a:t>
            </a:r>
            <a:r>
              <a:rPr lang="uk-UA" sz="2400" b="1" dirty="0" smtClean="0">
                <a:solidFill>
                  <a:schemeClr val="tx1"/>
                </a:solidFill>
              </a:rPr>
              <a:t>СУДУ (продовження</a:t>
            </a:r>
            <a:r>
              <a:rPr lang="uk-UA" sz="2400" b="1" dirty="0">
                <a:solidFill>
                  <a:schemeClr val="tx1"/>
                </a:solidFill>
              </a:rPr>
              <a:t>)</a:t>
            </a:r>
            <a:endParaRPr lang="ru-RU" sz="2400" dirty="0"/>
          </a:p>
        </p:txBody>
      </p:sp>
      <p:sp>
        <p:nvSpPr>
          <p:cNvPr id="3" name="Объект 2"/>
          <p:cNvSpPr>
            <a:spLocks noGrp="1"/>
          </p:cNvSpPr>
          <p:nvPr>
            <p:ph idx="1"/>
          </p:nvPr>
        </p:nvSpPr>
        <p:spPr>
          <a:xfrm>
            <a:off x="539552" y="1196752"/>
            <a:ext cx="8064896" cy="5256584"/>
          </a:xfrm>
        </p:spPr>
        <p:txBody>
          <a:bodyPr>
            <a:normAutofit lnSpcReduction="10000"/>
          </a:bodyPr>
          <a:lstStyle/>
          <a:p>
            <a:pPr marL="68580" indent="0" algn="ctr">
              <a:buNone/>
            </a:pPr>
            <a:r>
              <a:rPr lang="uk-UA" b="1" i="1" dirty="0">
                <a:latin typeface="Times New Roman" pitchFamily="18" charset="0"/>
                <a:cs typeface="Times New Roman" pitchFamily="18" charset="0"/>
              </a:rPr>
              <a:t>Що слід розуміти під словом «СУД</a:t>
            </a:r>
            <a:r>
              <a:rPr lang="uk-UA" b="1" i="1" dirty="0" smtClean="0">
                <a:latin typeface="Times New Roman" pitchFamily="18" charset="0"/>
                <a:cs typeface="Times New Roman" pitchFamily="18" charset="0"/>
              </a:rPr>
              <a:t>»:</a:t>
            </a:r>
          </a:p>
          <a:p>
            <a:pPr marL="68580" indent="0">
              <a:buNone/>
            </a:pPr>
            <a:r>
              <a:rPr lang="uk-UA" sz="2500" b="1" dirty="0" smtClean="0">
                <a:latin typeface="Times New Roman" pitchFamily="18" charset="0"/>
                <a:cs typeface="Times New Roman" pitchFamily="18" charset="0"/>
              </a:rPr>
              <a:t>3. </a:t>
            </a:r>
            <a:r>
              <a:rPr lang="ru-RU" sz="2500" dirty="0" err="1">
                <a:latin typeface="Times New Roman" pitchFamily="18" charset="0"/>
                <a:cs typeface="Times New Roman" pitchFamily="18" charset="0"/>
              </a:rPr>
              <a:t>Крім</a:t>
            </a:r>
            <a:r>
              <a:rPr lang="ru-RU" sz="2500" dirty="0">
                <a:latin typeface="Times New Roman" pitchFamily="18" charset="0"/>
                <a:cs typeface="Times New Roman" pitchFamily="18" charset="0"/>
              </a:rPr>
              <a:t> того, </a:t>
            </a:r>
            <a:r>
              <a:rPr lang="ru-RU" sz="2500" dirty="0" err="1">
                <a:latin typeface="Times New Roman" pitchFamily="18" charset="0"/>
                <a:cs typeface="Times New Roman" pitchFamily="18" charset="0"/>
              </a:rPr>
              <a:t>визначаючи</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завдання</a:t>
            </a:r>
            <a:r>
              <a:rPr lang="ru-RU" sz="2500" dirty="0">
                <a:latin typeface="Times New Roman" pitchFamily="18" charset="0"/>
                <a:cs typeface="Times New Roman" pitchFamily="18" charset="0"/>
              </a:rPr>
              <a:t> суду, </a:t>
            </a:r>
            <a:r>
              <a:rPr lang="ru-RU" sz="2500" dirty="0" err="1" smtClean="0">
                <a:latin typeface="Times New Roman" pitchFamily="18" charset="0"/>
                <a:cs typeface="Times New Roman" pitchFamily="18" charset="0"/>
              </a:rPr>
              <a:t>Євросуд</a:t>
            </a:r>
            <a:r>
              <a:rPr lang="ru-RU" sz="2500" dirty="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наголошує</a:t>
            </a:r>
            <a:r>
              <a:rPr lang="ru-RU" sz="2500" dirty="0" smtClean="0">
                <a:latin typeface="Times New Roman" pitchFamily="18" charset="0"/>
                <a:cs typeface="Times New Roman" pitchFamily="18" charset="0"/>
              </a:rPr>
              <a:t> </a:t>
            </a:r>
            <a:r>
              <a:rPr lang="ru-RU" sz="2500" dirty="0">
                <a:latin typeface="Times New Roman" pitchFamily="18" charset="0"/>
                <a:cs typeface="Times New Roman" pitchFamily="18" charset="0"/>
              </a:rPr>
              <a:t>на тому, </a:t>
            </a:r>
            <a:r>
              <a:rPr lang="ru-RU" sz="2500" dirty="0" err="1">
                <a:latin typeface="Times New Roman" pitchFamily="18" charset="0"/>
                <a:cs typeface="Times New Roman" pitchFamily="18" charset="0"/>
              </a:rPr>
              <a:t>що</a:t>
            </a:r>
            <a:r>
              <a:rPr lang="ru-RU" sz="2500" dirty="0">
                <a:latin typeface="Times New Roman" pitchFamily="18" charset="0"/>
                <a:cs typeface="Times New Roman" pitchFamily="18" charset="0"/>
              </a:rPr>
              <a:t> судового </a:t>
            </a:r>
            <a:r>
              <a:rPr lang="ru-RU" sz="2500" dirty="0" err="1">
                <a:latin typeface="Times New Roman" pitchFamily="18" charset="0"/>
                <a:cs typeface="Times New Roman" pitchFamily="18" charset="0"/>
              </a:rPr>
              <a:t>розгляду</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потребують</a:t>
            </a:r>
            <a:r>
              <a:rPr lang="ru-RU" sz="2500" dirty="0">
                <a:latin typeface="Times New Roman" pitchFamily="18" charset="0"/>
                <a:cs typeface="Times New Roman" pitchFamily="18" charset="0"/>
              </a:rPr>
              <a:t> </a:t>
            </a:r>
            <a:r>
              <a:rPr lang="ru-RU" sz="2500" dirty="0" err="1" smtClean="0">
                <a:latin typeface="Times New Roman" pitchFamily="18" charset="0"/>
                <a:cs typeface="Times New Roman" pitchFamily="18" charset="0"/>
              </a:rPr>
              <a:t>ті</a:t>
            </a:r>
            <a:r>
              <a:rPr lang="ru-RU" sz="2500" dirty="0">
                <a:latin typeface="Times New Roman" pitchFamily="18" charset="0"/>
                <a:cs typeface="Times New Roman" pitchFamily="18" charset="0"/>
              </a:rPr>
              <a:t> </a:t>
            </a:r>
            <a:r>
              <a:rPr lang="ru-RU" sz="2500" dirty="0" err="1" smtClean="0">
                <a:latin typeface="Times New Roman" pitchFamily="18" charset="0"/>
                <a:cs typeface="Times New Roman" pitchFamily="18" charset="0"/>
              </a:rPr>
              <a:t>справи</a:t>
            </a:r>
            <a:r>
              <a:rPr lang="ru-RU" sz="2500" dirty="0">
                <a:latin typeface="Times New Roman" pitchFamily="18" charset="0"/>
                <a:cs typeface="Times New Roman" pitchFamily="18" charset="0"/>
              </a:rPr>
              <a:t>, у </a:t>
            </a:r>
            <a:r>
              <a:rPr lang="ru-RU" sz="2500" dirty="0" err="1">
                <a:latin typeface="Times New Roman" pitchFamily="18" charset="0"/>
                <a:cs typeface="Times New Roman" pitchFamily="18" charset="0"/>
              </a:rPr>
              <a:t>яких</a:t>
            </a:r>
            <a:r>
              <a:rPr lang="ru-RU" sz="2500" dirty="0">
                <a:latin typeface="Times New Roman" pitchFamily="18" charset="0"/>
                <a:cs typeface="Times New Roman" pitchFamily="18" charset="0"/>
              </a:rPr>
              <a:t> є «</a:t>
            </a:r>
            <a:r>
              <a:rPr lang="ru-RU" sz="2500" dirty="0" err="1">
                <a:latin typeface="Times New Roman" pitchFamily="18" charset="0"/>
                <a:cs typeface="Times New Roman" pitchFamily="18" charset="0"/>
              </a:rPr>
              <a:t>спір</a:t>
            </a:r>
            <a:r>
              <a:rPr lang="ru-RU" sz="2500" dirty="0">
                <a:latin typeface="Times New Roman" pitchFamily="18" charset="0"/>
                <a:cs typeface="Times New Roman" pitchFamily="18" charset="0"/>
              </a:rPr>
              <a:t>» про «право», </a:t>
            </a:r>
            <a:r>
              <a:rPr lang="ru-RU" sz="2500" dirty="0" err="1">
                <a:latin typeface="Times New Roman" pitchFamily="18" charset="0"/>
                <a:cs typeface="Times New Roman" pitchFamily="18" charset="0"/>
              </a:rPr>
              <a:t>реальний</a:t>
            </a:r>
            <a:r>
              <a:rPr lang="ru-RU" sz="2500" dirty="0">
                <a:latin typeface="Times New Roman" pitchFamily="18" charset="0"/>
                <a:cs typeface="Times New Roman" pitchFamily="18" charset="0"/>
              </a:rPr>
              <a:t> і </a:t>
            </a:r>
            <a:r>
              <a:rPr lang="ru-RU" sz="2500" dirty="0" err="1" smtClean="0">
                <a:latin typeface="Times New Roman" pitchFamily="18" charset="0"/>
                <a:cs typeface="Times New Roman" pitchFamily="18" charset="0"/>
              </a:rPr>
              <a:t>серйозний</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який</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може</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стосуватися</a:t>
            </a:r>
            <a:r>
              <a:rPr lang="ru-RU" sz="2500" dirty="0">
                <a:latin typeface="Times New Roman" pitchFamily="18" charset="0"/>
                <a:cs typeface="Times New Roman" pitchFamily="18" charset="0"/>
              </a:rPr>
              <a:t> як самого </a:t>
            </a:r>
            <a:r>
              <a:rPr lang="ru-RU" sz="2500" dirty="0" err="1">
                <a:latin typeface="Times New Roman" pitchFamily="18" charset="0"/>
                <a:cs typeface="Times New Roman" pitchFamily="18" charset="0"/>
              </a:rPr>
              <a:t>існування</a:t>
            </a:r>
            <a:r>
              <a:rPr lang="ru-RU" sz="2500" dirty="0">
                <a:latin typeface="Times New Roman" pitchFamily="18" charset="0"/>
                <a:cs typeface="Times New Roman" pitchFamily="18" charset="0"/>
              </a:rPr>
              <a:t> права, так і </a:t>
            </a:r>
            <a:r>
              <a:rPr lang="ru-RU" sz="2500" dirty="0" err="1">
                <a:latin typeface="Times New Roman" pitchFamily="18" charset="0"/>
                <a:cs typeface="Times New Roman" pitchFamily="18" charset="0"/>
              </a:rPr>
              <a:t>сфери</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його</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дії</a:t>
            </a:r>
            <a:r>
              <a:rPr lang="ru-RU" sz="2500" dirty="0">
                <a:latin typeface="Times New Roman" pitchFamily="18" charset="0"/>
                <a:cs typeface="Times New Roman" pitchFamily="18" charset="0"/>
              </a:rPr>
              <a:t>. Результат судового </a:t>
            </a:r>
            <a:r>
              <a:rPr lang="ru-RU" sz="2500" dirty="0" err="1">
                <a:latin typeface="Times New Roman" pitchFamily="18" charset="0"/>
                <a:cs typeface="Times New Roman" pitchFamily="18" charset="0"/>
              </a:rPr>
              <a:t>розгляду</a:t>
            </a:r>
            <a:r>
              <a:rPr lang="ru-RU" sz="2500" dirty="0">
                <a:latin typeface="Times New Roman" pitchFamily="18" charset="0"/>
                <a:cs typeface="Times New Roman" pitchFamily="18" charset="0"/>
              </a:rPr>
              <a:t> повинен </a:t>
            </a:r>
            <a:r>
              <a:rPr lang="ru-RU" sz="2500" dirty="0" err="1">
                <a:latin typeface="Times New Roman" pitchFamily="18" charset="0"/>
                <a:cs typeface="Times New Roman" pitchFamily="18" charset="0"/>
              </a:rPr>
              <a:t>мати</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безпосереднє</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значення</a:t>
            </a:r>
            <a:r>
              <a:rPr lang="ru-RU" sz="2500" dirty="0">
                <a:latin typeface="Times New Roman" pitchFamily="18" charset="0"/>
                <a:cs typeface="Times New Roman" pitchFamily="18" charset="0"/>
              </a:rPr>
              <a:t> для </a:t>
            </a:r>
            <a:r>
              <a:rPr lang="ru-RU" sz="2500" dirty="0" err="1">
                <a:latin typeface="Times New Roman" pitchFamily="18" charset="0"/>
                <a:cs typeface="Times New Roman" pitchFamily="18" charset="0"/>
              </a:rPr>
              <a:t>встановлення</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цього</a:t>
            </a:r>
            <a:r>
              <a:rPr lang="ru-RU" sz="2500" dirty="0">
                <a:latin typeface="Times New Roman" pitchFamily="18" charset="0"/>
                <a:cs typeface="Times New Roman" pitchFamily="18" charset="0"/>
              </a:rPr>
              <a:t> права </a:t>
            </a:r>
            <a:r>
              <a:rPr lang="ru-RU" sz="2500" b="1" i="1" dirty="0" smtClean="0">
                <a:latin typeface="Times New Roman" pitchFamily="18" charset="0"/>
                <a:cs typeface="Times New Roman" pitchFamily="18" charset="0"/>
              </a:rPr>
              <a:t>(«</a:t>
            </a:r>
            <a:r>
              <a:rPr lang="ru-RU" sz="2500" b="1" i="1" dirty="0" err="1">
                <a:latin typeface="Times New Roman" pitchFamily="18" charset="0"/>
                <a:cs typeface="Times New Roman" pitchFamily="18" charset="0"/>
              </a:rPr>
              <a:t>Аллан</a:t>
            </a:r>
            <a:r>
              <a:rPr lang="ru-RU" sz="2500" b="1" i="1" dirty="0">
                <a:latin typeface="Times New Roman" pitchFamily="18" charset="0"/>
                <a:cs typeface="Times New Roman" pitchFamily="18" charset="0"/>
              </a:rPr>
              <a:t> </a:t>
            </a:r>
            <a:r>
              <a:rPr lang="ru-RU" sz="2500" b="1" i="1" dirty="0" err="1">
                <a:latin typeface="Times New Roman" pitchFamily="18" charset="0"/>
                <a:cs typeface="Times New Roman" pitchFamily="18" charset="0"/>
              </a:rPr>
              <a:t>Якобссон</a:t>
            </a:r>
            <a:r>
              <a:rPr lang="ru-RU" sz="2500" b="1" i="1" dirty="0">
                <a:latin typeface="Times New Roman" pitchFamily="18" charset="0"/>
                <a:cs typeface="Times New Roman" pitchFamily="18" charset="0"/>
              </a:rPr>
              <a:t> </a:t>
            </a:r>
            <a:r>
              <a:rPr lang="uk-UA" dirty="0">
                <a:latin typeface="Times New Roman" pitchFamily="18" charset="0"/>
                <a:cs typeface="Times New Roman" pitchFamily="18" charset="0"/>
              </a:rPr>
              <a:t>v </a:t>
            </a:r>
            <a:r>
              <a:rPr lang="ru-RU" sz="2500" b="1" i="1" dirty="0" err="1" smtClean="0">
                <a:latin typeface="Times New Roman" pitchFamily="18" charset="0"/>
                <a:cs typeface="Times New Roman" pitchFamily="18" charset="0"/>
              </a:rPr>
              <a:t>Швеції</a:t>
            </a:r>
            <a:r>
              <a:rPr lang="ru-RU" sz="2500" b="1" i="1" dirty="0">
                <a:latin typeface="Times New Roman" pitchFamily="18" charset="0"/>
                <a:cs typeface="Times New Roman" pitchFamily="18" charset="0"/>
              </a:rPr>
              <a:t>», </a:t>
            </a:r>
            <a:r>
              <a:rPr lang="ru-RU" sz="2500" b="1" i="1" dirty="0" smtClean="0">
                <a:latin typeface="Times New Roman" pitchFamily="18" charset="0"/>
                <a:cs typeface="Times New Roman" pitchFamily="18" charset="0"/>
              </a:rPr>
              <a:t>«</a:t>
            </a:r>
            <a:r>
              <a:rPr lang="ru-RU" sz="2500" b="1" i="1" dirty="0" err="1" smtClean="0">
                <a:latin typeface="Times New Roman" pitchFamily="18" charset="0"/>
                <a:cs typeface="Times New Roman" pitchFamily="18" charset="0"/>
              </a:rPr>
              <a:t>Густафсон</a:t>
            </a:r>
            <a:r>
              <a:rPr lang="ru-RU" sz="2500" b="1" i="1" dirty="0" smtClean="0">
                <a:latin typeface="Times New Roman" pitchFamily="18" charset="0"/>
                <a:cs typeface="Times New Roman" pitchFamily="18" charset="0"/>
              </a:rPr>
              <a:t> </a:t>
            </a:r>
            <a:r>
              <a:rPr lang="uk-UA" sz="2800" b="1" i="1" dirty="0">
                <a:latin typeface="Times New Roman" pitchFamily="18" charset="0"/>
                <a:cs typeface="Times New Roman" pitchFamily="18" charset="0"/>
              </a:rPr>
              <a:t>v </a:t>
            </a:r>
            <a:r>
              <a:rPr lang="ru-RU" sz="2500" b="1" i="1" dirty="0" err="1" smtClean="0">
                <a:latin typeface="Times New Roman" pitchFamily="18" charset="0"/>
                <a:cs typeface="Times New Roman" pitchFamily="18" charset="0"/>
              </a:rPr>
              <a:t>Швеції</a:t>
            </a:r>
            <a:r>
              <a:rPr lang="ru-RU" sz="2500" b="1" i="1" dirty="0">
                <a:latin typeface="Times New Roman" pitchFamily="18" charset="0"/>
                <a:cs typeface="Times New Roman" pitchFamily="18" charset="0"/>
              </a:rPr>
              <a:t>», «</a:t>
            </a:r>
            <a:r>
              <a:rPr lang="ru-RU" sz="2500" b="1" i="1" dirty="0" err="1">
                <a:latin typeface="Times New Roman" pitchFamily="18" charset="0"/>
                <a:cs typeface="Times New Roman" pitchFamily="18" charset="0"/>
              </a:rPr>
              <a:t>Фрідлендер</a:t>
            </a:r>
            <a:r>
              <a:rPr lang="ru-RU" sz="2500" b="1" i="1" dirty="0">
                <a:latin typeface="Times New Roman" pitchFamily="18" charset="0"/>
                <a:cs typeface="Times New Roman" pitchFamily="18" charset="0"/>
              </a:rPr>
              <a:t> </a:t>
            </a:r>
            <a:r>
              <a:rPr lang="uk-UA" sz="2800" b="1" i="1" dirty="0">
                <a:latin typeface="Times New Roman" pitchFamily="18" charset="0"/>
                <a:cs typeface="Times New Roman" pitchFamily="18" charset="0"/>
              </a:rPr>
              <a:t>v </a:t>
            </a:r>
            <a:r>
              <a:rPr lang="ru-RU" sz="2500" b="1" i="1" dirty="0" err="1" smtClean="0">
                <a:latin typeface="Times New Roman" pitchFamily="18" charset="0"/>
                <a:cs typeface="Times New Roman" pitchFamily="18" charset="0"/>
              </a:rPr>
              <a:t>Франції</a:t>
            </a:r>
            <a:r>
              <a:rPr lang="ru-RU" sz="2500" dirty="0" smtClean="0">
                <a:latin typeface="Times New Roman" pitchFamily="18" charset="0"/>
                <a:cs typeface="Times New Roman" pitchFamily="18" charset="0"/>
              </a:rPr>
              <a:t>»);</a:t>
            </a:r>
          </a:p>
          <a:p>
            <a:pPr marL="68580" indent="0">
              <a:buNone/>
            </a:pPr>
            <a:r>
              <a:rPr lang="uk-UA" sz="2500" b="1" dirty="0">
                <a:latin typeface="Times New Roman" pitchFamily="18" charset="0"/>
                <a:cs typeface="Times New Roman" pitchFamily="18" charset="0"/>
              </a:rPr>
              <a:t>4. </a:t>
            </a:r>
            <a:r>
              <a:rPr lang="ru-RU" sz="2500" dirty="0" err="1">
                <a:latin typeface="Times New Roman" pitchFamily="18" charset="0"/>
                <a:cs typeface="Times New Roman" pitchFamily="18" charset="0"/>
              </a:rPr>
              <a:t>Розглядаючи</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справи</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щодо</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України</a:t>
            </a:r>
            <a:r>
              <a:rPr lang="ru-RU" sz="2500" dirty="0">
                <a:latin typeface="Times New Roman" pitchFamily="18" charset="0"/>
                <a:cs typeface="Times New Roman" pitchFamily="18" charset="0"/>
              </a:rPr>
              <a:t>, </a:t>
            </a:r>
            <a:r>
              <a:rPr lang="ru-RU" sz="2500" dirty="0" err="1" smtClean="0">
                <a:latin typeface="Times New Roman" pitchFamily="18" charset="0"/>
                <a:cs typeface="Times New Roman" pitchFamily="18" charset="0"/>
              </a:rPr>
              <a:t>Євросуд</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відніс</a:t>
            </a:r>
            <a:r>
              <a:rPr lang="ru-RU" sz="2500" dirty="0" smtClean="0">
                <a:latin typeface="Times New Roman" pitchFamily="18" charset="0"/>
                <a:cs typeface="Times New Roman" pitchFamily="18" charset="0"/>
              </a:rPr>
              <a:t> </a:t>
            </a:r>
            <a:r>
              <a:rPr lang="ru-RU" sz="2500" dirty="0">
                <a:latin typeface="Times New Roman" pitchFamily="18" charset="0"/>
                <a:cs typeface="Times New Roman" pitchFamily="18" charset="0"/>
              </a:rPr>
              <a:t>до </a:t>
            </a:r>
            <a:r>
              <a:rPr lang="ru-RU" sz="2500" dirty="0" err="1">
                <a:latin typeface="Times New Roman" pitchFamily="18" charset="0"/>
                <a:cs typeface="Times New Roman" pitchFamily="18" charset="0"/>
              </a:rPr>
              <a:t>судових</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установ</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також</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Міжнародний</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комерційний</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арбітраж</a:t>
            </a:r>
            <a:r>
              <a:rPr lang="ru-RU" sz="2500" dirty="0">
                <a:latin typeface="Times New Roman" pitchFamily="18" charset="0"/>
                <a:cs typeface="Times New Roman" pitchFamily="18" charset="0"/>
              </a:rPr>
              <a:t> при Торгово-</a:t>
            </a:r>
            <a:r>
              <a:rPr lang="ru-RU" sz="2500" dirty="0" err="1">
                <a:latin typeface="Times New Roman" pitchFamily="18" charset="0"/>
                <a:cs typeface="Times New Roman" pitchFamily="18" charset="0"/>
              </a:rPr>
              <a:t>промисловій</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палаті</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України</a:t>
            </a:r>
            <a:r>
              <a:rPr lang="ru-RU" sz="2500" dirty="0">
                <a:latin typeface="Times New Roman" pitchFamily="18" charset="0"/>
                <a:cs typeface="Times New Roman" pitchFamily="18" charset="0"/>
              </a:rPr>
              <a:t> </a:t>
            </a:r>
            <a:r>
              <a:rPr lang="ru-RU" sz="2500" dirty="0" smtClean="0">
                <a:latin typeface="Times New Roman" pitchFamily="18" charset="0"/>
                <a:cs typeface="Times New Roman" pitchFamily="18" charset="0"/>
              </a:rPr>
              <a:t>(</a:t>
            </a:r>
            <a:r>
              <a:rPr lang="ru-RU" sz="2500" b="1" i="1" dirty="0" smtClean="0">
                <a:latin typeface="Times New Roman" pitchFamily="18" charset="0"/>
                <a:cs typeface="Times New Roman" pitchFamily="18" charset="0"/>
              </a:rPr>
              <a:t>«Регент </a:t>
            </a:r>
            <a:r>
              <a:rPr lang="ru-RU" sz="2500" b="1" i="1" dirty="0" err="1">
                <a:latin typeface="Times New Roman" pitchFamily="18" charset="0"/>
                <a:cs typeface="Times New Roman" pitchFamily="18" charset="0"/>
              </a:rPr>
              <a:t>Компані</a:t>
            </a:r>
            <a:r>
              <a:rPr lang="ru-RU" sz="2500" b="1" i="1" dirty="0">
                <a:latin typeface="Times New Roman" pitchFamily="18" charset="0"/>
                <a:cs typeface="Times New Roman" pitchFamily="18" charset="0"/>
              </a:rPr>
              <a:t> </a:t>
            </a:r>
            <a:r>
              <a:rPr lang="uk-UA" sz="2800" b="1" i="1" dirty="0">
                <a:latin typeface="Times New Roman" pitchFamily="18" charset="0"/>
                <a:cs typeface="Times New Roman" pitchFamily="18" charset="0"/>
              </a:rPr>
              <a:t>v </a:t>
            </a:r>
            <a:r>
              <a:rPr lang="ru-RU" sz="2500" b="1" i="1" dirty="0" err="1" smtClean="0">
                <a:latin typeface="Times New Roman" pitchFamily="18" charset="0"/>
                <a:cs typeface="Times New Roman" pitchFamily="18" charset="0"/>
              </a:rPr>
              <a:t>України</a:t>
            </a:r>
            <a:r>
              <a:rPr lang="ru-RU" sz="2500" b="1" i="1" dirty="0">
                <a:latin typeface="Times New Roman" pitchFamily="18" charset="0"/>
                <a:cs typeface="Times New Roman" pitchFamily="18" charset="0"/>
              </a:rPr>
              <a:t>») </a:t>
            </a:r>
            <a:r>
              <a:rPr lang="ru-RU" sz="2500" dirty="0">
                <a:latin typeface="Times New Roman" pitchFamily="18" charset="0"/>
                <a:cs typeface="Times New Roman" pitchFamily="18" charset="0"/>
              </a:rPr>
              <a:t>та </a:t>
            </a:r>
            <a:r>
              <a:rPr lang="ru-RU" sz="2500" dirty="0" err="1">
                <a:latin typeface="Times New Roman" pitchFamily="18" charset="0"/>
                <a:cs typeface="Times New Roman" pitchFamily="18" charset="0"/>
              </a:rPr>
              <a:t>комісію</a:t>
            </a:r>
            <a:r>
              <a:rPr lang="ru-RU" sz="2500" dirty="0">
                <a:latin typeface="Times New Roman" pitchFamily="18" charset="0"/>
                <a:cs typeface="Times New Roman" pitchFamily="18" charset="0"/>
              </a:rPr>
              <a:t> з </a:t>
            </a:r>
            <a:r>
              <a:rPr lang="ru-RU" sz="2500" dirty="0" err="1">
                <a:latin typeface="Times New Roman" pitchFamily="18" charset="0"/>
                <a:cs typeface="Times New Roman" pitchFamily="18" charset="0"/>
              </a:rPr>
              <a:t>трудових</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спорів</a:t>
            </a:r>
            <a:r>
              <a:rPr lang="ru-RU" sz="2500" dirty="0">
                <a:latin typeface="Times New Roman" pitchFamily="18" charset="0"/>
                <a:cs typeface="Times New Roman" pitchFamily="18" charset="0"/>
              </a:rPr>
              <a:t> </a:t>
            </a:r>
            <a:r>
              <a:rPr lang="ru-RU" sz="2500" b="1" i="1" dirty="0" smtClean="0">
                <a:latin typeface="Times New Roman" pitchFamily="18" charset="0"/>
                <a:cs typeface="Times New Roman" pitchFamily="18" charset="0"/>
              </a:rPr>
              <a:t>(«</a:t>
            </a:r>
            <a:r>
              <a:rPr lang="ru-RU" sz="2500" b="1" i="1" dirty="0">
                <a:latin typeface="Times New Roman" pitchFamily="18" charset="0"/>
                <a:cs typeface="Times New Roman" pitchFamily="18" charset="0"/>
              </a:rPr>
              <a:t>Ромашов </a:t>
            </a:r>
            <a:r>
              <a:rPr lang="uk-UA" sz="2800" b="1" i="1" dirty="0">
                <a:latin typeface="Times New Roman" pitchFamily="18" charset="0"/>
                <a:cs typeface="Times New Roman" pitchFamily="18" charset="0"/>
              </a:rPr>
              <a:t>v </a:t>
            </a:r>
            <a:r>
              <a:rPr lang="ru-RU" sz="2500" b="1" i="1" dirty="0" err="1" smtClean="0">
                <a:latin typeface="Times New Roman" pitchFamily="18" charset="0"/>
                <a:cs typeface="Times New Roman" pitchFamily="18" charset="0"/>
              </a:rPr>
              <a:t>України</a:t>
            </a:r>
            <a:r>
              <a:rPr lang="ru-RU" sz="2500" b="1" i="1" dirty="0">
                <a:latin typeface="Times New Roman" pitchFamily="18" charset="0"/>
                <a:cs typeface="Times New Roman" pitchFamily="18" charset="0"/>
              </a:rPr>
              <a:t>», «</a:t>
            </a:r>
            <a:r>
              <a:rPr lang="ru-RU" sz="2500" b="1" i="1" dirty="0" err="1">
                <a:latin typeface="Times New Roman" pitchFamily="18" charset="0"/>
                <a:cs typeface="Times New Roman" pitchFamily="18" charset="0"/>
              </a:rPr>
              <a:t>Буховець</a:t>
            </a:r>
            <a:r>
              <a:rPr lang="ru-RU" sz="2500" b="1" i="1" dirty="0">
                <a:latin typeface="Times New Roman" pitchFamily="18" charset="0"/>
                <a:cs typeface="Times New Roman" pitchFamily="18" charset="0"/>
              </a:rPr>
              <a:t> </a:t>
            </a:r>
            <a:r>
              <a:rPr lang="uk-UA" sz="2800" b="1" i="1" dirty="0">
                <a:latin typeface="Times New Roman" pitchFamily="18" charset="0"/>
                <a:cs typeface="Times New Roman" pitchFamily="18" charset="0"/>
              </a:rPr>
              <a:t>v </a:t>
            </a:r>
            <a:r>
              <a:rPr lang="ru-RU" sz="2500" b="1" i="1" dirty="0" err="1" smtClean="0">
                <a:latin typeface="Times New Roman" pitchFamily="18" charset="0"/>
                <a:cs typeface="Times New Roman" pitchFamily="18" charset="0"/>
              </a:rPr>
              <a:t>України</a:t>
            </a:r>
            <a:r>
              <a:rPr lang="ru-RU" sz="2500" b="1" i="1" dirty="0">
                <a:latin typeface="Times New Roman" pitchFamily="18" charset="0"/>
                <a:cs typeface="Times New Roman" pitchFamily="18" charset="0"/>
              </a:rPr>
              <a:t>»). </a:t>
            </a:r>
            <a:endParaRPr lang="uk-UA" sz="2500" b="1" i="1" dirty="0">
              <a:latin typeface="Times New Roman" pitchFamily="18" charset="0"/>
              <a:cs typeface="Times New Roman" pitchFamily="18" charset="0"/>
            </a:endParaRPr>
          </a:p>
          <a:p>
            <a:pPr marL="68580" indent="0" algn="ctr">
              <a:buNone/>
            </a:pPr>
            <a:endParaRPr lang="ru-RU" sz="2500" dirty="0">
              <a:latin typeface="Times New Roman" pitchFamily="18" charset="0"/>
              <a:cs typeface="Times New Roman" pitchFamily="18" charset="0"/>
            </a:endParaRPr>
          </a:p>
        </p:txBody>
      </p:sp>
    </p:spTree>
    <p:extLst>
      <p:ext uri="{BB962C8B-B14F-4D97-AF65-F5344CB8AC3E}">
        <p14:creationId xmlns:p14="http://schemas.microsoft.com/office/powerpoint/2010/main" val="1623084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08912" cy="648072"/>
          </a:xfrm>
        </p:spPr>
        <p:txBody>
          <a:bodyPr>
            <a:normAutofit/>
          </a:bodyPr>
          <a:lstStyle/>
          <a:p>
            <a:pPr algn="ctr"/>
            <a:r>
              <a:rPr lang="uk-UA" sz="2400" b="1" dirty="0">
                <a:solidFill>
                  <a:schemeClr val="tx1"/>
                </a:solidFill>
              </a:rPr>
              <a:t>ДОСТУП ДО СУДУ (продовження)</a:t>
            </a:r>
            <a:endParaRPr lang="ru-RU" sz="2400" dirty="0"/>
          </a:p>
        </p:txBody>
      </p:sp>
      <p:sp>
        <p:nvSpPr>
          <p:cNvPr id="3" name="Объект 2"/>
          <p:cNvSpPr>
            <a:spLocks noGrp="1"/>
          </p:cNvSpPr>
          <p:nvPr>
            <p:ph idx="1"/>
          </p:nvPr>
        </p:nvSpPr>
        <p:spPr>
          <a:xfrm>
            <a:off x="539552" y="1124744"/>
            <a:ext cx="8064896" cy="5328592"/>
          </a:xfrm>
        </p:spPr>
        <p:txBody>
          <a:bodyPr>
            <a:normAutofit/>
          </a:bodyPr>
          <a:lstStyle/>
          <a:p>
            <a:pPr marL="68580" indent="0">
              <a:buNone/>
            </a:pPr>
            <a:r>
              <a:rPr lang="uk-UA" b="1" i="1" dirty="0">
                <a:latin typeface="Times New Roman" pitchFamily="18" charset="0"/>
                <a:cs typeface="Times New Roman" pitchFamily="18" charset="0"/>
              </a:rPr>
              <a:t>Що слід розуміти під словом «СУД»:</a:t>
            </a:r>
          </a:p>
          <a:p>
            <a:pPr marL="68580" indent="0">
              <a:buNone/>
            </a:pPr>
            <a:r>
              <a:rPr lang="ru-RU" sz="2800" b="1" dirty="0" smtClean="0">
                <a:latin typeface="Times New Roman" pitchFamily="18" charset="0"/>
                <a:cs typeface="Times New Roman" pitchFamily="18" charset="0"/>
              </a:rPr>
              <a:t>5.</a:t>
            </a:r>
            <a:r>
              <a:rPr lang="ru-RU" sz="2800" dirty="0" smtClean="0">
                <a:latin typeface="Times New Roman" pitchFamily="18" charset="0"/>
                <a:cs typeface="Times New Roman" pitchFamily="18" charset="0"/>
              </a:rPr>
              <a:t> Не </a:t>
            </a:r>
            <a:r>
              <a:rPr lang="ru-RU" sz="2800" dirty="0" err="1" smtClean="0">
                <a:latin typeface="Times New Roman" pitchFamily="18" charset="0"/>
                <a:cs typeface="Times New Roman" pitchFamily="18" charset="0"/>
              </a:rPr>
              <a:t>суперечитимуть</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Конвенції</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дії</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держави</a:t>
            </a:r>
            <a:r>
              <a:rPr lang="ru-RU" sz="2800" dirty="0" smtClean="0">
                <a:latin typeface="Times New Roman" pitchFamily="18" charset="0"/>
                <a:cs typeface="Times New Roman" pitchFamily="18" charset="0"/>
              </a:rPr>
              <a:t>, яка </a:t>
            </a:r>
            <a:r>
              <a:rPr lang="ru-RU" sz="2800" dirty="0" err="1" smtClean="0">
                <a:latin typeface="Times New Roman" pitchFamily="18" charset="0"/>
                <a:cs typeface="Times New Roman" pitchFamily="18" charset="0"/>
              </a:rPr>
              <a:t>передбачить</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певні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позасудові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процедури</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існування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адміністративних</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органів</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які</a:t>
            </a:r>
            <a:r>
              <a:rPr lang="ru-RU" sz="2800" dirty="0" smtClean="0">
                <a:latin typeface="Times New Roman" pitchFamily="18" charset="0"/>
                <a:cs typeface="Times New Roman" pitchFamily="18" charset="0"/>
              </a:rPr>
              <a:t> б могли </a:t>
            </a:r>
            <a:r>
              <a:rPr lang="ru-RU" sz="2800" dirty="0" err="1" smtClean="0">
                <a:latin typeface="Times New Roman" pitchFamily="18" charset="0"/>
                <a:cs typeface="Times New Roman" pitchFamily="18" charset="0"/>
              </a:rPr>
              <a:t>вирішувати</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справи</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певних</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категорій</a:t>
            </a:r>
            <a:r>
              <a:rPr lang="ru-RU" sz="2800" dirty="0" smtClean="0">
                <a:latin typeface="Times New Roman" pitchFamily="18" charset="0"/>
                <a:cs typeface="Times New Roman" pitchFamily="18" charset="0"/>
              </a:rPr>
              <a:t> </a:t>
            </a:r>
            <a:r>
              <a:rPr lang="ru-RU" sz="2800" b="1" i="1" dirty="0" smtClean="0">
                <a:latin typeface="Times New Roman" pitchFamily="18" charset="0"/>
                <a:cs typeface="Times New Roman" pitchFamily="18" charset="0"/>
              </a:rPr>
              <a:t>(«</a:t>
            </a:r>
            <a:r>
              <a:rPr lang="ru-RU" sz="2800" b="1" i="1" dirty="0" err="1" smtClean="0">
                <a:latin typeface="Times New Roman" pitchFamily="18" charset="0"/>
                <a:cs typeface="Times New Roman" pitchFamily="18" charset="0"/>
              </a:rPr>
              <a:t>Ле</a:t>
            </a:r>
            <a:r>
              <a:rPr lang="ru-RU" sz="2800" b="1" i="1" dirty="0" smtClean="0">
                <a:latin typeface="Times New Roman" pitchFamily="18" charset="0"/>
                <a:cs typeface="Times New Roman" pitchFamily="18" charset="0"/>
              </a:rPr>
              <a:t> Конт, Ван </a:t>
            </a:r>
            <a:r>
              <a:rPr lang="ru-RU" sz="2800" b="1" i="1" dirty="0" err="1" smtClean="0">
                <a:latin typeface="Times New Roman" pitchFamily="18" charset="0"/>
                <a:cs typeface="Times New Roman" pitchFamily="18" charset="0"/>
              </a:rPr>
              <a:t>Левен</a:t>
            </a:r>
            <a:r>
              <a:rPr lang="ru-RU" sz="2800" b="1" i="1" dirty="0" smtClean="0">
                <a:latin typeface="Times New Roman" pitchFamily="18" charset="0"/>
                <a:cs typeface="Times New Roman" pitchFamily="18" charset="0"/>
              </a:rPr>
              <a:t> і Де </a:t>
            </a:r>
            <a:r>
              <a:rPr lang="ru-RU" sz="2800" b="1" i="1" dirty="0" err="1" smtClean="0">
                <a:latin typeface="Times New Roman" pitchFamily="18" charset="0"/>
                <a:cs typeface="Times New Roman" pitchFamily="18" charset="0"/>
              </a:rPr>
              <a:t>Майєр</a:t>
            </a:r>
            <a:r>
              <a:rPr lang="ru-RU" sz="2800" b="1" i="1" dirty="0" smtClean="0">
                <a:latin typeface="Times New Roman" pitchFamily="18" charset="0"/>
                <a:cs typeface="Times New Roman" pitchFamily="18" charset="0"/>
              </a:rPr>
              <a:t> </a:t>
            </a:r>
            <a:r>
              <a:rPr lang="uk-UA" sz="2800" b="1" i="1" dirty="0" smtClean="0">
                <a:latin typeface="Times New Roman" pitchFamily="18" charset="0"/>
                <a:cs typeface="Times New Roman" pitchFamily="18" charset="0"/>
              </a:rPr>
              <a:t>v </a:t>
            </a:r>
            <a:r>
              <a:rPr lang="ru-RU" sz="2800" b="1" i="1" dirty="0" err="1" smtClean="0">
                <a:latin typeface="Times New Roman" pitchFamily="18" charset="0"/>
                <a:cs typeface="Times New Roman" pitchFamily="18" charset="0"/>
              </a:rPr>
              <a:t>Бельгії</a:t>
            </a:r>
            <a:r>
              <a:rPr lang="ru-RU" sz="2800" b="1" i="1" dirty="0" smtClean="0">
                <a:latin typeface="Times New Roman" pitchFamily="18" charset="0"/>
                <a:cs typeface="Times New Roman" pitchFamily="18" charset="0"/>
              </a:rPr>
              <a:t>»</a:t>
            </a:r>
            <a:r>
              <a:rPr lang="ru-RU" sz="2800" dirty="0" smtClean="0">
                <a:latin typeface="Times New Roman" pitchFamily="18" charset="0"/>
                <a:cs typeface="Times New Roman" pitchFamily="18" charset="0"/>
              </a:rPr>
              <a:t>).</a:t>
            </a:r>
          </a:p>
          <a:p>
            <a:pPr marL="68580" indent="0">
              <a:buNone/>
            </a:pP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Проте</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єдине</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що</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вимагається</a:t>
            </a:r>
            <a:r>
              <a:rPr lang="ru-RU" sz="2800" dirty="0" smtClean="0">
                <a:latin typeface="Times New Roman" pitchFamily="18" charset="0"/>
                <a:cs typeface="Times New Roman" pitchFamily="18" charset="0"/>
              </a:rPr>
              <a:t>, – </a:t>
            </a:r>
            <a:r>
              <a:rPr lang="ru-RU" sz="2800" dirty="0" err="1" smtClean="0">
                <a:latin typeface="Times New Roman" pitchFamily="18" charset="0"/>
                <a:cs typeface="Times New Roman" pitchFamily="18" charset="0"/>
              </a:rPr>
              <a:t>обов’язково</a:t>
            </a:r>
            <a:r>
              <a:rPr lang="ru-RU" sz="2800" dirty="0" smtClean="0">
                <a:latin typeface="Times New Roman" pitchFamily="18" charset="0"/>
                <a:cs typeface="Times New Roman" pitchFamily="18" charset="0"/>
              </a:rPr>
              <a:t> повинен бути </a:t>
            </a:r>
            <a:r>
              <a:rPr lang="ru-RU" sz="2800" dirty="0" err="1" smtClean="0">
                <a:latin typeface="Times New Roman" pitchFamily="18" charset="0"/>
                <a:cs typeface="Times New Roman" pitchFamily="18" charset="0"/>
              </a:rPr>
              <a:t>збережений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судовий</a:t>
            </a:r>
            <a:r>
              <a:rPr lang="ru-RU" sz="2800" dirty="0" smtClean="0">
                <a:latin typeface="Times New Roman" pitchFamily="18" charset="0"/>
                <a:cs typeface="Times New Roman" pitchFamily="18" charset="0"/>
              </a:rPr>
              <a:t> контроль за </a:t>
            </a:r>
            <a:r>
              <a:rPr lang="ru-RU" sz="2800" dirty="0" err="1" smtClean="0">
                <a:latin typeface="Times New Roman" pitchFamily="18" charset="0"/>
                <a:cs typeface="Times New Roman" pitchFamily="18" charset="0"/>
              </a:rPr>
              <a:t>рішеннями</a:t>
            </a:r>
            <a:r>
              <a:rPr lang="ru-RU" sz="2800" dirty="0" smtClean="0">
                <a:latin typeface="Times New Roman" pitchFamily="18" charset="0"/>
                <a:cs typeface="Times New Roman" pitchFamily="18" charset="0"/>
              </a:rPr>
              <a:t> таких </a:t>
            </a:r>
            <a:r>
              <a:rPr lang="ru-RU" sz="2800" dirty="0" err="1" smtClean="0">
                <a:latin typeface="Times New Roman" pitchFamily="18" charset="0"/>
                <a:cs typeface="Times New Roman" pitchFamily="18" charset="0"/>
              </a:rPr>
              <a:t>позасудових</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органів</a:t>
            </a:r>
            <a:r>
              <a:rPr lang="ru-RU" sz="2800" dirty="0" smtClean="0">
                <a:latin typeface="Times New Roman" pitchFamily="18" charset="0"/>
                <a:cs typeface="Times New Roman" pitchFamily="18" charset="0"/>
              </a:rPr>
              <a:t> </a:t>
            </a:r>
            <a:r>
              <a:rPr lang="ru-RU" sz="2800" b="1" i="1" dirty="0" smtClean="0">
                <a:latin typeface="Times New Roman" pitchFamily="18" charset="0"/>
                <a:cs typeface="Times New Roman" pitchFamily="18" charset="0"/>
              </a:rPr>
              <a:t>(«</a:t>
            </a:r>
            <a:r>
              <a:rPr lang="ru-RU" sz="2800" b="1" i="1" dirty="0" err="1" smtClean="0">
                <a:latin typeface="Times New Roman" pitchFamily="18" charset="0"/>
                <a:cs typeface="Times New Roman" pitchFamily="18" charset="0"/>
              </a:rPr>
              <a:t>Фішер</a:t>
            </a:r>
            <a:r>
              <a:rPr lang="ru-RU" sz="2800" b="1" i="1" dirty="0" smtClean="0">
                <a:latin typeface="Times New Roman" pitchFamily="18" charset="0"/>
                <a:cs typeface="Times New Roman" pitchFamily="18" charset="0"/>
              </a:rPr>
              <a:t> </a:t>
            </a:r>
            <a:r>
              <a:rPr lang="uk-UA" sz="2800" b="1" i="1" dirty="0" smtClean="0">
                <a:latin typeface="Times New Roman" pitchFamily="18" charset="0"/>
                <a:cs typeface="Times New Roman" pitchFamily="18" charset="0"/>
              </a:rPr>
              <a:t>v </a:t>
            </a:r>
            <a:r>
              <a:rPr lang="ru-RU" sz="2800" b="1" i="1" dirty="0" err="1" smtClean="0">
                <a:latin typeface="Times New Roman" pitchFamily="18" charset="0"/>
                <a:cs typeface="Times New Roman" pitchFamily="18" charset="0"/>
              </a:rPr>
              <a:t>Австрії</a:t>
            </a:r>
            <a:r>
              <a:rPr lang="ru-RU" sz="2800" b="1" i="1" dirty="0" smtClean="0">
                <a:latin typeface="Times New Roman" pitchFamily="18" charset="0"/>
                <a:cs typeface="Times New Roman" pitchFamily="18" charset="0"/>
              </a:rPr>
              <a:t>», «</a:t>
            </a:r>
            <a:r>
              <a:rPr lang="ru-RU" sz="2800" b="1" i="1" dirty="0" err="1" smtClean="0">
                <a:latin typeface="Times New Roman" pitchFamily="18" charset="0"/>
                <a:cs typeface="Times New Roman" pitchFamily="18" charset="0"/>
              </a:rPr>
              <a:t>Шмауцер</a:t>
            </a:r>
            <a:r>
              <a:rPr lang="ru-RU" sz="2800" b="1" i="1" dirty="0" smtClean="0">
                <a:latin typeface="Times New Roman" pitchFamily="18" charset="0"/>
                <a:cs typeface="Times New Roman" pitchFamily="18" charset="0"/>
              </a:rPr>
              <a:t> </a:t>
            </a:r>
            <a:r>
              <a:rPr lang="uk-UA" sz="2800" b="1" i="1" dirty="0" smtClean="0">
                <a:latin typeface="Times New Roman" pitchFamily="18" charset="0"/>
                <a:cs typeface="Times New Roman" pitchFamily="18" charset="0"/>
              </a:rPr>
              <a:t>v </a:t>
            </a:r>
            <a:r>
              <a:rPr lang="ru-RU" sz="2800" b="1" i="1" dirty="0" err="1" smtClean="0">
                <a:latin typeface="Times New Roman" pitchFamily="18" charset="0"/>
                <a:cs typeface="Times New Roman" pitchFamily="18" charset="0"/>
              </a:rPr>
              <a:t>Австрії</a:t>
            </a:r>
            <a:r>
              <a:rPr lang="ru-RU" sz="2800" b="1" i="1" dirty="0" smtClean="0">
                <a:latin typeface="Times New Roman" pitchFamily="18" charset="0"/>
                <a:cs typeface="Times New Roman" pitchFamily="18" charset="0"/>
              </a:rPr>
              <a:t>», «</a:t>
            </a:r>
            <a:r>
              <a:rPr lang="ru-RU" sz="2800" b="1" i="1" dirty="0" err="1" smtClean="0">
                <a:latin typeface="Times New Roman" pitchFamily="18" charset="0"/>
                <a:cs typeface="Times New Roman" pitchFamily="18" charset="0"/>
              </a:rPr>
              <a:t>Градингер</a:t>
            </a:r>
            <a:r>
              <a:rPr lang="ru-RU" sz="2800" b="1" i="1" dirty="0" smtClean="0">
                <a:latin typeface="Times New Roman" pitchFamily="18" charset="0"/>
                <a:cs typeface="Times New Roman" pitchFamily="18" charset="0"/>
              </a:rPr>
              <a:t> </a:t>
            </a:r>
            <a:r>
              <a:rPr lang="uk-UA" sz="2800" b="1" i="1" dirty="0" smtClean="0">
                <a:latin typeface="Times New Roman" pitchFamily="18" charset="0"/>
                <a:cs typeface="Times New Roman" pitchFamily="18" charset="0"/>
              </a:rPr>
              <a:t>v </a:t>
            </a:r>
            <a:r>
              <a:rPr lang="ru-RU" sz="2800" b="1" i="1" dirty="0" err="1" smtClean="0">
                <a:latin typeface="Times New Roman" pitchFamily="18" charset="0"/>
                <a:cs typeface="Times New Roman" pitchFamily="18" charset="0"/>
              </a:rPr>
              <a:t>Австрії</a:t>
            </a:r>
            <a:r>
              <a:rPr lang="ru-RU"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3718028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332656"/>
            <a:ext cx="7024744" cy="792088"/>
          </a:xfrm>
        </p:spPr>
        <p:txBody>
          <a:bodyPr>
            <a:noAutofit/>
          </a:bodyPr>
          <a:lstStyle/>
          <a:p>
            <a:pPr algn="ctr"/>
            <a:r>
              <a:rPr lang="uk-UA" sz="2000" b="1" dirty="0">
                <a:solidFill>
                  <a:schemeClr val="tx1"/>
                </a:solidFill>
              </a:rPr>
              <a:t>ДОСТУП ДО </a:t>
            </a:r>
            <a:r>
              <a:rPr lang="uk-UA" sz="2000" b="1" dirty="0" smtClean="0">
                <a:solidFill>
                  <a:schemeClr val="tx1"/>
                </a:solidFill>
              </a:rPr>
              <a:t>СУДУ</a:t>
            </a:r>
            <a:br>
              <a:rPr lang="uk-UA" sz="2000" b="1" dirty="0" smtClean="0">
                <a:solidFill>
                  <a:schemeClr val="tx1"/>
                </a:solidFill>
              </a:rPr>
            </a:br>
            <a:r>
              <a:rPr lang="uk-UA" sz="2000" b="1" dirty="0" smtClean="0">
                <a:solidFill>
                  <a:schemeClr val="tx1"/>
                </a:solidFill>
              </a:rPr>
              <a:t>(продовження)</a:t>
            </a:r>
            <a:endParaRPr lang="ru-RU" sz="2000" dirty="0"/>
          </a:p>
        </p:txBody>
      </p:sp>
      <p:sp>
        <p:nvSpPr>
          <p:cNvPr id="3" name="Объект 2"/>
          <p:cNvSpPr>
            <a:spLocks noGrp="1"/>
          </p:cNvSpPr>
          <p:nvPr>
            <p:ph idx="1"/>
          </p:nvPr>
        </p:nvSpPr>
        <p:spPr>
          <a:xfrm>
            <a:off x="395536" y="1268760"/>
            <a:ext cx="8136904" cy="5256584"/>
          </a:xfrm>
        </p:spPr>
        <p:txBody>
          <a:bodyPr>
            <a:normAutofit/>
          </a:bodyPr>
          <a:lstStyle/>
          <a:p>
            <a:pPr marL="582930" indent="-514350" algn="just">
              <a:buAutoNum type="arabicPeriod"/>
            </a:pPr>
            <a:r>
              <a:rPr lang="uk-UA" sz="2700" dirty="0" smtClean="0">
                <a:latin typeface="Times New Roman" pitchFamily="18" charset="0"/>
                <a:cs typeface="Times New Roman" pitchFamily="18" charset="0"/>
              </a:rPr>
              <a:t>Право </a:t>
            </a:r>
            <a:r>
              <a:rPr lang="uk-UA" sz="2700" dirty="0">
                <a:latin typeface="Times New Roman" pitchFamily="18" charset="0"/>
                <a:cs typeface="Times New Roman" pitchFamily="18" charset="0"/>
              </a:rPr>
              <a:t>ініціювати в судах відповідні провадження без відповідних санкцій третіх осіб, що не виключає досудового врегулювання спору </a:t>
            </a:r>
            <a:r>
              <a:rPr lang="uk-UA" sz="2700" b="1" i="1" dirty="0">
                <a:latin typeface="Times New Roman" pitchFamily="18" charset="0"/>
                <a:cs typeface="Times New Roman" pitchFamily="18" charset="0"/>
              </a:rPr>
              <a:t>(«</a:t>
            </a:r>
            <a:r>
              <a:rPr lang="uk-UA" sz="2700" b="1" i="1" dirty="0" err="1">
                <a:latin typeface="Times New Roman" pitchFamily="18" charset="0"/>
                <a:cs typeface="Times New Roman" pitchFamily="18" charset="0"/>
              </a:rPr>
              <a:t>Airey</a:t>
            </a:r>
            <a:r>
              <a:rPr lang="uk-UA" sz="2700" b="1" i="1" dirty="0">
                <a:latin typeface="Times New Roman" pitchFamily="18" charset="0"/>
                <a:cs typeface="Times New Roman" pitchFamily="18" charset="0"/>
              </a:rPr>
              <a:t> v </a:t>
            </a:r>
            <a:r>
              <a:rPr lang="uk-UA" sz="2700" b="1" i="1" dirty="0" err="1">
                <a:latin typeface="Times New Roman" pitchFamily="18" charset="0"/>
                <a:cs typeface="Times New Roman" pitchFamily="18" charset="0"/>
              </a:rPr>
              <a:t>Ireland</a:t>
            </a:r>
            <a:r>
              <a:rPr lang="uk-UA" sz="2700" b="1" i="1" dirty="0">
                <a:latin typeface="Times New Roman" pitchFamily="18" charset="0"/>
                <a:cs typeface="Times New Roman" pitchFamily="18" charset="0"/>
              </a:rPr>
              <a:t>» </a:t>
            </a:r>
            <a:r>
              <a:rPr lang="uk-UA" sz="2700" dirty="0" smtClean="0">
                <a:latin typeface="Times New Roman" pitchFamily="18" charset="0"/>
                <a:cs typeface="Times New Roman" pitchFamily="18" charset="0"/>
              </a:rPr>
              <a:t>);</a:t>
            </a:r>
          </a:p>
          <a:p>
            <a:pPr marL="68580" indent="0" algn="just">
              <a:buNone/>
            </a:pPr>
            <a:r>
              <a:rPr lang="uk-UA" sz="2700" b="1" i="1" dirty="0" smtClean="0">
                <a:latin typeface="Times New Roman" pitchFamily="18" charset="0"/>
                <a:cs typeface="Times New Roman" pitchFamily="18" charset="0"/>
              </a:rPr>
              <a:t>Цікаво знати! </a:t>
            </a:r>
            <a:r>
              <a:rPr lang="ru-RU" sz="2700" dirty="0" err="1" smtClean="0">
                <a:latin typeface="Times New Roman" pitchFamily="18" charset="0"/>
                <a:cs typeface="Times New Roman" pitchFamily="18" charset="0"/>
              </a:rPr>
              <a:t>Євросуд</a:t>
            </a:r>
            <a:r>
              <a:rPr lang="ru-RU" sz="2700" dirty="0" smtClean="0">
                <a:latin typeface="Times New Roman" pitchFamily="18" charset="0"/>
                <a:cs typeface="Times New Roman" pitchFamily="18" charset="0"/>
              </a:rPr>
              <a:t>, </a:t>
            </a:r>
            <a:r>
              <a:rPr lang="ru-RU" sz="2700" dirty="0" err="1">
                <a:latin typeface="Times New Roman" pitchFamily="18" charset="0"/>
                <a:cs typeface="Times New Roman" pitchFamily="18" charset="0"/>
              </a:rPr>
              <a:t>який</a:t>
            </a:r>
            <a:r>
              <a:rPr lang="ru-RU" sz="2700" dirty="0">
                <a:latin typeface="Times New Roman" pitchFamily="18" charset="0"/>
                <a:cs typeface="Times New Roman" pitchFamily="18" charset="0"/>
              </a:rPr>
              <a:t> у </a:t>
            </a:r>
            <a:r>
              <a:rPr lang="ru-RU" sz="2700" dirty="0" err="1">
                <a:latin typeface="Times New Roman" pitchFamily="18" charset="0"/>
                <a:cs typeface="Times New Roman" pitchFamily="18" charset="0"/>
              </a:rPr>
              <a:t>справі</a:t>
            </a:r>
            <a:r>
              <a:rPr lang="ru-RU" sz="2700" dirty="0">
                <a:latin typeface="Times New Roman" pitchFamily="18" charset="0"/>
                <a:cs typeface="Times New Roman" pitchFamily="18" charset="0"/>
              </a:rPr>
              <a:t> </a:t>
            </a:r>
            <a:r>
              <a:rPr lang="ru-RU" sz="2700" b="1" i="1" dirty="0">
                <a:latin typeface="Times New Roman" pitchFamily="18" charset="0"/>
                <a:cs typeface="Times New Roman" pitchFamily="18" charset="0"/>
              </a:rPr>
              <a:t>«</a:t>
            </a:r>
            <a:r>
              <a:rPr lang="ru-RU" sz="2700" b="1" i="1" dirty="0" err="1">
                <a:latin typeface="Times New Roman" pitchFamily="18" charset="0"/>
                <a:cs typeface="Times New Roman" pitchFamily="18" charset="0"/>
              </a:rPr>
              <a:t>Мефтах</a:t>
            </a:r>
            <a:r>
              <a:rPr lang="ru-RU" sz="2700" b="1" i="1" dirty="0">
                <a:latin typeface="Times New Roman" pitchFamily="18" charset="0"/>
                <a:cs typeface="Times New Roman" pitchFamily="18" charset="0"/>
              </a:rPr>
              <a:t> та </a:t>
            </a:r>
            <a:r>
              <a:rPr lang="ru-RU" sz="2700" b="1" i="1" dirty="0" err="1">
                <a:latin typeface="Times New Roman" pitchFamily="18" charset="0"/>
                <a:cs typeface="Times New Roman" pitchFamily="18" charset="0"/>
              </a:rPr>
              <a:t>інші</a:t>
            </a:r>
            <a:r>
              <a:rPr lang="ru-RU" sz="2700" b="1" i="1" dirty="0">
                <a:latin typeface="Times New Roman" pitchFamily="18" charset="0"/>
                <a:cs typeface="Times New Roman" pitchFamily="18" charset="0"/>
              </a:rPr>
              <a:t> </a:t>
            </a:r>
            <a:r>
              <a:rPr lang="uk-UA" dirty="0">
                <a:latin typeface="Times New Roman" pitchFamily="18" charset="0"/>
                <a:cs typeface="Times New Roman" pitchFamily="18" charset="0"/>
              </a:rPr>
              <a:t>v </a:t>
            </a:r>
            <a:r>
              <a:rPr lang="ru-RU" sz="2700" b="1" i="1" dirty="0" err="1" smtClean="0">
                <a:latin typeface="Times New Roman" pitchFamily="18" charset="0"/>
                <a:cs typeface="Times New Roman" pitchFamily="18" charset="0"/>
              </a:rPr>
              <a:t>Франції</a:t>
            </a:r>
            <a:r>
              <a:rPr lang="ru-RU" sz="2700" b="1" i="1" dirty="0">
                <a:latin typeface="Times New Roman" pitchFamily="18" charset="0"/>
                <a:cs typeface="Times New Roman" pitchFamily="18" charset="0"/>
              </a:rPr>
              <a:t>» </a:t>
            </a:r>
            <a:r>
              <a:rPr lang="ru-RU" sz="2700" dirty="0" err="1">
                <a:latin typeface="Times New Roman" pitchFamily="18" charset="0"/>
                <a:cs typeface="Times New Roman" pitchFamily="18" charset="0"/>
              </a:rPr>
              <a:t>розглядав</a:t>
            </a:r>
            <a:r>
              <a:rPr lang="ru-RU" sz="2700" dirty="0">
                <a:latin typeface="Times New Roman" pitchFamily="18" charset="0"/>
                <a:cs typeface="Times New Roman" pitchFamily="18" charset="0"/>
              </a:rPr>
              <a:t> </a:t>
            </a:r>
            <a:r>
              <a:rPr lang="ru-RU" sz="2700" dirty="0" err="1">
                <a:latin typeface="Times New Roman" pitchFamily="18" charset="0"/>
                <a:cs typeface="Times New Roman" pitchFamily="18" charset="0"/>
              </a:rPr>
              <a:t>скаргу</a:t>
            </a:r>
            <a:r>
              <a:rPr lang="ru-RU" sz="2700" dirty="0">
                <a:latin typeface="Times New Roman" pitchFamily="18" charset="0"/>
                <a:cs typeface="Times New Roman" pitchFamily="18" charset="0"/>
              </a:rPr>
              <a:t> </a:t>
            </a:r>
            <a:r>
              <a:rPr lang="ru-RU" sz="2700" dirty="0" err="1">
                <a:latin typeface="Times New Roman" pitchFamily="18" charset="0"/>
                <a:cs typeface="Times New Roman" pitchFamily="18" charset="0"/>
              </a:rPr>
              <a:t>заявників</a:t>
            </a:r>
            <a:r>
              <a:rPr lang="ru-RU" sz="2700" dirty="0">
                <a:latin typeface="Times New Roman" pitchFamily="18" charset="0"/>
                <a:cs typeface="Times New Roman" pitchFamily="18" charset="0"/>
              </a:rPr>
              <a:t> на, </a:t>
            </a:r>
            <a:r>
              <a:rPr lang="ru-RU" sz="2700" dirty="0" err="1">
                <a:latin typeface="Times New Roman" pitchFamily="18" charset="0"/>
                <a:cs typeface="Times New Roman" pitchFamily="18" charset="0"/>
              </a:rPr>
              <a:t>зокрема</a:t>
            </a:r>
            <a:r>
              <a:rPr lang="ru-RU" sz="2700" dirty="0">
                <a:latin typeface="Times New Roman" pitchFamily="18" charset="0"/>
                <a:cs typeface="Times New Roman" pitchFamily="18" charset="0"/>
              </a:rPr>
              <a:t>, </a:t>
            </a:r>
            <a:r>
              <a:rPr lang="ru-RU" sz="2700" dirty="0" err="1">
                <a:latin typeface="Times New Roman" pitchFamily="18" charset="0"/>
                <a:cs typeface="Times New Roman" pitchFamily="18" charset="0"/>
              </a:rPr>
              <a:t>своєрідну</a:t>
            </a:r>
            <a:r>
              <a:rPr lang="ru-RU" sz="2700" dirty="0">
                <a:latin typeface="Times New Roman" pitchFamily="18" charset="0"/>
                <a:cs typeface="Times New Roman" pitchFamily="18" charset="0"/>
              </a:rPr>
              <a:t> «</a:t>
            </a:r>
            <a:r>
              <a:rPr lang="ru-RU" sz="2700" dirty="0" err="1">
                <a:latin typeface="Times New Roman" pitchFamily="18" charset="0"/>
                <a:cs typeface="Times New Roman" pitchFamily="18" charset="0"/>
              </a:rPr>
              <a:t>монополію</a:t>
            </a:r>
            <a:r>
              <a:rPr lang="ru-RU" sz="2700" dirty="0">
                <a:latin typeface="Times New Roman" pitchFamily="18" charset="0"/>
                <a:cs typeface="Times New Roman" pitchFamily="18" charset="0"/>
              </a:rPr>
              <a:t>» у </a:t>
            </a:r>
            <a:r>
              <a:rPr lang="ru-RU" sz="2700" dirty="0" err="1">
                <a:latin typeface="Times New Roman" pitchFamily="18" charset="0"/>
                <a:cs typeface="Times New Roman" pitchFamily="18" charset="0"/>
              </a:rPr>
              <a:t>Франції</a:t>
            </a:r>
            <a:r>
              <a:rPr lang="ru-RU" sz="2700" dirty="0">
                <a:latin typeface="Times New Roman" pitchFamily="18" charset="0"/>
                <a:cs typeface="Times New Roman" pitchFamily="18" charset="0"/>
              </a:rPr>
              <a:t> </a:t>
            </a:r>
            <a:r>
              <a:rPr lang="ru-RU" sz="2700" dirty="0" err="1">
                <a:latin typeface="Times New Roman" pitchFamily="18" charset="0"/>
                <a:cs typeface="Times New Roman" pitchFamily="18" charset="0"/>
              </a:rPr>
              <a:t>членів</a:t>
            </a:r>
            <a:r>
              <a:rPr lang="ru-RU" sz="2700" dirty="0">
                <a:latin typeface="Times New Roman" pitchFamily="18" charset="0"/>
                <a:cs typeface="Times New Roman" pitchFamily="18" charset="0"/>
              </a:rPr>
              <a:t> </a:t>
            </a:r>
            <a:r>
              <a:rPr lang="ru-RU" sz="2700" dirty="0" err="1">
                <a:latin typeface="Times New Roman" pitchFamily="18" charset="0"/>
                <a:cs typeface="Times New Roman" pitchFamily="18" charset="0"/>
              </a:rPr>
              <a:t>Державної</a:t>
            </a:r>
            <a:r>
              <a:rPr lang="ru-RU" sz="2700" dirty="0">
                <a:latin typeface="Times New Roman" pitchFamily="18" charset="0"/>
                <a:cs typeface="Times New Roman" pitchFamily="18" charset="0"/>
              </a:rPr>
              <a:t> Ради та </a:t>
            </a:r>
            <a:r>
              <a:rPr lang="ru-RU" sz="2700" dirty="0" err="1">
                <a:latin typeface="Times New Roman" pitchFamily="18" charset="0"/>
                <a:cs typeface="Times New Roman" pitchFamily="18" charset="0"/>
              </a:rPr>
              <a:t>членів</a:t>
            </a:r>
            <a:r>
              <a:rPr lang="ru-RU" sz="2700" dirty="0">
                <a:latin typeface="Times New Roman" pitchFamily="18" charset="0"/>
                <a:cs typeface="Times New Roman" pitchFamily="18" charset="0"/>
              </a:rPr>
              <a:t> </a:t>
            </a:r>
            <a:r>
              <a:rPr lang="ru-RU" sz="2700" dirty="0" err="1">
                <a:latin typeface="Times New Roman" pitchFamily="18" charset="0"/>
                <a:cs typeface="Times New Roman" pitchFamily="18" charset="0"/>
              </a:rPr>
              <a:t>адвокатської</a:t>
            </a:r>
            <a:r>
              <a:rPr lang="ru-RU" sz="2700" dirty="0">
                <a:latin typeface="Times New Roman" pitchFamily="18" charset="0"/>
                <a:cs typeface="Times New Roman" pitchFamily="18" charset="0"/>
              </a:rPr>
              <a:t> </a:t>
            </a:r>
            <a:r>
              <a:rPr lang="ru-RU" sz="2700" dirty="0" err="1">
                <a:latin typeface="Times New Roman" pitchFamily="18" charset="0"/>
                <a:cs typeface="Times New Roman" pitchFamily="18" charset="0"/>
              </a:rPr>
              <a:t>колегії</a:t>
            </a:r>
            <a:r>
              <a:rPr lang="ru-RU" sz="2700" dirty="0">
                <a:latin typeface="Times New Roman" pitchFamily="18" charset="0"/>
                <a:cs typeface="Times New Roman" pitchFamily="18" charset="0"/>
              </a:rPr>
              <a:t> при </a:t>
            </a:r>
            <a:r>
              <a:rPr lang="ru-RU" sz="2700" dirty="0" err="1">
                <a:latin typeface="Times New Roman" pitchFamily="18" charset="0"/>
                <a:cs typeface="Times New Roman" pitchFamily="18" charset="0"/>
              </a:rPr>
              <a:t>Касаційному</a:t>
            </a:r>
            <a:r>
              <a:rPr lang="ru-RU" sz="2700" dirty="0">
                <a:latin typeface="Times New Roman" pitchFamily="18" charset="0"/>
                <a:cs typeface="Times New Roman" pitchFamily="18" charset="0"/>
              </a:rPr>
              <a:t> </a:t>
            </a:r>
            <a:r>
              <a:rPr lang="ru-RU" sz="2700" dirty="0" err="1">
                <a:latin typeface="Times New Roman" pitchFamily="18" charset="0"/>
                <a:cs typeface="Times New Roman" pitchFamily="18" charset="0"/>
              </a:rPr>
              <a:t>суді</a:t>
            </a:r>
            <a:r>
              <a:rPr lang="ru-RU" sz="2700" dirty="0">
                <a:latin typeface="Times New Roman" pitchFamily="18" charset="0"/>
                <a:cs typeface="Times New Roman" pitchFamily="18" charset="0"/>
              </a:rPr>
              <a:t> на </a:t>
            </a:r>
            <a:r>
              <a:rPr lang="ru-RU" sz="2700" dirty="0" err="1">
                <a:latin typeface="Times New Roman" pitchFamily="18" charset="0"/>
                <a:cs typeface="Times New Roman" pitchFamily="18" charset="0"/>
              </a:rPr>
              <a:t>комплексне</a:t>
            </a:r>
            <a:r>
              <a:rPr lang="ru-RU" sz="2700" dirty="0">
                <a:latin typeface="Times New Roman" pitchFamily="18" charset="0"/>
                <a:cs typeface="Times New Roman" pitchFamily="18" charset="0"/>
              </a:rPr>
              <a:t> </a:t>
            </a:r>
            <a:r>
              <a:rPr lang="ru-RU" sz="2700" dirty="0" err="1">
                <a:latin typeface="Times New Roman" pitchFamily="18" charset="0"/>
                <a:cs typeface="Times New Roman" pitchFamily="18" charset="0"/>
              </a:rPr>
              <a:t>представництво</a:t>
            </a:r>
            <a:r>
              <a:rPr lang="ru-RU" sz="2700" dirty="0">
                <a:latin typeface="Times New Roman" pitchFamily="18" charset="0"/>
                <a:cs typeface="Times New Roman" pitchFamily="18" charset="0"/>
              </a:rPr>
              <a:t> </a:t>
            </a:r>
            <a:r>
              <a:rPr lang="ru-RU" sz="2700" dirty="0" err="1">
                <a:latin typeface="Times New Roman" pitchFamily="18" charset="0"/>
                <a:cs typeface="Times New Roman" pitchFamily="18" charset="0"/>
              </a:rPr>
              <a:t>інтересів</a:t>
            </a:r>
            <a:r>
              <a:rPr lang="ru-RU" sz="2700" dirty="0">
                <a:latin typeface="Times New Roman" pitchFamily="18" charset="0"/>
                <a:cs typeface="Times New Roman" pitchFamily="18" charset="0"/>
              </a:rPr>
              <a:t> </a:t>
            </a:r>
            <a:r>
              <a:rPr lang="ru-RU" sz="2700" dirty="0" err="1">
                <a:latin typeface="Times New Roman" pitchFamily="18" charset="0"/>
                <a:cs typeface="Times New Roman" pitchFamily="18" charset="0"/>
              </a:rPr>
              <a:t>сторін</a:t>
            </a:r>
            <a:r>
              <a:rPr lang="ru-RU" sz="2700" dirty="0">
                <a:latin typeface="Times New Roman" pitchFamily="18" charset="0"/>
                <a:cs typeface="Times New Roman" pitchFamily="18" charset="0"/>
              </a:rPr>
              <a:t> у </a:t>
            </a:r>
            <a:r>
              <a:rPr lang="ru-RU" sz="2700" dirty="0" err="1">
                <a:latin typeface="Times New Roman" pitchFamily="18" charset="0"/>
                <a:cs typeface="Times New Roman" pitchFamily="18" charset="0"/>
              </a:rPr>
              <a:t>касаційному</a:t>
            </a:r>
            <a:r>
              <a:rPr lang="ru-RU" sz="2700" dirty="0">
                <a:latin typeface="Times New Roman" pitchFamily="18" charset="0"/>
                <a:cs typeface="Times New Roman" pitchFamily="18" charset="0"/>
              </a:rPr>
              <a:t> </a:t>
            </a:r>
            <a:r>
              <a:rPr lang="ru-RU" sz="2700" dirty="0" err="1">
                <a:latin typeface="Times New Roman" pitchFamily="18" charset="0"/>
                <a:cs typeface="Times New Roman" pitchFamily="18" charset="0"/>
              </a:rPr>
              <a:t>провадженні</a:t>
            </a:r>
            <a:r>
              <a:rPr lang="ru-RU" sz="2700" dirty="0">
                <a:latin typeface="Times New Roman" pitchFamily="18" charset="0"/>
                <a:cs typeface="Times New Roman" pitchFamily="18" charset="0"/>
              </a:rPr>
              <a:t>. У </a:t>
            </a:r>
            <a:r>
              <a:rPr lang="ru-RU" sz="2700" dirty="0" err="1">
                <a:latin typeface="Times New Roman" pitchFamily="18" charset="0"/>
                <a:cs typeface="Times New Roman" pitchFamily="18" charset="0"/>
              </a:rPr>
              <a:t>результаті</a:t>
            </a:r>
            <a:r>
              <a:rPr lang="ru-RU" sz="2700" dirty="0">
                <a:latin typeface="Times New Roman" pitchFamily="18" charset="0"/>
                <a:cs typeface="Times New Roman" pitchFamily="18" charset="0"/>
              </a:rPr>
              <a:t> </a:t>
            </a:r>
            <a:r>
              <a:rPr lang="ru-RU" sz="2700" dirty="0" err="1">
                <a:latin typeface="Times New Roman" pitchFamily="18" charset="0"/>
                <a:cs typeface="Times New Roman" pitchFamily="18" charset="0"/>
              </a:rPr>
              <a:t>розгляду</a:t>
            </a:r>
            <a:r>
              <a:rPr lang="ru-RU" sz="2700" dirty="0">
                <a:latin typeface="Times New Roman" pitchFamily="18" charset="0"/>
                <a:cs typeface="Times New Roman" pitchFamily="18" charset="0"/>
              </a:rPr>
              <a:t> </a:t>
            </a:r>
            <a:r>
              <a:rPr lang="ru-RU" dirty="0" err="1" smtClean="0">
                <a:latin typeface="Times New Roman" pitchFamily="18" charset="0"/>
                <a:cs typeface="Times New Roman" pitchFamily="18" charset="0"/>
              </a:rPr>
              <a:t>Євро</a:t>
            </a:r>
            <a:r>
              <a:rPr lang="ru-RU" sz="2700" dirty="0" err="1" smtClean="0">
                <a:latin typeface="Times New Roman" pitchFamily="18" charset="0"/>
                <a:cs typeface="Times New Roman" pitchFamily="18" charset="0"/>
              </a:rPr>
              <a:t>суд</a:t>
            </a:r>
            <a:r>
              <a:rPr lang="ru-RU" sz="2700" dirty="0" smtClean="0">
                <a:latin typeface="Times New Roman" pitchFamily="18" charset="0"/>
                <a:cs typeface="Times New Roman" pitchFamily="18" charset="0"/>
              </a:rPr>
              <a:t> не </a:t>
            </a:r>
            <a:r>
              <a:rPr lang="ru-RU" sz="2700" dirty="0" err="1">
                <a:latin typeface="Times New Roman" pitchFamily="18" charset="0"/>
                <a:cs typeface="Times New Roman" pitchFamily="18" charset="0"/>
              </a:rPr>
              <a:t>знайшов</a:t>
            </a:r>
            <a:r>
              <a:rPr lang="ru-RU" sz="2700" dirty="0">
                <a:latin typeface="Times New Roman" pitchFamily="18" charset="0"/>
                <a:cs typeface="Times New Roman" pitchFamily="18" charset="0"/>
              </a:rPr>
              <a:t> у такому </a:t>
            </a:r>
            <a:r>
              <a:rPr lang="ru-RU" sz="2700" dirty="0" err="1">
                <a:latin typeface="Times New Roman" pitchFamily="18" charset="0"/>
                <a:cs typeface="Times New Roman" pitchFamily="18" charset="0"/>
              </a:rPr>
              <a:t>механізмі</a:t>
            </a:r>
            <a:r>
              <a:rPr lang="ru-RU" sz="2700" dirty="0">
                <a:latin typeface="Times New Roman" pitchFamily="18" charset="0"/>
                <a:cs typeface="Times New Roman" pitchFamily="18" charset="0"/>
              </a:rPr>
              <a:t> </a:t>
            </a:r>
            <a:r>
              <a:rPr lang="ru-RU" sz="2700" dirty="0" err="1">
                <a:latin typeface="Times New Roman" pitchFamily="18" charset="0"/>
                <a:cs typeface="Times New Roman" pitchFamily="18" charset="0"/>
              </a:rPr>
              <a:t>порушення</a:t>
            </a:r>
            <a:r>
              <a:rPr lang="ru-RU" sz="2700" dirty="0">
                <a:latin typeface="Times New Roman" pitchFamily="18" charset="0"/>
                <a:cs typeface="Times New Roman" pitchFamily="18" charset="0"/>
              </a:rPr>
              <a:t> норм </a:t>
            </a:r>
            <a:r>
              <a:rPr lang="ru-RU" sz="2700" dirty="0" err="1">
                <a:latin typeface="Times New Roman" pitchFamily="18" charset="0"/>
                <a:cs typeface="Times New Roman" pitchFamily="18" charset="0"/>
              </a:rPr>
              <a:t>Конвенції</a:t>
            </a:r>
            <a:r>
              <a:rPr lang="ru-RU" sz="2700" dirty="0">
                <a:latin typeface="Times New Roman" pitchFamily="18" charset="0"/>
                <a:cs typeface="Times New Roman" pitchFamily="18" charset="0"/>
              </a:rPr>
              <a:t>. </a:t>
            </a:r>
            <a:endParaRPr lang="uk-UA" sz="2700" dirty="0">
              <a:latin typeface="Times New Roman" pitchFamily="18" charset="0"/>
              <a:cs typeface="Times New Roman" pitchFamily="18" charset="0"/>
            </a:endParaRPr>
          </a:p>
          <a:p>
            <a:pPr marL="68580" indent="0" algn="just">
              <a:buNone/>
            </a:pPr>
            <a:endParaRPr lang="uk-UA" dirty="0">
              <a:latin typeface="Times New Roman" pitchFamily="18" charset="0"/>
              <a:cs typeface="Times New Roman" pitchFamily="18" charset="0"/>
            </a:endParaRPr>
          </a:p>
          <a:p>
            <a:pPr marL="68580" indent="0">
              <a:buNone/>
            </a:pPr>
            <a:endParaRPr lang="ru-RU" dirty="0"/>
          </a:p>
        </p:txBody>
      </p:sp>
    </p:spTree>
    <p:extLst>
      <p:ext uri="{BB962C8B-B14F-4D97-AF65-F5344CB8AC3E}">
        <p14:creationId xmlns:p14="http://schemas.microsoft.com/office/powerpoint/2010/main" val="2660103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404664"/>
            <a:ext cx="7024744" cy="504056"/>
          </a:xfrm>
        </p:spPr>
        <p:txBody>
          <a:bodyPr>
            <a:normAutofit fontScale="90000"/>
          </a:bodyPr>
          <a:lstStyle/>
          <a:p>
            <a:pPr algn="ctr"/>
            <a:r>
              <a:rPr lang="uk-UA" sz="2700" b="1" dirty="0">
                <a:solidFill>
                  <a:schemeClr val="tx1"/>
                </a:solidFill>
              </a:rPr>
              <a:t>ДОСТУП ДО </a:t>
            </a:r>
            <a:r>
              <a:rPr lang="uk-UA" sz="2700" b="1" dirty="0" smtClean="0">
                <a:solidFill>
                  <a:schemeClr val="tx1"/>
                </a:solidFill>
              </a:rPr>
              <a:t>СУДУ  (</a:t>
            </a:r>
            <a:r>
              <a:rPr lang="uk-UA" sz="2700" b="1" dirty="0">
                <a:solidFill>
                  <a:schemeClr val="tx1"/>
                </a:solidFill>
              </a:rPr>
              <a:t>продовження</a:t>
            </a:r>
            <a:r>
              <a:rPr lang="uk-UA" b="1" dirty="0">
                <a:solidFill>
                  <a:schemeClr val="tx1"/>
                </a:solidFill>
              </a:rPr>
              <a:t>)</a:t>
            </a:r>
            <a:endParaRPr lang="ru-RU" dirty="0"/>
          </a:p>
        </p:txBody>
      </p:sp>
      <p:sp>
        <p:nvSpPr>
          <p:cNvPr id="3" name="Объект 2"/>
          <p:cNvSpPr>
            <a:spLocks noGrp="1"/>
          </p:cNvSpPr>
          <p:nvPr>
            <p:ph idx="1"/>
          </p:nvPr>
        </p:nvSpPr>
        <p:spPr>
          <a:xfrm>
            <a:off x="1043492" y="1124744"/>
            <a:ext cx="6777317" cy="4707885"/>
          </a:xfrm>
        </p:spPr>
        <p:txBody>
          <a:bodyPr>
            <a:normAutofit/>
          </a:bodyPr>
          <a:lstStyle/>
          <a:p>
            <a:pPr marL="68580" indent="0" algn="just">
              <a:buNone/>
            </a:pPr>
            <a:r>
              <a:rPr lang="uk-UA" b="1" dirty="0" smtClean="0">
                <a:latin typeface="Times New Roman" pitchFamily="18" charset="0"/>
                <a:cs typeface="Times New Roman" pitchFamily="18" charset="0"/>
              </a:rPr>
              <a:t>2. </a:t>
            </a:r>
            <a:r>
              <a:rPr lang="uk-UA" dirty="0" smtClean="0">
                <a:latin typeface="Times New Roman" pitchFamily="18" charset="0"/>
                <a:cs typeface="Times New Roman" pitchFamily="18" charset="0"/>
              </a:rPr>
              <a:t>Право </a:t>
            </a:r>
            <a:r>
              <a:rPr lang="uk-UA" dirty="0">
                <a:latin typeface="Times New Roman" pitchFamily="18" charset="0"/>
                <a:cs typeface="Times New Roman" pitchFamily="18" charset="0"/>
              </a:rPr>
              <a:t>на розгляд судом справи по суті </a:t>
            </a:r>
            <a:r>
              <a:rPr lang="uk-UA" b="1" i="1" dirty="0">
                <a:latin typeface="Times New Roman" pitchFamily="18" charset="0"/>
                <a:cs typeface="Times New Roman" pitchFamily="18" charset="0"/>
              </a:rPr>
              <a:t>(«</a:t>
            </a:r>
            <a:r>
              <a:rPr lang="uk-UA" b="1" i="1" dirty="0" err="1">
                <a:latin typeface="Times New Roman" pitchFamily="18" charset="0"/>
                <a:cs typeface="Times New Roman" pitchFamily="18" charset="0"/>
              </a:rPr>
              <a:t>Мосендз</a:t>
            </a:r>
            <a:r>
              <a:rPr lang="uk-UA" b="1" i="1" dirty="0">
                <a:latin typeface="Times New Roman" pitchFamily="18" charset="0"/>
                <a:cs typeface="Times New Roman" pitchFamily="18" charset="0"/>
              </a:rPr>
              <a:t> v України</a:t>
            </a:r>
            <a:r>
              <a:rPr lang="uk-UA" dirty="0" smtClean="0">
                <a:latin typeface="Times New Roman" pitchFamily="18" charset="0"/>
                <a:cs typeface="Times New Roman" pitchFamily="18" charset="0"/>
              </a:rPr>
              <a:t>»);</a:t>
            </a:r>
          </a:p>
          <a:p>
            <a:pPr marL="68580" indent="0" algn="just">
              <a:buNone/>
            </a:pPr>
            <a:r>
              <a:rPr lang="uk-UA" b="1" dirty="0" smtClean="0">
                <a:latin typeface="Times New Roman" pitchFamily="18" charset="0"/>
                <a:cs typeface="Times New Roman" pitchFamily="18" charset="0"/>
              </a:rPr>
              <a:t>3. </a:t>
            </a:r>
            <a:r>
              <a:rPr lang="uk-UA" dirty="0" smtClean="0">
                <a:latin typeface="Times New Roman" pitchFamily="18" charset="0"/>
                <a:cs typeface="Times New Roman" pitchFamily="18" charset="0"/>
              </a:rPr>
              <a:t>Заборона </a:t>
            </a:r>
            <a:r>
              <a:rPr lang="uk-UA" dirty="0">
                <a:latin typeface="Times New Roman" pitchFamily="18" charset="0"/>
                <a:cs typeface="Times New Roman" pitchFamily="18" charset="0"/>
              </a:rPr>
              <a:t>скасування остаточного судового рішення лише з мотивів незгоди з оцінкою яку дав суд певним обставинам або лише з метою домогтися повторного розгляду справи (</a:t>
            </a:r>
            <a:r>
              <a:rPr lang="ru-RU" b="1" i="1" dirty="0">
                <a:latin typeface="Times New Roman" pitchFamily="18" charset="0"/>
                <a:cs typeface="Times New Roman" pitchFamily="18" charset="0"/>
              </a:rPr>
              <a:t>"</a:t>
            </a:r>
            <a:r>
              <a:rPr lang="ru-RU" b="1" i="1" dirty="0" err="1">
                <a:latin typeface="Times New Roman" pitchFamily="18" charset="0"/>
                <a:cs typeface="Times New Roman" pitchFamily="18" charset="0"/>
              </a:rPr>
              <a:t>Брумареску</a:t>
            </a:r>
            <a:r>
              <a:rPr lang="ru-RU" b="1" i="1" dirty="0">
                <a:latin typeface="Times New Roman" pitchFamily="18" charset="0"/>
                <a:cs typeface="Times New Roman" pitchFamily="18" charset="0"/>
              </a:rPr>
              <a:t> </a:t>
            </a:r>
            <a:r>
              <a:rPr lang="uk-UA" b="1" i="1" dirty="0">
                <a:latin typeface="Times New Roman" pitchFamily="18" charset="0"/>
                <a:cs typeface="Times New Roman" pitchFamily="18" charset="0"/>
              </a:rPr>
              <a:t>v </a:t>
            </a:r>
            <a:r>
              <a:rPr lang="ru-RU" b="1" i="1" dirty="0" err="1">
                <a:latin typeface="Times New Roman" pitchFamily="18" charset="0"/>
                <a:cs typeface="Times New Roman" pitchFamily="18" charset="0"/>
              </a:rPr>
              <a:t>Румунії</a:t>
            </a:r>
            <a:r>
              <a:rPr lang="ru-RU" b="1" i="1" dirty="0">
                <a:latin typeface="Times New Roman" pitchFamily="18" charset="0"/>
                <a:cs typeface="Times New Roman" pitchFamily="18" charset="0"/>
              </a:rPr>
              <a:t>»; «Кот </a:t>
            </a:r>
            <a:r>
              <a:rPr lang="uk-UA" b="1" i="1" dirty="0">
                <a:latin typeface="Times New Roman" pitchFamily="18" charset="0"/>
                <a:cs typeface="Times New Roman" pitchFamily="18" charset="0"/>
              </a:rPr>
              <a:t>v </a:t>
            </a:r>
            <a:r>
              <a:rPr lang="ru-RU" b="1" i="1" dirty="0" err="1">
                <a:latin typeface="Times New Roman" pitchFamily="18" charset="0"/>
                <a:cs typeface="Times New Roman" pitchFamily="18" charset="0"/>
              </a:rPr>
              <a:t>Росії</a:t>
            </a:r>
            <a:r>
              <a:rPr lang="ru-RU" b="1" i="1" dirty="0">
                <a:latin typeface="Times New Roman" pitchFamily="18" charset="0"/>
                <a:cs typeface="Times New Roman" pitchFamily="18" charset="0"/>
              </a:rPr>
              <a:t>»</a:t>
            </a:r>
            <a:r>
              <a:rPr lang="uk-UA" dirty="0">
                <a:latin typeface="Times New Roman" pitchFamily="18" charset="0"/>
                <a:cs typeface="Times New Roman" pitchFamily="18" charset="0"/>
              </a:rPr>
              <a:t>). Відступлення від цього принципу виправдані, коли вони необхідні за наявності суттєвих та переконливих обставин </a:t>
            </a:r>
            <a:r>
              <a:rPr lang="ru-RU" b="1" i="1" dirty="0">
                <a:latin typeface="Times New Roman" pitchFamily="18" charset="0"/>
                <a:cs typeface="Times New Roman" pitchFamily="18" charset="0"/>
              </a:rPr>
              <a:t>(«</a:t>
            </a:r>
            <a:r>
              <a:rPr lang="ru-RU" b="1" i="1" dirty="0" err="1">
                <a:latin typeface="Times New Roman" pitchFamily="18" charset="0"/>
                <a:cs typeface="Times New Roman" pitchFamily="18" charset="0"/>
              </a:rPr>
              <a:t>Рябих</a:t>
            </a:r>
            <a:r>
              <a:rPr lang="ru-RU" b="1" i="1" dirty="0">
                <a:latin typeface="Times New Roman" pitchFamily="18" charset="0"/>
                <a:cs typeface="Times New Roman" pitchFamily="18" charset="0"/>
              </a:rPr>
              <a:t> </a:t>
            </a:r>
            <a:r>
              <a:rPr lang="uk-UA" b="1" i="1" dirty="0">
                <a:latin typeface="Times New Roman" pitchFamily="18" charset="0"/>
                <a:cs typeface="Times New Roman" pitchFamily="18" charset="0"/>
              </a:rPr>
              <a:t>v</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Росії</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Пономарьов</a:t>
            </a:r>
            <a:r>
              <a:rPr lang="ru-RU" b="1" i="1" dirty="0">
                <a:latin typeface="Times New Roman" pitchFamily="18" charset="0"/>
                <a:cs typeface="Times New Roman" pitchFamily="18" charset="0"/>
              </a:rPr>
              <a:t> </a:t>
            </a:r>
            <a:r>
              <a:rPr lang="uk-UA" b="1" i="1" dirty="0">
                <a:latin typeface="Times New Roman" pitchFamily="18" charset="0"/>
                <a:cs typeface="Times New Roman" pitchFamily="18" charset="0"/>
              </a:rPr>
              <a:t>v У</a:t>
            </a:r>
            <a:r>
              <a:rPr lang="ru-RU" b="1" i="1" dirty="0" err="1">
                <a:latin typeface="Times New Roman" pitchFamily="18" charset="0"/>
                <a:cs typeface="Times New Roman" pitchFamily="18" charset="0"/>
              </a:rPr>
              <a:t>країни</a:t>
            </a:r>
            <a:r>
              <a:rPr lang="ru-RU" b="1" i="1"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a:t>
            </a:r>
          </a:p>
          <a:p>
            <a:pPr marL="68580" indent="0" algn="just">
              <a:buNone/>
            </a:pPr>
            <a:r>
              <a:rPr lang="ru-RU" b="1" dirty="0" smtClean="0">
                <a:latin typeface="Times New Roman" pitchFamily="18" charset="0"/>
                <a:cs typeface="Times New Roman" pitchFamily="18" charset="0"/>
              </a:rPr>
              <a:t>4. </a:t>
            </a:r>
            <a:r>
              <a:rPr lang="uk-UA" dirty="0" smtClean="0">
                <a:latin typeface="Times New Roman" pitchFamily="18" charset="0"/>
                <a:cs typeface="Times New Roman" pitchFamily="18" charset="0"/>
              </a:rPr>
              <a:t>Виконання </a:t>
            </a:r>
            <a:r>
              <a:rPr lang="uk-UA" dirty="0">
                <a:latin typeface="Times New Roman" pitchFamily="18" charset="0"/>
                <a:cs typeface="Times New Roman" pitchFamily="18" charset="0"/>
              </a:rPr>
              <a:t>остаточного судового рішення .</a:t>
            </a:r>
          </a:p>
          <a:p>
            <a:pPr marL="68580" indent="0">
              <a:buNone/>
            </a:pPr>
            <a:endParaRPr lang="ru-RU" dirty="0"/>
          </a:p>
        </p:txBody>
      </p:sp>
    </p:spTree>
    <p:extLst>
      <p:ext uri="{BB962C8B-B14F-4D97-AF65-F5344CB8AC3E}">
        <p14:creationId xmlns:p14="http://schemas.microsoft.com/office/powerpoint/2010/main" val="83221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404664"/>
            <a:ext cx="7024744" cy="648072"/>
          </a:xfrm>
        </p:spPr>
        <p:txBody>
          <a:bodyPr>
            <a:normAutofit fontScale="90000"/>
          </a:bodyPr>
          <a:lstStyle/>
          <a:p>
            <a:pPr algn="ctr"/>
            <a:r>
              <a:rPr lang="uk-UA" sz="2800" b="1" dirty="0" smtClean="0">
                <a:solidFill>
                  <a:schemeClr val="tx1"/>
                </a:solidFill>
              </a:rPr>
              <a:t>НЕЗАЛЕЖНІСТЬ ТА НЕУПЕРЕДЖЕНІСТЬ СУДУ</a:t>
            </a:r>
            <a:endParaRPr lang="ru-RU" sz="2800" b="1" dirty="0">
              <a:solidFill>
                <a:schemeClr val="tx1"/>
              </a:solidFill>
            </a:endParaRPr>
          </a:p>
        </p:txBody>
      </p:sp>
      <p:sp>
        <p:nvSpPr>
          <p:cNvPr id="3" name="Объект 2"/>
          <p:cNvSpPr>
            <a:spLocks noGrp="1"/>
          </p:cNvSpPr>
          <p:nvPr>
            <p:ph idx="1"/>
          </p:nvPr>
        </p:nvSpPr>
        <p:spPr>
          <a:xfrm>
            <a:off x="683568" y="1052736"/>
            <a:ext cx="7776864" cy="5328592"/>
          </a:xfrm>
        </p:spPr>
        <p:txBody>
          <a:bodyPr>
            <a:noAutofit/>
          </a:bodyPr>
          <a:lstStyle/>
          <a:p>
            <a:pPr marL="68580" indent="0" algn="just">
              <a:buNone/>
            </a:pPr>
            <a:r>
              <a:rPr lang="ru-RU" sz="2600" dirty="0" smtClean="0">
                <a:latin typeface="Times New Roman" pitchFamily="18" charset="0"/>
                <a:cs typeface="Times New Roman" pitchFamily="18" charset="0"/>
              </a:rPr>
              <a:t>«</a:t>
            </a:r>
            <a:r>
              <a:rPr lang="ru-RU" sz="2600" dirty="0" err="1" smtClean="0">
                <a:latin typeface="Times New Roman" pitchFamily="18" charset="0"/>
                <a:cs typeface="Times New Roman" pitchFamily="18" charset="0"/>
              </a:rPr>
              <a:t>Зовнішня</a:t>
            </a:r>
            <a:r>
              <a:rPr lang="ru-RU" sz="2600" dirty="0" smtClean="0">
                <a:latin typeface="Times New Roman" pitchFamily="18" charset="0"/>
                <a:cs typeface="Times New Roman" pitchFamily="18" charset="0"/>
              </a:rPr>
              <a:t> </a:t>
            </a:r>
            <a:r>
              <a:rPr lang="ru-RU" sz="2600" dirty="0" err="1">
                <a:latin typeface="Times New Roman" pitchFamily="18" charset="0"/>
                <a:cs typeface="Times New Roman" pitchFamily="18" charset="0"/>
              </a:rPr>
              <a:t>незалежність</a:t>
            </a:r>
            <a:r>
              <a:rPr lang="ru-RU" sz="2600" dirty="0">
                <a:latin typeface="Times New Roman" pitchFamily="18" charset="0"/>
                <a:cs typeface="Times New Roman" pitchFamily="18" charset="0"/>
              </a:rPr>
              <a:t> не є прерогативою </a:t>
            </a:r>
            <a:r>
              <a:rPr lang="ru-RU" sz="2600" dirty="0" err="1">
                <a:latin typeface="Times New Roman" pitchFamily="18" charset="0"/>
                <a:cs typeface="Times New Roman" pitchFamily="18" charset="0"/>
              </a:rPr>
              <a:t>чи</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привілеєм</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наданим</a:t>
            </a:r>
            <a:r>
              <a:rPr lang="ru-RU" sz="2600" dirty="0">
                <a:latin typeface="Times New Roman" pitchFamily="18" charset="0"/>
                <a:cs typeface="Times New Roman" pitchFamily="18" charset="0"/>
              </a:rPr>
              <a:t> для </a:t>
            </a:r>
            <a:r>
              <a:rPr lang="ru-RU" sz="2600" dirty="0" err="1">
                <a:latin typeface="Times New Roman" pitchFamily="18" charset="0"/>
                <a:cs typeface="Times New Roman" pitchFamily="18" charset="0"/>
              </a:rPr>
              <a:t>задоволення</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власних</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інтересів</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суддів</a:t>
            </a:r>
            <a:r>
              <a:rPr lang="ru-RU" sz="2600" dirty="0">
                <a:latin typeface="Times New Roman" pitchFamily="18" charset="0"/>
                <a:cs typeface="Times New Roman" pitchFamily="18" charset="0"/>
              </a:rPr>
              <a:t>. Вона </a:t>
            </a:r>
            <a:r>
              <a:rPr lang="ru-RU" sz="2600" dirty="0" err="1">
                <a:latin typeface="Times New Roman" pitchFamily="18" charset="0"/>
                <a:cs typeface="Times New Roman" pitchFamily="18" charset="0"/>
              </a:rPr>
              <a:t>надається</a:t>
            </a:r>
            <a:r>
              <a:rPr lang="ru-RU" sz="2600" dirty="0">
                <a:latin typeface="Times New Roman" pitchFamily="18" charset="0"/>
                <a:cs typeface="Times New Roman" pitchFamily="18" charset="0"/>
              </a:rPr>
              <a:t> в </a:t>
            </a:r>
            <a:r>
              <a:rPr lang="ru-RU" sz="2600" dirty="0" err="1">
                <a:latin typeface="Times New Roman" pitchFamily="18" charset="0"/>
                <a:cs typeface="Times New Roman" pitchFamily="18" charset="0"/>
              </a:rPr>
              <a:t>інтересах</a:t>
            </a:r>
            <a:r>
              <a:rPr lang="ru-RU" sz="2600" dirty="0">
                <a:latin typeface="Times New Roman" pitchFamily="18" charset="0"/>
                <a:cs typeface="Times New Roman" pitchFamily="18" charset="0"/>
              </a:rPr>
              <a:t> верховенства права та </a:t>
            </a:r>
            <a:r>
              <a:rPr lang="ru-RU" sz="2600" dirty="0" err="1">
                <a:latin typeface="Times New Roman" pitchFamily="18" charset="0"/>
                <a:cs typeface="Times New Roman" pitchFamily="18" charset="0"/>
              </a:rPr>
              <a:t>осіб</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які</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домагаються</a:t>
            </a:r>
            <a:r>
              <a:rPr lang="ru-RU" sz="2600" dirty="0">
                <a:latin typeface="Times New Roman" pitchFamily="18" charset="0"/>
                <a:cs typeface="Times New Roman" pitchFamily="18" charset="0"/>
              </a:rPr>
              <a:t> та </a:t>
            </a:r>
            <a:r>
              <a:rPr lang="ru-RU" sz="2600" dirty="0" err="1">
                <a:latin typeface="Times New Roman" pitchFamily="18" charset="0"/>
                <a:cs typeface="Times New Roman" pitchFamily="18" charset="0"/>
              </a:rPr>
              <a:t>очікують</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неупередженого</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правосуддя</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Незалежність</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суддів</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слід</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розуміти</a:t>
            </a:r>
            <a:r>
              <a:rPr lang="ru-RU" sz="2600" dirty="0">
                <a:latin typeface="Times New Roman" pitchFamily="18" charset="0"/>
                <a:cs typeface="Times New Roman" pitchFamily="18" charset="0"/>
              </a:rPr>
              <a:t> як </a:t>
            </a:r>
            <a:r>
              <a:rPr lang="ru-RU" sz="2600" dirty="0" err="1">
                <a:latin typeface="Times New Roman" pitchFamily="18" charset="0"/>
                <a:cs typeface="Times New Roman" pitchFamily="18" charset="0"/>
              </a:rPr>
              <a:t>гарантію</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свободи</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поваги</a:t>
            </a:r>
            <a:r>
              <a:rPr lang="ru-RU" sz="2600" dirty="0">
                <a:latin typeface="Times New Roman" pitchFamily="18" charset="0"/>
                <a:cs typeface="Times New Roman" pitchFamily="18" charset="0"/>
              </a:rPr>
              <a:t> до прав </a:t>
            </a:r>
            <a:r>
              <a:rPr lang="ru-RU" sz="2600" dirty="0" err="1">
                <a:latin typeface="Times New Roman" pitchFamily="18" charset="0"/>
                <a:cs typeface="Times New Roman" pitchFamily="18" charset="0"/>
              </a:rPr>
              <a:t>людини</a:t>
            </a:r>
            <a:r>
              <a:rPr lang="ru-RU" sz="2600" dirty="0">
                <a:latin typeface="Times New Roman" pitchFamily="18" charset="0"/>
                <a:cs typeface="Times New Roman" pitchFamily="18" charset="0"/>
              </a:rPr>
              <a:t> та </a:t>
            </a:r>
            <a:r>
              <a:rPr lang="ru-RU" sz="2600" dirty="0" err="1">
                <a:latin typeface="Times New Roman" pitchFamily="18" charset="0"/>
                <a:cs typeface="Times New Roman" pitchFamily="18" charset="0"/>
              </a:rPr>
              <a:t>неупередженого</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застосування</a:t>
            </a:r>
            <a:r>
              <a:rPr lang="ru-RU" sz="2600" dirty="0">
                <a:latin typeface="Times New Roman" pitchFamily="18" charset="0"/>
                <a:cs typeface="Times New Roman" pitchFamily="18" charset="0"/>
              </a:rPr>
              <a:t> права. </a:t>
            </a:r>
            <a:r>
              <a:rPr lang="ru-RU" sz="2600" dirty="0" err="1">
                <a:latin typeface="Times New Roman" pitchFamily="18" charset="0"/>
                <a:cs typeface="Times New Roman" pitchFamily="18" charset="0"/>
              </a:rPr>
              <a:t>Неупередженість</a:t>
            </a:r>
            <a:r>
              <a:rPr lang="ru-RU" sz="2600" dirty="0">
                <a:latin typeface="Times New Roman" pitchFamily="18" charset="0"/>
                <a:cs typeface="Times New Roman" pitchFamily="18" charset="0"/>
              </a:rPr>
              <a:t> та </a:t>
            </a:r>
            <a:r>
              <a:rPr lang="ru-RU" sz="2600" dirty="0" err="1">
                <a:latin typeface="Times New Roman" pitchFamily="18" charset="0"/>
                <a:cs typeface="Times New Roman" pitchFamily="18" charset="0"/>
              </a:rPr>
              <a:t>незалежність</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суддів</a:t>
            </a:r>
            <a:r>
              <a:rPr lang="ru-RU" sz="2600" dirty="0">
                <a:latin typeface="Times New Roman" pitchFamily="18" charset="0"/>
                <a:cs typeface="Times New Roman" pitchFamily="18" charset="0"/>
              </a:rPr>
              <a:t> є </a:t>
            </a:r>
            <a:r>
              <a:rPr lang="ru-RU" sz="2600" dirty="0" err="1">
                <a:latin typeface="Times New Roman" pitchFamily="18" charset="0"/>
                <a:cs typeface="Times New Roman" pitchFamily="18" charset="0"/>
              </a:rPr>
              <a:t>необхідними</a:t>
            </a:r>
            <a:r>
              <a:rPr lang="ru-RU" sz="2600" dirty="0">
                <a:latin typeface="Times New Roman" pitchFamily="18" charset="0"/>
                <a:cs typeface="Times New Roman" pitchFamily="18" charset="0"/>
              </a:rPr>
              <a:t> для </a:t>
            </a:r>
            <a:r>
              <a:rPr lang="ru-RU" sz="2600" dirty="0" err="1">
                <a:latin typeface="Times New Roman" pitchFamily="18" charset="0"/>
                <a:cs typeface="Times New Roman" pitchFamily="18" charset="0"/>
              </a:rPr>
              <a:t>гарантування</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рівності</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сторін</a:t>
            </a:r>
            <a:r>
              <a:rPr lang="ru-RU" sz="2600" dirty="0">
                <a:latin typeface="Times New Roman" pitchFamily="18" charset="0"/>
                <a:cs typeface="Times New Roman" pitchFamily="18" charset="0"/>
              </a:rPr>
              <a:t> перед судом</a:t>
            </a:r>
            <a:r>
              <a:rPr lang="ru-RU" sz="2600" dirty="0" smtClean="0">
                <a:latin typeface="Times New Roman" pitchFamily="18" charset="0"/>
                <a:cs typeface="Times New Roman" pitchFamily="18" charset="0"/>
              </a:rPr>
              <a:t>» (</a:t>
            </a:r>
            <a:r>
              <a:rPr lang="ru-RU" b="1" i="1" dirty="0" smtClean="0">
                <a:latin typeface="Times New Roman" pitchFamily="18" charset="0"/>
                <a:cs typeface="Times New Roman" pitchFamily="18" charset="0"/>
              </a:rPr>
              <a:t>п. 11 </a:t>
            </a:r>
            <a:r>
              <a:rPr lang="ru-RU" b="1" i="1" dirty="0" err="1" smtClean="0">
                <a:latin typeface="Times New Roman" pitchFamily="18" charset="0"/>
                <a:cs typeface="Times New Roman" pitchFamily="18" charset="0"/>
              </a:rPr>
              <a:t>Рекомендацій</a:t>
            </a:r>
            <a:r>
              <a:rPr lang="ru-RU" b="1" i="1" dirty="0" smtClean="0">
                <a:latin typeface="Times New Roman" pitchFamily="18" charset="0"/>
                <a:cs typeface="Times New Roman" pitchFamily="18" charset="0"/>
              </a:rPr>
              <a:t> </a:t>
            </a:r>
            <a:r>
              <a:rPr lang="en-US" b="1" i="1" dirty="0">
                <a:latin typeface="Times New Roman" pitchFamily="18" charset="0"/>
                <a:cs typeface="Times New Roman" pitchFamily="18" charset="0"/>
              </a:rPr>
              <a:t>CM/Rec (2010) 12 </a:t>
            </a:r>
            <a:r>
              <a:rPr lang="ru-RU" b="1" i="1" dirty="0" err="1">
                <a:latin typeface="Times New Roman" pitchFamily="18" charset="0"/>
                <a:cs typeface="Times New Roman" pitchFamily="18" charset="0"/>
              </a:rPr>
              <a:t>Комітету</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Міністрів</a:t>
            </a:r>
            <a:r>
              <a:rPr lang="ru-RU" b="1" i="1" dirty="0">
                <a:latin typeface="Times New Roman" pitchFamily="18" charset="0"/>
                <a:cs typeface="Times New Roman" pitchFamily="18" charset="0"/>
              </a:rPr>
              <a:t> Ради </a:t>
            </a:r>
            <a:r>
              <a:rPr lang="ru-RU" b="1" i="1" dirty="0" err="1">
                <a:latin typeface="Times New Roman" pitchFamily="18" charset="0"/>
                <a:cs typeface="Times New Roman" pitchFamily="18" charset="0"/>
              </a:rPr>
              <a:t>Європи</a:t>
            </a:r>
            <a:r>
              <a:rPr lang="ru-RU" b="1" i="1" dirty="0">
                <a:latin typeface="Times New Roman" pitchFamily="18" charset="0"/>
                <a:cs typeface="Times New Roman" pitchFamily="18" charset="0"/>
              </a:rPr>
              <a:t> державам-членам </a:t>
            </a:r>
            <a:r>
              <a:rPr lang="ru-RU" b="1" i="1" dirty="0" err="1">
                <a:latin typeface="Times New Roman" pitchFamily="18" charset="0"/>
                <a:cs typeface="Times New Roman" pitchFamily="18" charset="0"/>
              </a:rPr>
              <a:t>щодо</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суддів</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незалежність</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ефективність</a:t>
            </a:r>
            <a:r>
              <a:rPr lang="ru-RU" b="1" i="1" dirty="0">
                <a:latin typeface="Times New Roman" pitchFamily="18" charset="0"/>
                <a:cs typeface="Times New Roman" pitchFamily="18" charset="0"/>
              </a:rPr>
              <a:t> та </a:t>
            </a:r>
            <a:r>
              <a:rPr lang="ru-RU" b="1" i="1" dirty="0" err="1">
                <a:latin typeface="Times New Roman" pitchFamily="18" charset="0"/>
                <a:cs typeface="Times New Roman" pitchFamily="18" charset="0"/>
              </a:rPr>
              <a:t>обов’язки</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ухвалену</a:t>
            </a:r>
            <a:r>
              <a:rPr lang="ru-RU" b="1" i="1" dirty="0">
                <a:latin typeface="Times New Roman" pitchFamily="18" charset="0"/>
                <a:cs typeface="Times New Roman" pitchFamily="18" charset="0"/>
              </a:rPr>
              <a:t> </a:t>
            </a:r>
            <a:r>
              <a:rPr lang="ru-RU" b="1" i="1" dirty="0" smtClean="0">
                <a:latin typeface="Times New Roman" pitchFamily="18" charset="0"/>
                <a:cs typeface="Times New Roman" pitchFamily="18" charset="0"/>
              </a:rPr>
              <a:t>17.11.2010 р.</a:t>
            </a:r>
            <a:r>
              <a:rPr lang="ru-RU" sz="2600" dirty="0" smtClean="0">
                <a:latin typeface="Times New Roman" pitchFamily="18" charset="0"/>
                <a:cs typeface="Times New Roman" pitchFamily="18" charset="0"/>
              </a:rPr>
              <a:t>).</a:t>
            </a:r>
            <a:endParaRPr lang="uk-UA" sz="2600" dirty="0">
              <a:latin typeface="Times New Roman" pitchFamily="18" charset="0"/>
              <a:cs typeface="Times New Roman" pitchFamily="18" charset="0"/>
            </a:endParaRPr>
          </a:p>
        </p:txBody>
      </p:sp>
    </p:spTree>
    <p:extLst>
      <p:ext uri="{BB962C8B-B14F-4D97-AF65-F5344CB8AC3E}">
        <p14:creationId xmlns:p14="http://schemas.microsoft.com/office/powerpoint/2010/main" val="2606456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332656"/>
            <a:ext cx="7024744" cy="864096"/>
          </a:xfrm>
        </p:spPr>
        <p:txBody>
          <a:bodyPr>
            <a:normAutofit/>
          </a:bodyPr>
          <a:lstStyle/>
          <a:p>
            <a:pPr algn="ctr"/>
            <a:r>
              <a:rPr lang="uk-UA" sz="2000" b="1" dirty="0">
                <a:solidFill>
                  <a:schemeClr val="tx1"/>
                </a:solidFill>
              </a:rPr>
              <a:t>НЕЗАЛЕЖНІСТЬ ТА НЕУПЕРЕДЖЕНІСТЬ СУДУ</a:t>
            </a:r>
            <a:r>
              <a:rPr lang="ru-RU" sz="2000" b="1" dirty="0">
                <a:solidFill>
                  <a:schemeClr val="tx1"/>
                </a:solidFill>
              </a:rPr>
              <a:t/>
            </a:r>
            <a:br>
              <a:rPr lang="ru-RU" sz="2000" b="1" dirty="0">
                <a:solidFill>
                  <a:schemeClr val="tx1"/>
                </a:solidFill>
              </a:rPr>
            </a:br>
            <a:r>
              <a:rPr lang="ru-RU" sz="2000" b="1" dirty="0">
                <a:solidFill>
                  <a:schemeClr val="tx1"/>
                </a:solidFill>
              </a:rPr>
              <a:t>(</a:t>
            </a:r>
            <a:r>
              <a:rPr lang="ru-RU" sz="2000" b="1" dirty="0" err="1">
                <a:solidFill>
                  <a:schemeClr val="tx1"/>
                </a:solidFill>
              </a:rPr>
              <a:t>продовження</a:t>
            </a:r>
            <a:r>
              <a:rPr lang="ru-RU" sz="2000" b="1" dirty="0">
                <a:solidFill>
                  <a:schemeClr val="tx1"/>
                </a:solidFill>
              </a:rPr>
              <a:t>)</a:t>
            </a:r>
            <a:endParaRPr lang="ru-RU" sz="2000" dirty="0"/>
          </a:p>
        </p:txBody>
      </p:sp>
      <p:sp>
        <p:nvSpPr>
          <p:cNvPr id="3" name="Объект 2"/>
          <p:cNvSpPr>
            <a:spLocks noGrp="1"/>
          </p:cNvSpPr>
          <p:nvPr>
            <p:ph idx="1"/>
          </p:nvPr>
        </p:nvSpPr>
        <p:spPr>
          <a:xfrm>
            <a:off x="467544" y="1268760"/>
            <a:ext cx="8208912" cy="4968552"/>
          </a:xfrm>
        </p:spPr>
        <p:txBody>
          <a:bodyPr>
            <a:normAutofit/>
          </a:bodyPr>
          <a:lstStyle/>
          <a:p>
            <a:pPr marL="68580" indent="0">
              <a:buNone/>
            </a:pPr>
            <a:r>
              <a:rPr lang="ru-RU" sz="2800" b="1" i="1" dirty="0" err="1" smtClean="0">
                <a:latin typeface="Times New Roman" pitchFamily="18" charset="0"/>
                <a:cs typeface="Times New Roman" pitchFamily="18" charset="0"/>
              </a:rPr>
              <a:t>Консультативна</a:t>
            </a:r>
            <a:r>
              <a:rPr lang="ru-RU" sz="2800" b="1" i="1" dirty="0" smtClean="0">
                <a:latin typeface="Times New Roman" pitchFamily="18" charset="0"/>
                <a:cs typeface="Times New Roman" pitchFamily="18" charset="0"/>
              </a:rPr>
              <a:t> </a:t>
            </a:r>
            <a:r>
              <a:rPr lang="ru-RU" sz="2800" b="1" i="1" dirty="0">
                <a:latin typeface="Times New Roman" pitchFamily="18" charset="0"/>
                <a:cs typeface="Times New Roman" pitchFamily="18" charset="0"/>
              </a:rPr>
              <a:t>рада </a:t>
            </a:r>
            <a:r>
              <a:rPr lang="ru-RU" sz="2800" b="1" i="1" dirty="0" err="1">
                <a:latin typeface="Times New Roman" pitchFamily="18" charset="0"/>
                <a:cs typeface="Times New Roman" pitchFamily="18" charset="0"/>
              </a:rPr>
              <a:t>європейських</a:t>
            </a:r>
            <a:r>
              <a:rPr lang="ru-RU" sz="2800" b="1" i="1" dirty="0">
                <a:latin typeface="Times New Roman" pitchFamily="18" charset="0"/>
                <a:cs typeface="Times New Roman" pitchFamily="18" charset="0"/>
              </a:rPr>
              <a:t> </a:t>
            </a:r>
            <a:r>
              <a:rPr lang="ru-RU" sz="2800" b="1" i="1" dirty="0" err="1">
                <a:latin typeface="Times New Roman" pitchFamily="18" charset="0"/>
                <a:cs typeface="Times New Roman" pitchFamily="18" charset="0"/>
              </a:rPr>
              <a:t>суддів</a:t>
            </a:r>
            <a:r>
              <a:rPr lang="ru-RU" sz="2800" b="1" i="1" dirty="0">
                <a:latin typeface="Times New Roman" pitchFamily="18" charset="0"/>
                <a:cs typeface="Times New Roman" pitchFamily="18" charset="0"/>
              </a:rPr>
              <a:t> у </a:t>
            </a:r>
            <a:r>
              <a:rPr lang="ru-RU" sz="2800" b="1" i="1" dirty="0" smtClean="0">
                <a:latin typeface="Times New Roman" pitchFamily="18" charset="0"/>
                <a:cs typeface="Times New Roman" pitchFamily="18" charset="0"/>
              </a:rPr>
              <a:t>п. </a:t>
            </a:r>
            <a:r>
              <a:rPr lang="ru-RU" sz="2800" b="1" i="1" dirty="0">
                <a:latin typeface="Times New Roman" pitchFamily="18" charset="0"/>
                <a:cs typeface="Times New Roman" pitchFamily="18" charset="0"/>
              </a:rPr>
              <a:t>12 </a:t>
            </a:r>
            <a:r>
              <a:rPr lang="ru-RU" sz="2800" b="1" i="1" dirty="0" err="1">
                <a:latin typeface="Times New Roman" pitchFamily="18" charset="0"/>
                <a:cs typeface="Times New Roman" pitchFamily="18" charset="0"/>
              </a:rPr>
              <a:t>Висновку</a:t>
            </a:r>
            <a:r>
              <a:rPr lang="ru-RU" sz="2800" b="1" i="1" dirty="0">
                <a:latin typeface="Times New Roman" pitchFamily="18" charset="0"/>
                <a:cs typeface="Times New Roman" pitchFamily="18" charset="0"/>
              </a:rPr>
              <a:t> № 1 (2001) </a:t>
            </a:r>
            <a:r>
              <a:rPr lang="ru-RU" sz="2800" dirty="0" err="1" smtClean="0">
                <a:latin typeface="Times New Roman" pitchFamily="18" charset="0"/>
                <a:cs typeface="Times New Roman" pitchFamily="18" charset="0"/>
              </a:rPr>
              <a:t>наголошує</a:t>
            </a:r>
            <a:r>
              <a:rPr lang="ru-RU" sz="2800" dirty="0">
                <a:latin typeface="Times New Roman" pitchFamily="18" charset="0"/>
                <a:cs typeface="Times New Roman" pitchFamily="18" charset="0"/>
              </a:rPr>
              <a:t>:</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Судовій</a:t>
            </a:r>
            <a:r>
              <a:rPr lang="ru-RU" sz="2800" dirty="0" smtClean="0">
                <a:latin typeface="Times New Roman" pitchFamily="18" charset="0"/>
                <a:cs typeface="Times New Roman" pitchFamily="18" charset="0"/>
              </a:rPr>
              <a:t> </a:t>
            </a:r>
            <a:r>
              <a:rPr lang="ru-RU" sz="2800" dirty="0" err="1">
                <a:latin typeface="Times New Roman" pitchFamily="18" charset="0"/>
                <a:cs typeface="Times New Roman" pitchFamily="18" charset="0"/>
              </a:rPr>
              <a:t>владі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повинні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довіряти</a:t>
            </a:r>
            <a:r>
              <a:rPr lang="ru-RU" sz="2800" dirty="0">
                <a:latin typeface="Times New Roman" pitchFamily="18" charset="0"/>
                <a:cs typeface="Times New Roman" pitchFamily="18" charset="0"/>
              </a:rPr>
              <a:t> не </a:t>
            </a:r>
            <a:r>
              <a:rPr lang="ru-RU" sz="2800" dirty="0" err="1">
                <a:latin typeface="Times New Roman" pitchFamily="18" charset="0"/>
                <a:cs typeface="Times New Roman" pitchFamily="18" charset="0"/>
              </a:rPr>
              <a:t>лише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сторони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окремої</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судової</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справи</a:t>
            </a:r>
            <a:r>
              <a:rPr lang="ru-RU" sz="2800" dirty="0">
                <a:latin typeface="Times New Roman" pitchFamily="18" charset="0"/>
                <a:cs typeface="Times New Roman" pitchFamily="18" charset="0"/>
              </a:rPr>
              <a:t>, а й </a:t>
            </a:r>
            <a:r>
              <a:rPr lang="ru-RU" sz="2800" dirty="0" err="1">
                <a:latin typeface="Times New Roman" pitchFamily="18" charset="0"/>
                <a:cs typeface="Times New Roman" pitchFamily="18" charset="0"/>
              </a:rPr>
              <a:t>суспільство</a:t>
            </a:r>
            <a:r>
              <a:rPr lang="ru-RU" sz="2800" dirty="0">
                <a:latin typeface="Times New Roman" pitchFamily="18" charset="0"/>
                <a:cs typeface="Times New Roman" pitchFamily="18" charset="0"/>
              </a:rPr>
              <a:t> в </a:t>
            </a:r>
            <a:r>
              <a:rPr lang="ru-RU" sz="2800" dirty="0" err="1">
                <a:latin typeface="Times New Roman" pitchFamily="18" charset="0"/>
                <a:cs typeface="Times New Roman" pitchFamily="18" charset="0"/>
              </a:rPr>
              <a:t>цілому</a:t>
            </a:r>
            <a:r>
              <a:rPr lang="ru-RU" sz="2800" dirty="0">
                <a:latin typeface="Times New Roman" pitchFamily="18" charset="0"/>
                <a:cs typeface="Times New Roman" pitchFamily="18" charset="0"/>
              </a:rPr>
              <a:t>. Таким чином, </a:t>
            </a:r>
            <a:r>
              <a:rPr lang="ru-RU" sz="2800" dirty="0" err="1">
                <a:latin typeface="Times New Roman" pitchFamily="18" charset="0"/>
                <a:cs typeface="Times New Roman" pitchFamily="18" charset="0"/>
              </a:rPr>
              <a:t>суддя</a:t>
            </a:r>
            <a:r>
              <a:rPr lang="ru-RU" sz="2800" dirty="0">
                <a:latin typeface="Times New Roman" pitchFamily="18" charset="0"/>
                <a:cs typeface="Times New Roman" pitchFamily="18" charset="0"/>
              </a:rPr>
              <a:t> не просто повинен </a:t>
            </a:r>
            <a:r>
              <a:rPr lang="ru-RU" sz="2800" dirty="0" err="1">
                <a:latin typeface="Times New Roman" pitchFamily="18" charset="0"/>
                <a:cs typeface="Times New Roman" pitchFamily="18" charset="0"/>
              </a:rPr>
              <a:t>насправді</a:t>
            </a:r>
            <a:r>
              <a:rPr lang="ru-RU" sz="2800" dirty="0">
                <a:latin typeface="Times New Roman" pitchFamily="18" charset="0"/>
                <a:cs typeface="Times New Roman" pitchFamily="18" charset="0"/>
              </a:rPr>
              <a:t> бути </a:t>
            </a:r>
            <a:r>
              <a:rPr lang="ru-RU" sz="2800" dirty="0" err="1">
                <a:latin typeface="Times New Roman" pitchFamily="18" charset="0"/>
                <a:cs typeface="Times New Roman" pitchFamily="18" charset="0"/>
              </a:rPr>
              <a:t>вільним</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від</a:t>
            </a:r>
            <a:r>
              <a:rPr lang="ru-RU" sz="2800" dirty="0">
                <a:latin typeface="Times New Roman" pitchFamily="18" charset="0"/>
                <a:cs typeface="Times New Roman" pitchFamily="18" charset="0"/>
              </a:rPr>
              <a:t> будь-</a:t>
            </a:r>
            <a:r>
              <a:rPr lang="ru-RU" sz="2800" dirty="0" err="1">
                <a:latin typeface="Times New Roman" pitchFamily="18" charset="0"/>
                <a:cs typeface="Times New Roman" pitchFamily="18" charset="0"/>
              </a:rPr>
              <a:t>яких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зв’язків</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прихильностей</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упередженості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він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чи</a:t>
            </a:r>
            <a:r>
              <a:rPr lang="ru-RU" sz="2800" dirty="0">
                <a:latin typeface="Times New Roman" pitchFamily="18" charset="0"/>
                <a:cs typeface="Times New Roman" pitchFamily="18" charset="0"/>
              </a:rPr>
              <a:t> вона </a:t>
            </a:r>
            <a:r>
              <a:rPr lang="ru-RU" sz="2800" dirty="0" err="1">
                <a:latin typeface="Times New Roman" pitchFamily="18" charset="0"/>
                <a:cs typeface="Times New Roman" pitchFamily="18" charset="0"/>
              </a:rPr>
              <a:t>також</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повинні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вважатися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вільними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від</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цього</a:t>
            </a:r>
            <a:r>
              <a:rPr lang="ru-RU" sz="2800" dirty="0">
                <a:latin typeface="Times New Roman" pitchFamily="18" charset="0"/>
                <a:cs typeface="Times New Roman" pitchFamily="18" charset="0"/>
              </a:rPr>
              <a:t> з точки </a:t>
            </a:r>
            <a:r>
              <a:rPr lang="ru-RU" sz="2800" dirty="0" err="1">
                <a:latin typeface="Times New Roman" pitchFamily="18" charset="0"/>
                <a:cs typeface="Times New Roman" pitchFamily="18" charset="0"/>
              </a:rPr>
              <a:t>зору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розсудливого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спостерігача</a:t>
            </a:r>
            <a:r>
              <a:rPr lang="ru-RU" sz="2800" dirty="0">
                <a:latin typeface="Times New Roman" pitchFamily="18" charset="0"/>
                <a:cs typeface="Times New Roman" pitchFamily="18" charset="0"/>
              </a:rPr>
              <a:t>. У </a:t>
            </a:r>
            <a:r>
              <a:rPr lang="ru-RU" sz="2800" dirty="0" err="1">
                <a:latin typeface="Times New Roman" pitchFamily="18" charset="0"/>
                <a:cs typeface="Times New Roman" pitchFamily="18" charset="0"/>
              </a:rPr>
              <a:t>протилежному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випадку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довіру</a:t>
            </a:r>
            <a:r>
              <a:rPr lang="ru-RU" sz="2800" dirty="0">
                <a:latin typeface="Times New Roman" pitchFamily="18" charset="0"/>
                <a:cs typeface="Times New Roman" pitchFamily="18" charset="0"/>
              </a:rPr>
              <a:t> до </a:t>
            </a:r>
            <a:r>
              <a:rPr lang="ru-RU" sz="2800" dirty="0" err="1">
                <a:latin typeface="Times New Roman" pitchFamily="18" charset="0"/>
                <a:cs typeface="Times New Roman" pitchFamily="18" charset="0"/>
              </a:rPr>
              <a:t>судової</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влади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може</a:t>
            </a:r>
            <a:r>
              <a:rPr lang="ru-RU" sz="2800" dirty="0">
                <a:latin typeface="Times New Roman" pitchFamily="18" charset="0"/>
                <a:cs typeface="Times New Roman" pitchFamily="18" charset="0"/>
              </a:rPr>
              <a:t> бути </a:t>
            </a:r>
            <a:r>
              <a:rPr lang="ru-RU" sz="2800" dirty="0" err="1">
                <a:latin typeface="Times New Roman" pitchFamily="18" charset="0"/>
                <a:cs typeface="Times New Roman" pitchFamily="18" charset="0"/>
              </a:rPr>
              <a:t>підірвано</a:t>
            </a:r>
            <a:r>
              <a:rPr lang="ru-RU" sz="2800" dirty="0">
                <a:latin typeface="Times New Roman" pitchFamily="18" charset="0"/>
                <a:cs typeface="Times New Roman" pitchFamily="18" charset="0"/>
              </a:rPr>
              <a:t>».</a:t>
            </a:r>
          </a:p>
        </p:txBody>
      </p:sp>
    </p:spTree>
    <p:extLst>
      <p:ext uri="{BB962C8B-B14F-4D97-AF65-F5344CB8AC3E}">
        <p14:creationId xmlns:p14="http://schemas.microsoft.com/office/powerpoint/2010/main" val="3117540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08912" cy="648072"/>
          </a:xfrm>
        </p:spPr>
        <p:txBody>
          <a:bodyPr>
            <a:normAutofit fontScale="90000"/>
          </a:bodyPr>
          <a:lstStyle/>
          <a:p>
            <a:pPr algn="ctr"/>
            <a:r>
              <a:rPr lang="uk-UA" sz="2000" b="1" dirty="0">
                <a:solidFill>
                  <a:schemeClr val="tx1"/>
                </a:solidFill>
              </a:rPr>
              <a:t>НЕЗАЛЕЖНІСТЬ ТА НЕУПЕРЕДЖЕНІСТЬ </a:t>
            </a:r>
            <a:r>
              <a:rPr lang="uk-UA" sz="2000" b="1" dirty="0" smtClean="0">
                <a:solidFill>
                  <a:schemeClr val="tx1"/>
                </a:solidFill>
              </a:rPr>
              <a:t>СУДУ</a:t>
            </a:r>
            <a:r>
              <a:rPr lang="ru-RU" sz="2000" b="1" dirty="0">
                <a:solidFill>
                  <a:schemeClr val="tx1"/>
                </a:solidFill>
              </a:rPr>
              <a:t/>
            </a:r>
            <a:br>
              <a:rPr lang="ru-RU" sz="2000" b="1" dirty="0">
                <a:solidFill>
                  <a:schemeClr val="tx1"/>
                </a:solidFill>
              </a:rPr>
            </a:br>
            <a:r>
              <a:rPr lang="ru-RU" sz="2000" b="1" dirty="0" smtClean="0">
                <a:solidFill>
                  <a:schemeClr val="tx1"/>
                </a:solidFill>
              </a:rPr>
              <a:t>(</a:t>
            </a:r>
            <a:r>
              <a:rPr lang="ru-RU" sz="2000" b="1" dirty="0" err="1" smtClean="0">
                <a:solidFill>
                  <a:schemeClr val="tx1"/>
                </a:solidFill>
              </a:rPr>
              <a:t>продовження</a:t>
            </a:r>
            <a:r>
              <a:rPr lang="ru-RU" sz="2000" b="1" dirty="0" smtClean="0">
                <a:solidFill>
                  <a:schemeClr val="tx1"/>
                </a:solidFill>
              </a:rPr>
              <a:t>)</a:t>
            </a:r>
            <a:endParaRPr lang="ru-RU" sz="2000" dirty="0"/>
          </a:p>
        </p:txBody>
      </p:sp>
      <p:sp>
        <p:nvSpPr>
          <p:cNvPr id="3" name="Объект 2"/>
          <p:cNvSpPr>
            <a:spLocks noGrp="1"/>
          </p:cNvSpPr>
          <p:nvPr>
            <p:ph idx="1"/>
          </p:nvPr>
        </p:nvSpPr>
        <p:spPr>
          <a:xfrm>
            <a:off x="467544" y="1052736"/>
            <a:ext cx="8208912" cy="5472608"/>
          </a:xfrm>
        </p:spPr>
        <p:txBody>
          <a:bodyPr/>
          <a:lstStyle/>
          <a:p>
            <a:pPr marL="582930" indent="-514350" algn="just">
              <a:buAutoNum type="arabicPeriod"/>
            </a:pPr>
            <a:r>
              <a:rPr lang="ru-RU" sz="2500" dirty="0" err="1">
                <a:latin typeface="Times New Roman" pitchFamily="18" charset="0"/>
                <a:cs typeface="Times New Roman" pitchFamily="18" charset="0"/>
              </a:rPr>
              <a:t>Спосіб</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призначення</a:t>
            </a:r>
            <a:r>
              <a:rPr lang="ru-RU" sz="2500" dirty="0">
                <a:latin typeface="Times New Roman" pitchFamily="18" charset="0"/>
                <a:cs typeface="Times New Roman" pitchFamily="18" charset="0"/>
              </a:rPr>
              <a:t> та </a:t>
            </a:r>
            <a:r>
              <a:rPr lang="ru-RU" sz="2500" dirty="0" err="1">
                <a:latin typeface="Times New Roman" pitchFamily="18" charset="0"/>
                <a:cs typeface="Times New Roman" pitchFamily="18" charset="0"/>
              </a:rPr>
              <a:t>звільнення</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членів</a:t>
            </a:r>
            <a:r>
              <a:rPr lang="ru-RU" sz="2500" dirty="0">
                <a:latin typeface="Times New Roman" pitchFamily="18" charset="0"/>
                <a:cs typeface="Times New Roman" pitchFamily="18" charset="0"/>
              </a:rPr>
              <a:t> суду («Волков </a:t>
            </a:r>
            <a:r>
              <a:rPr lang="en-US" sz="2500" dirty="0">
                <a:latin typeface="Times New Roman" pitchFamily="18" charset="0"/>
                <a:cs typeface="Times New Roman" pitchFamily="18" charset="0"/>
              </a:rPr>
              <a:t>v</a:t>
            </a:r>
            <a:r>
              <a:rPr lang="uk-UA" sz="2500" dirty="0">
                <a:latin typeface="Times New Roman" pitchFamily="18" charset="0"/>
                <a:cs typeface="Times New Roman" pitchFamily="18" charset="0"/>
              </a:rPr>
              <a:t> України</a:t>
            </a:r>
            <a:r>
              <a:rPr lang="ru-RU" sz="2500" dirty="0">
                <a:latin typeface="Times New Roman" pitchFamily="18" charset="0"/>
                <a:cs typeface="Times New Roman" pitchFamily="18" charset="0"/>
              </a:rPr>
              <a:t> »);</a:t>
            </a:r>
          </a:p>
          <a:p>
            <a:pPr marL="582930" indent="-514350" algn="just">
              <a:buAutoNum type="arabicPeriod"/>
            </a:pPr>
            <a:r>
              <a:rPr lang="ru-RU" sz="2500" dirty="0" err="1">
                <a:latin typeface="Times New Roman" pitchFamily="18" charset="0"/>
                <a:cs typeface="Times New Roman" pitchFamily="18" charset="0"/>
              </a:rPr>
              <a:t>Терміни</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перебування</a:t>
            </a:r>
            <a:r>
              <a:rPr lang="ru-RU" sz="2500" dirty="0">
                <a:latin typeface="Times New Roman" pitchFamily="18" charset="0"/>
                <a:cs typeface="Times New Roman" pitchFamily="18" charset="0"/>
              </a:rPr>
              <a:t> на </a:t>
            </a:r>
            <a:r>
              <a:rPr lang="ru-RU" sz="2500" dirty="0" err="1">
                <a:latin typeface="Times New Roman" pitchFamily="18" charset="0"/>
                <a:cs typeface="Times New Roman" pitchFamily="18" charset="0"/>
              </a:rPr>
              <a:t>посаді</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судді</a:t>
            </a:r>
            <a:r>
              <a:rPr lang="ru-RU" sz="2500" dirty="0">
                <a:latin typeface="Times New Roman" pitchFamily="18" charset="0"/>
                <a:cs typeface="Times New Roman" pitchFamily="18" charset="0"/>
              </a:rPr>
              <a:t>;</a:t>
            </a:r>
          </a:p>
          <a:p>
            <a:pPr marL="582930" indent="-514350" algn="just">
              <a:buAutoNum type="arabicPeriod"/>
            </a:pPr>
            <a:r>
              <a:rPr lang="ru-RU" sz="2500" dirty="0" err="1">
                <a:latin typeface="Times New Roman" pitchFamily="18" charset="0"/>
                <a:cs typeface="Times New Roman" pitchFamily="18" charset="0"/>
              </a:rPr>
              <a:t>Існування</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гарантій</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від</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зовнішнього</a:t>
            </a:r>
            <a:r>
              <a:rPr lang="ru-RU" sz="2500" dirty="0">
                <a:latin typeface="Times New Roman" pitchFamily="18" charset="0"/>
                <a:cs typeface="Times New Roman" pitchFamily="18" charset="0"/>
              </a:rPr>
              <a:t> </a:t>
            </a:r>
            <a:r>
              <a:rPr lang="ru-RU" sz="2500" dirty="0" err="1">
                <a:latin typeface="Times New Roman" pitchFamily="18" charset="0"/>
                <a:cs typeface="Times New Roman" pitchFamily="18" charset="0"/>
              </a:rPr>
              <a:t>тиску</a:t>
            </a:r>
            <a:r>
              <a:rPr lang="ru-RU" sz="2500" dirty="0">
                <a:latin typeface="Times New Roman" pitchFamily="18" charset="0"/>
                <a:cs typeface="Times New Roman" pitchFamily="18" charset="0"/>
              </a:rPr>
              <a:t>;</a:t>
            </a:r>
          </a:p>
          <a:p>
            <a:pPr marL="68580" indent="0" algn="just">
              <a:buNone/>
            </a:pPr>
            <a:r>
              <a:rPr lang="ru-RU" sz="2100" dirty="0">
                <a:latin typeface="Times New Roman" pitchFamily="18" charset="0"/>
                <a:cs typeface="Times New Roman" pitchFamily="18" charset="0"/>
              </a:rPr>
              <a:t>Так, у </a:t>
            </a:r>
            <a:r>
              <a:rPr lang="ru-RU" sz="2100" dirty="0" err="1">
                <a:latin typeface="Times New Roman" pitchFamily="18" charset="0"/>
                <a:cs typeface="Times New Roman" pitchFamily="18" charset="0"/>
              </a:rPr>
              <a:t>справі</a:t>
            </a:r>
            <a:r>
              <a:rPr lang="ru-RU" sz="2100" dirty="0">
                <a:latin typeface="Times New Roman" pitchFamily="18" charset="0"/>
                <a:cs typeface="Times New Roman" pitchFamily="18" charset="0"/>
              </a:rPr>
              <a:t> </a:t>
            </a:r>
            <a:r>
              <a:rPr lang="ru-RU" sz="2100" b="1" dirty="0">
                <a:latin typeface="Times New Roman" pitchFamily="18" charset="0"/>
                <a:cs typeface="Times New Roman" pitchFamily="18" charset="0"/>
              </a:rPr>
              <a:t>«</a:t>
            </a:r>
            <a:r>
              <a:rPr lang="en-US" sz="2100" b="1" i="1" dirty="0" err="1">
                <a:latin typeface="Times New Roman" pitchFamily="18" charset="0"/>
                <a:cs typeface="Times New Roman" pitchFamily="18" charset="0"/>
              </a:rPr>
              <a:t>Sovtransavto</a:t>
            </a:r>
            <a:r>
              <a:rPr lang="en-US" sz="2100" b="1" i="1" dirty="0">
                <a:latin typeface="Times New Roman" pitchFamily="18" charset="0"/>
                <a:cs typeface="Times New Roman" pitchFamily="18" charset="0"/>
              </a:rPr>
              <a:t> Holding v. Ukraine</a:t>
            </a:r>
            <a:r>
              <a:rPr lang="uk-UA" sz="2100" b="1" i="1" dirty="0">
                <a:latin typeface="Times New Roman" pitchFamily="18" charset="0"/>
                <a:cs typeface="Times New Roman" pitchFamily="18" charset="0"/>
              </a:rPr>
              <a:t>»</a:t>
            </a:r>
            <a:r>
              <a:rPr lang="en-US" sz="2100" dirty="0">
                <a:latin typeface="Times New Roman" pitchFamily="18" charset="0"/>
                <a:cs typeface="Times New Roman" pitchFamily="18" charset="0"/>
              </a:rPr>
              <a:t>, </a:t>
            </a:r>
            <a:r>
              <a:rPr lang="ru-RU" sz="2100" dirty="0">
                <a:latin typeface="Times New Roman" pitchFamily="18" charset="0"/>
                <a:cs typeface="Times New Roman" pitchFamily="18" charset="0"/>
              </a:rPr>
              <a:t>Президент </a:t>
            </a:r>
            <a:r>
              <a:rPr lang="en-US" sz="2100" dirty="0">
                <a:latin typeface="Times New Roman" pitchFamily="18" charset="0"/>
                <a:cs typeface="Times New Roman" pitchFamily="18" charset="0"/>
              </a:rPr>
              <a:t>c</a:t>
            </a:r>
            <a:r>
              <a:rPr lang="ru-RU" sz="2100" dirty="0" err="1">
                <a:latin typeface="Times New Roman" pitchFamily="18" charset="0"/>
                <a:cs typeface="Times New Roman" pitchFamily="18" charset="0"/>
              </a:rPr>
              <a:t>воїм</a:t>
            </a:r>
            <a:r>
              <a:rPr lang="ru-RU" sz="2100" dirty="0">
                <a:latin typeface="Times New Roman" pitchFamily="18" charset="0"/>
                <a:cs typeface="Times New Roman" pitchFamily="18" charset="0"/>
              </a:rPr>
              <a:t> листом наказав </a:t>
            </a:r>
            <a:r>
              <a:rPr lang="ru-RU" sz="2100" dirty="0" err="1">
                <a:latin typeface="Times New Roman" pitchFamily="18" charset="0"/>
                <a:cs typeface="Times New Roman" pitchFamily="18" charset="0"/>
              </a:rPr>
              <a:t>Голові</a:t>
            </a:r>
            <a:r>
              <a:rPr lang="ru-RU" sz="2100" dirty="0">
                <a:latin typeface="Times New Roman" pitchFamily="18" charset="0"/>
                <a:cs typeface="Times New Roman" pitchFamily="18" charset="0"/>
              </a:rPr>
              <a:t> </a:t>
            </a:r>
            <a:r>
              <a:rPr lang="ru-RU" sz="2100" dirty="0" err="1">
                <a:latin typeface="Times New Roman" pitchFamily="18" charset="0"/>
                <a:cs typeface="Times New Roman" pitchFamily="18" charset="0"/>
              </a:rPr>
              <a:t>Вищого</a:t>
            </a:r>
            <a:r>
              <a:rPr lang="ru-RU" sz="2100" dirty="0">
                <a:latin typeface="Times New Roman" pitchFamily="18" charset="0"/>
                <a:cs typeface="Times New Roman" pitchFamily="18" charset="0"/>
              </a:rPr>
              <a:t> </a:t>
            </a:r>
            <a:r>
              <a:rPr lang="ru-RU" sz="2100" dirty="0" err="1">
                <a:latin typeface="Times New Roman" pitchFamily="18" charset="0"/>
                <a:cs typeface="Times New Roman" pitchFamily="18" charset="0"/>
              </a:rPr>
              <a:t>Арбітражного</a:t>
            </a:r>
            <a:r>
              <a:rPr lang="ru-RU" sz="2100" dirty="0">
                <a:latin typeface="Times New Roman" pitchFamily="18" charset="0"/>
                <a:cs typeface="Times New Roman" pitchFamily="18" charset="0"/>
              </a:rPr>
              <a:t> Суду «</a:t>
            </a:r>
            <a:r>
              <a:rPr lang="ru-RU" sz="2100" dirty="0" err="1">
                <a:latin typeface="Times New Roman" pitchFamily="18" charset="0"/>
                <a:cs typeface="Times New Roman" pitchFamily="18" charset="0"/>
              </a:rPr>
              <a:t>захищати</a:t>
            </a:r>
            <a:r>
              <a:rPr lang="ru-RU" sz="2100" dirty="0">
                <a:latin typeface="Times New Roman" pitchFamily="18" charset="0"/>
                <a:cs typeface="Times New Roman" pitchFamily="18" charset="0"/>
              </a:rPr>
              <a:t> </a:t>
            </a:r>
            <a:r>
              <a:rPr lang="ru-RU" sz="2100" dirty="0" err="1">
                <a:latin typeface="Times New Roman" pitchFamily="18" charset="0"/>
                <a:cs typeface="Times New Roman" pitchFamily="18" charset="0"/>
              </a:rPr>
              <a:t>інтереси</a:t>
            </a:r>
            <a:r>
              <a:rPr lang="ru-RU" sz="2100" dirty="0">
                <a:latin typeface="Times New Roman" pitchFamily="18" charset="0"/>
                <a:cs typeface="Times New Roman" pitchFamily="18" charset="0"/>
              </a:rPr>
              <a:t> </a:t>
            </a:r>
            <a:r>
              <a:rPr lang="ru-RU" sz="2100" dirty="0" err="1">
                <a:latin typeface="Times New Roman" pitchFamily="18" charset="0"/>
                <a:cs typeface="Times New Roman" pitchFamily="18" charset="0"/>
              </a:rPr>
              <a:t>громадян</a:t>
            </a:r>
            <a:r>
              <a:rPr lang="ru-RU" sz="2100" dirty="0">
                <a:latin typeface="Times New Roman" pitchFamily="18" charset="0"/>
                <a:cs typeface="Times New Roman" pitchFamily="18" charset="0"/>
              </a:rPr>
              <a:t> </a:t>
            </a:r>
            <a:r>
              <a:rPr lang="ru-RU" sz="2100" dirty="0" err="1">
                <a:latin typeface="Times New Roman" pitchFamily="18" charset="0"/>
                <a:cs typeface="Times New Roman" pitchFamily="18" charset="0"/>
              </a:rPr>
              <a:t>України</a:t>
            </a:r>
            <a:r>
              <a:rPr lang="ru-RU" sz="2100" dirty="0">
                <a:latin typeface="Times New Roman" pitchFamily="18" charset="0"/>
                <a:cs typeface="Times New Roman" pitchFamily="18" charset="0"/>
              </a:rPr>
              <a:t>» та «</a:t>
            </a:r>
            <a:r>
              <a:rPr lang="ru-RU" sz="2100" dirty="0" err="1">
                <a:latin typeface="Times New Roman" pitchFamily="18" charset="0"/>
                <a:cs typeface="Times New Roman" pitchFamily="18" charset="0"/>
              </a:rPr>
              <a:t>інтереси</a:t>
            </a:r>
            <a:r>
              <a:rPr lang="ru-RU" sz="2100" dirty="0">
                <a:latin typeface="Times New Roman" pitchFamily="18" charset="0"/>
                <a:cs typeface="Times New Roman" pitchFamily="18" charset="0"/>
              </a:rPr>
              <a:t> </a:t>
            </a:r>
            <a:r>
              <a:rPr lang="ru-RU" sz="2100" dirty="0" err="1">
                <a:latin typeface="Times New Roman" pitchFamily="18" charset="0"/>
                <a:cs typeface="Times New Roman" pitchFamily="18" charset="0"/>
              </a:rPr>
              <a:t>держави</a:t>
            </a:r>
            <a:r>
              <a:rPr lang="ru-RU" sz="2100" dirty="0">
                <a:latin typeface="Times New Roman" pitchFamily="18" charset="0"/>
                <a:cs typeface="Times New Roman" pitchFamily="18" charset="0"/>
              </a:rPr>
              <a:t>». У свою </a:t>
            </a:r>
            <a:r>
              <a:rPr lang="ru-RU" sz="2100" dirty="0" err="1">
                <a:latin typeface="Times New Roman" pitchFamily="18" charset="0"/>
                <a:cs typeface="Times New Roman" pitchFamily="18" charset="0"/>
              </a:rPr>
              <a:t>чергу</a:t>
            </a:r>
            <a:r>
              <a:rPr lang="ru-RU" sz="2100" dirty="0">
                <a:latin typeface="Times New Roman" pitchFamily="18" charset="0"/>
                <a:cs typeface="Times New Roman" pitchFamily="18" charset="0"/>
              </a:rPr>
              <a:t>, Голова ВАСУ направив </a:t>
            </a:r>
            <a:r>
              <a:rPr lang="ru-RU" sz="2100" dirty="0" err="1">
                <a:latin typeface="Times New Roman" pitchFamily="18" charset="0"/>
                <a:cs typeface="Times New Roman" pitchFamily="18" charset="0"/>
              </a:rPr>
              <a:t>цей</a:t>
            </a:r>
            <a:r>
              <a:rPr lang="ru-RU" sz="2100" dirty="0">
                <a:latin typeface="Times New Roman" pitchFamily="18" charset="0"/>
                <a:cs typeface="Times New Roman" pitchFamily="18" charset="0"/>
              </a:rPr>
              <a:t> лист </a:t>
            </a:r>
            <a:r>
              <a:rPr lang="ru-RU" sz="2100" dirty="0" err="1">
                <a:latin typeface="Times New Roman" pitchFamily="18" charset="0"/>
                <a:cs typeface="Times New Roman" pitchFamily="18" charset="0"/>
              </a:rPr>
              <a:t>голові</a:t>
            </a:r>
            <a:r>
              <a:rPr lang="ru-RU" sz="2100" dirty="0">
                <a:latin typeface="Times New Roman" pitchFamily="18" charset="0"/>
                <a:cs typeface="Times New Roman" pitchFamily="18" charset="0"/>
              </a:rPr>
              <a:t> </a:t>
            </a:r>
            <a:r>
              <a:rPr lang="ru-RU" sz="2100" dirty="0" err="1">
                <a:latin typeface="Times New Roman" pitchFamily="18" charset="0"/>
                <a:cs typeface="Times New Roman" pitchFamily="18" charset="0"/>
              </a:rPr>
              <a:t>Арбітражного</a:t>
            </a:r>
            <a:r>
              <a:rPr lang="ru-RU" sz="2100" dirty="0">
                <a:latin typeface="Times New Roman" pitchFamily="18" charset="0"/>
                <a:cs typeface="Times New Roman" pitchFamily="18" charset="0"/>
              </a:rPr>
              <a:t> суду </a:t>
            </a:r>
            <a:r>
              <a:rPr lang="ru-RU" sz="2100" dirty="0" err="1">
                <a:latin typeface="Times New Roman" pitchFamily="18" charset="0"/>
                <a:cs typeface="Times New Roman" pitchFamily="18" charset="0"/>
              </a:rPr>
              <a:t>Київської</a:t>
            </a:r>
            <a:r>
              <a:rPr lang="ru-RU" sz="2100" dirty="0">
                <a:latin typeface="Times New Roman" pitchFamily="18" charset="0"/>
                <a:cs typeface="Times New Roman" pitchFamily="18" charset="0"/>
              </a:rPr>
              <a:t> </a:t>
            </a:r>
            <a:r>
              <a:rPr lang="ru-RU" sz="2100" dirty="0" err="1">
                <a:latin typeface="Times New Roman" pitchFamily="18" charset="0"/>
                <a:cs typeface="Times New Roman" pitchFamily="18" charset="0"/>
              </a:rPr>
              <a:t>області</a:t>
            </a:r>
            <a:r>
              <a:rPr lang="ru-RU" sz="2100" dirty="0">
                <a:latin typeface="Times New Roman" pitchFamily="18" charset="0"/>
                <a:cs typeface="Times New Roman" pitchFamily="18" charset="0"/>
              </a:rPr>
              <a:t> для того, </a:t>
            </a:r>
            <a:r>
              <a:rPr lang="ru-RU" sz="2100" dirty="0" err="1">
                <a:latin typeface="Times New Roman" pitchFamily="18" charset="0"/>
                <a:cs typeface="Times New Roman" pitchFamily="18" charset="0"/>
              </a:rPr>
              <a:t>щоб</a:t>
            </a:r>
            <a:r>
              <a:rPr lang="ru-RU" sz="2100" dirty="0">
                <a:latin typeface="Times New Roman" pitchFamily="18" charset="0"/>
                <a:cs typeface="Times New Roman" pitchFamily="18" charset="0"/>
              </a:rPr>
              <a:t> той взяв </a:t>
            </a:r>
            <a:r>
              <a:rPr lang="ru-RU" sz="2100" dirty="0" err="1">
                <a:latin typeface="Times New Roman" pitchFamily="18" charset="0"/>
                <a:cs typeface="Times New Roman" pitchFamily="18" charset="0"/>
              </a:rPr>
              <a:t>його</a:t>
            </a:r>
            <a:r>
              <a:rPr lang="ru-RU" sz="2100" dirty="0">
                <a:latin typeface="Times New Roman" pitchFamily="18" charset="0"/>
                <a:cs typeface="Times New Roman" pitchFamily="18" charset="0"/>
              </a:rPr>
              <a:t> до </a:t>
            </a:r>
            <a:r>
              <a:rPr lang="ru-RU" sz="2100" dirty="0" err="1">
                <a:latin typeface="Times New Roman" pitchFamily="18" charset="0"/>
                <a:cs typeface="Times New Roman" pitchFamily="18" charset="0"/>
              </a:rPr>
              <a:t>уваги</a:t>
            </a:r>
            <a:r>
              <a:rPr lang="ru-RU" sz="2100" dirty="0">
                <a:latin typeface="Times New Roman" pitchFamily="18" charset="0"/>
                <a:cs typeface="Times New Roman" pitchFamily="18" charset="0"/>
              </a:rPr>
              <a:t> </a:t>
            </a:r>
            <a:r>
              <a:rPr lang="ru-RU" sz="2100" dirty="0" err="1">
                <a:latin typeface="Times New Roman" pitchFamily="18" charset="0"/>
                <a:cs typeface="Times New Roman" pitchFamily="18" charset="0"/>
              </a:rPr>
              <a:t>під</a:t>
            </a:r>
            <a:r>
              <a:rPr lang="ru-RU" sz="2100" dirty="0">
                <a:latin typeface="Times New Roman" pitchFamily="18" charset="0"/>
                <a:cs typeface="Times New Roman" pitchFamily="18" charset="0"/>
              </a:rPr>
              <a:t> час </a:t>
            </a:r>
            <a:r>
              <a:rPr lang="ru-RU" sz="2100" dirty="0" err="1">
                <a:latin typeface="Times New Roman" pitchFamily="18" charset="0"/>
                <a:cs typeface="Times New Roman" pitchFamily="18" charset="0"/>
              </a:rPr>
              <a:t>розгляду</a:t>
            </a:r>
            <a:r>
              <a:rPr lang="ru-RU" sz="2100" dirty="0">
                <a:latin typeface="Times New Roman" pitchFamily="18" charset="0"/>
                <a:cs typeface="Times New Roman" pitchFamily="18" charset="0"/>
              </a:rPr>
              <a:t> </a:t>
            </a:r>
            <a:r>
              <a:rPr lang="ru-RU" sz="2100" dirty="0" err="1">
                <a:latin typeface="Times New Roman" pitchFamily="18" charset="0"/>
                <a:cs typeface="Times New Roman" pitchFamily="18" charset="0"/>
              </a:rPr>
              <a:t>справи</a:t>
            </a:r>
            <a:r>
              <a:rPr lang="ru-RU" sz="2100" dirty="0">
                <a:latin typeface="Times New Roman" pitchFamily="18" charset="0"/>
                <a:cs typeface="Times New Roman" pitchFamily="18" charset="0"/>
              </a:rPr>
              <a:t>. </a:t>
            </a:r>
            <a:r>
              <a:rPr lang="ru-RU" sz="2100" dirty="0" err="1">
                <a:latin typeface="Times New Roman" pitchFamily="18" charset="0"/>
                <a:cs typeface="Times New Roman" pitchFamily="18" charset="0"/>
              </a:rPr>
              <a:t>Розгублений</a:t>
            </a:r>
            <a:r>
              <a:rPr lang="ru-RU" sz="2100" dirty="0">
                <a:latin typeface="Times New Roman" pitchFamily="18" charset="0"/>
                <a:cs typeface="Times New Roman" pitchFamily="18" charset="0"/>
              </a:rPr>
              <a:t> таким </a:t>
            </a:r>
            <a:r>
              <a:rPr lang="ru-RU" sz="2100" dirty="0" err="1">
                <a:latin typeface="Times New Roman" pitchFamily="18" charset="0"/>
                <a:cs typeface="Times New Roman" pitchFamily="18" charset="0"/>
              </a:rPr>
              <a:t>зухвалим</a:t>
            </a:r>
            <a:r>
              <a:rPr lang="ru-RU" sz="2100" dirty="0">
                <a:latin typeface="Times New Roman" pitchFamily="18" charset="0"/>
                <a:cs typeface="Times New Roman" pitchFamily="18" charset="0"/>
              </a:rPr>
              <a:t> </a:t>
            </a:r>
            <a:r>
              <a:rPr lang="ru-RU" sz="2100" dirty="0" err="1">
                <a:latin typeface="Times New Roman" pitchFamily="18" charset="0"/>
                <a:cs typeface="Times New Roman" pitchFamily="18" charset="0"/>
              </a:rPr>
              <a:t>нехтуванням</a:t>
            </a:r>
            <a:r>
              <a:rPr lang="ru-RU" sz="2100" dirty="0">
                <a:latin typeface="Times New Roman" pitchFamily="18" charset="0"/>
                <a:cs typeface="Times New Roman" pitchFamily="18" charset="0"/>
              </a:rPr>
              <a:t> принципу </a:t>
            </a:r>
            <a:r>
              <a:rPr lang="ru-RU" sz="2100" dirty="0" err="1">
                <a:latin typeface="Times New Roman" pitchFamily="18" charset="0"/>
                <a:cs typeface="Times New Roman" pitchFamily="18" charset="0"/>
              </a:rPr>
              <a:t>розподілу</a:t>
            </a:r>
            <a:r>
              <a:rPr lang="ru-RU" sz="2100" dirty="0">
                <a:latin typeface="Times New Roman" pitchFamily="18" charset="0"/>
                <a:cs typeface="Times New Roman" pitchFamily="18" charset="0"/>
              </a:rPr>
              <a:t> </a:t>
            </a:r>
            <a:r>
              <a:rPr lang="ru-RU" sz="2100" dirty="0" err="1">
                <a:latin typeface="Times New Roman" pitchFamily="18" charset="0"/>
                <a:cs typeface="Times New Roman" pitchFamily="18" charset="0"/>
              </a:rPr>
              <a:t>влад</a:t>
            </a:r>
            <a:r>
              <a:rPr lang="ru-RU" sz="2100" dirty="0">
                <a:latin typeface="Times New Roman" pitchFamily="18" charset="0"/>
                <a:cs typeface="Times New Roman" pitchFamily="18" charset="0"/>
              </a:rPr>
              <a:t>, </a:t>
            </a:r>
            <a:r>
              <a:rPr lang="ru-RU" sz="2100" dirty="0" err="1">
                <a:latin typeface="Times New Roman" pitchFamily="18" charset="0"/>
                <a:cs typeface="Times New Roman" pitchFamily="18" charset="0"/>
              </a:rPr>
              <a:t>Євросуд</a:t>
            </a:r>
            <a:r>
              <a:rPr lang="ru-RU" sz="2100" dirty="0">
                <a:latin typeface="Times New Roman" pitchFamily="18" charset="0"/>
                <a:cs typeface="Times New Roman" pitchFamily="18" charset="0"/>
              </a:rPr>
              <a:t> </a:t>
            </a:r>
            <a:r>
              <a:rPr lang="ru-RU" sz="2100" dirty="0" err="1">
                <a:latin typeface="Times New Roman" pitchFamily="18" charset="0"/>
                <a:cs typeface="Times New Roman" pitchFamily="18" charset="0"/>
              </a:rPr>
              <a:t>зазначив</a:t>
            </a:r>
            <a:r>
              <a:rPr lang="ru-RU" sz="2100" dirty="0">
                <a:latin typeface="Times New Roman" pitchFamily="18" charset="0"/>
                <a:cs typeface="Times New Roman" pitchFamily="18" charset="0"/>
              </a:rPr>
              <a:t>, </a:t>
            </a:r>
            <a:r>
              <a:rPr lang="ru-RU" sz="2100" dirty="0" err="1">
                <a:latin typeface="Times New Roman" pitchFamily="18" charset="0"/>
                <a:cs typeface="Times New Roman" pitchFamily="18" charset="0"/>
              </a:rPr>
              <a:t>що</a:t>
            </a:r>
            <a:r>
              <a:rPr lang="ru-RU" sz="2100" dirty="0">
                <a:latin typeface="Times New Roman" pitchFamily="18" charset="0"/>
                <a:cs typeface="Times New Roman" pitchFamily="18" charset="0"/>
              </a:rPr>
              <a:t> </a:t>
            </a:r>
            <a:r>
              <a:rPr lang="ru-RU" sz="2100" dirty="0" err="1">
                <a:latin typeface="Times New Roman" pitchFamily="18" charset="0"/>
                <a:cs typeface="Times New Roman" pitchFamily="18" charset="0"/>
              </a:rPr>
              <a:t>ці</a:t>
            </a:r>
            <a:r>
              <a:rPr lang="ru-RU" sz="2100" dirty="0">
                <a:latin typeface="Times New Roman" pitchFamily="18" charset="0"/>
                <a:cs typeface="Times New Roman" pitchFamily="18" charset="0"/>
              </a:rPr>
              <a:t> «... </a:t>
            </a:r>
            <a:r>
              <a:rPr lang="ru-RU" sz="2100" i="1" dirty="0" err="1">
                <a:latin typeface="Times New Roman" pitchFamily="18" charset="0"/>
                <a:cs typeface="Times New Roman" pitchFamily="18" charset="0"/>
              </a:rPr>
              <a:t>численні</a:t>
            </a:r>
            <a:r>
              <a:rPr lang="ru-RU" sz="2100" i="1" dirty="0">
                <a:latin typeface="Times New Roman" pitchFamily="18" charset="0"/>
                <a:cs typeface="Times New Roman" pitchFamily="18" charset="0"/>
              </a:rPr>
              <a:t> </a:t>
            </a:r>
            <a:r>
              <a:rPr lang="ru-RU" sz="2100" i="1" dirty="0" err="1">
                <a:latin typeface="Times New Roman" pitchFamily="18" charset="0"/>
                <a:cs typeface="Times New Roman" pitchFamily="18" charset="0"/>
              </a:rPr>
              <a:t>акти</a:t>
            </a:r>
            <a:r>
              <a:rPr lang="ru-RU" sz="2100" i="1" dirty="0">
                <a:latin typeface="Times New Roman" pitchFamily="18" charset="0"/>
                <a:cs typeface="Times New Roman" pitchFamily="18" charset="0"/>
              </a:rPr>
              <a:t> </a:t>
            </a:r>
            <a:r>
              <a:rPr lang="ru-RU" sz="2100" i="1" dirty="0" err="1">
                <a:latin typeface="Times New Roman" pitchFamily="18" charset="0"/>
                <a:cs typeface="Times New Roman" pitchFamily="18" charset="0"/>
              </a:rPr>
              <a:t>втручання</a:t>
            </a:r>
            <a:r>
              <a:rPr lang="ru-RU" sz="2100" i="1" dirty="0">
                <a:latin typeface="Times New Roman" pitchFamily="18" charset="0"/>
                <a:cs typeface="Times New Roman" pitchFamily="18" charset="0"/>
              </a:rPr>
              <a:t> у </a:t>
            </a:r>
            <a:r>
              <a:rPr lang="ru-RU" sz="2100" i="1" dirty="0" err="1">
                <a:latin typeface="Times New Roman" pitchFamily="18" charset="0"/>
                <a:cs typeface="Times New Roman" pitchFamily="18" charset="0"/>
              </a:rPr>
              <a:t>судовий</a:t>
            </a:r>
            <a:r>
              <a:rPr lang="ru-RU" sz="2100" i="1" dirty="0">
                <a:latin typeface="Times New Roman" pitchFamily="18" charset="0"/>
                <a:cs typeface="Times New Roman" pitchFamily="18" charset="0"/>
              </a:rPr>
              <a:t> </a:t>
            </a:r>
            <a:r>
              <a:rPr lang="ru-RU" sz="2100" i="1" dirty="0" err="1">
                <a:latin typeface="Times New Roman" pitchFamily="18" charset="0"/>
                <a:cs typeface="Times New Roman" pitchFamily="18" charset="0"/>
              </a:rPr>
              <a:t>процес</a:t>
            </a:r>
            <a:r>
              <a:rPr lang="ru-RU" sz="2100" i="1" dirty="0">
                <a:latin typeface="Times New Roman" pitchFamily="18" charset="0"/>
                <a:cs typeface="Times New Roman" pitchFamily="18" charset="0"/>
              </a:rPr>
              <a:t>... </a:t>
            </a:r>
            <a:r>
              <a:rPr lang="ru-RU" sz="2100" i="1" dirty="0" err="1">
                <a:latin typeface="Times New Roman" pitchFamily="18" charset="0"/>
                <a:cs typeface="Times New Roman" pitchFamily="18" charset="0"/>
              </a:rPr>
              <a:t>самі</a:t>
            </a:r>
            <a:r>
              <a:rPr lang="ru-RU" sz="2100" i="1" dirty="0">
                <a:latin typeface="Times New Roman" pitchFamily="18" charset="0"/>
                <a:cs typeface="Times New Roman" pitchFamily="18" charset="0"/>
              </a:rPr>
              <a:t> по </a:t>
            </a:r>
            <a:r>
              <a:rPr lang="ru-RU" sz="2100" i="1" dirty="0" err="1">
                <a:latin typeface="Times New Roman" pitchFamily="18" charset="0"/>
                <a:cs typeface="Times New Roman" pitchFamily="18" charset="0"/>
              </a:rPr>
              <a:t>собі</a:t>
            </a:r>
            <a:r>
              <a:rPr lang="ru-RU" sz="2100" i="1" dirty="0">
                <a:latin typeface="Times New Roman" pitchFamily="18" charset="0"/>
                <a:cs typeface="Times New Roman" pitchFamily="18" charset="0"/>
              </a:rPr>
              <a:t> </a:t>
            </a:r>
            <a:r>
              <a:rPr lang="ru-RU" sz="2100" i="1" dirty="0" err="1">
                <a:latin typeface="Times New Roman" pitchFamily="18" charset="0"/>
                <a:cs typeface="Times New Roman" pitchFamily="18" charset="0"/>
              </a:rPr>
              <a:t>несумісні</a:t>
            </a:r>
            <a:r>
              <a:rPr lang="ru-RU" sz="2100" i="1" dirty="0">
                <a:latin typeface="Times New Roman" pitchFamily="18" charset="0"/>
                <a:cs typeface="Times New Roman" pitchFamily="18" charset="0"/>
              </a:rPr>
              <a:t> з </a:t>
            </a:r>
            <a:r>
              <a:rPr lang="ru-RU" sz="2100" i="1" dirty="0" err="1">
                <a:latin typeface="Times New Roman" pitchFamily="18" charset="0"/>
                <a:cs typeface="Times New Roman" pitchFamily="18" charset="0"/>
              </a:rPr>
              <a:t>поняттям</a:t>
            </a:r>
            <a:r>
              <a:rPr lang="ru-RU" sz="2100" i="1" dirty="0">
                <a:latin typeface="Times New Roman" pitchFamily="18" charset="0"/>
                <a:cs typeface="Times New Roman" pitchFamily="18" charset="0"/>
              </a:rPr>
              <a:t> "</a:t>
            </a:r>
            <a:r>
              <a:rPr lang="ru-RU" sz="2100" i="1" dirty="0" err="1">
                <a:latin typeface="Times New Roman" pitchFamily="18" charset="0"/>
                <a:cs typeface="Times New Roman" pitchFamily="18" charset="0"/>
              </a:rPr>
              <a:t>незалежний</a:t>
            </a:r>
            <a:r>
              <a:rPr lang="ru-RU" sz="2100" i="1" dirty="0">
                <a:latin typeface="Times New Roman" pitchFamily="18" charset="0"/>
                <a:cs typeface="Times New Roman" pitchFamily="18" charset="0"/>
              </a:rPr>
              <a:t> і </a:t>
            </a:r>
            <a:r>
              <a:rPr lang="ru-RU" sz="2100" i="1" dirty="0" err="1">
                <a:latin typeface="Times New Roman" pitchFamily="18" charset="0"/>
                <a:cs typeface="Times New Roman" pitchFamily="18" charset="0"/>
              </a:rPr>
              <a:t>неупереджений</a:t>
            </a:r>
            <a:r>
              <a:rPr lang="ru-RU" sz="2100" i="1" dirty="0">
                <a:latin typeface="Times New Roman" pitchFamily="18" charset="0"/>
                <a:cs typeface="Times New Roman" pitchFamily="18" charset="0"/>
              </a:rPr>
              <a:t> суд" … </a:t>
            </a:r>
            <a:r>
              <a:rPr lang="ru-RU" sz="2100" dirty="0">
                <a:latin typeface="Times New Roman" pitchFamily="18" charset="0"/>
                <a:cs typeface="Times New Roman" pitchFamily="18" charset="0"/>
              </a:rPr>
              <a:t>[і]</a:t>
            </a:r>
            <a:r>
              <a:rPr lang="ru-RU" sz="2100" i="1" dirty="0">
                <a:latin typeface="Times New Roman" pitchFamily="18" charset="0"/>
                <a:cs typeface="Times New Roman" pitchFamily="18" charset="0"/>
              </a:rPr>
              <a:t> </a:t>
            </a:r>
            <a:r>
              <a:rPr lang="ru-RU" sz="2100" i="1" dirty="0" err="1">
                <a:latin typeface="Times New Roman" pitchFamily="18" charset="0"/>
                <a:cs typeface="Times New Roman" pitchFamily="18" charset="0"/>
              </a:rPr>
              <a:t>свідчать</a:t>
            </a:r>
            <a:r>
              <a:rPr lang="ru-RU" sz="2100" i="1" dirty="0">
                <a:latin typeface="Times New Roman" pitchFamily="18" charset="0"/>
                <a:cs typeface="Times New Roman" pitchFamily="18" charset="0"/>
              </a:rPr>
              <a:t> про </a:t>
            </a:r>
            <a:r>
              <a:rPr lang="ru-RU" sz="2100" i="1" dirty="0" err="1">
                <a:latin typeface="Times New Roman" pitchFamily="18" charset="0"/>
                <a:cs typeface="Times New Roman" pitchFamily="18" charset="0"/>
              </a:rPr>
              <a:t>нестачу</a:t>
            </a:r>
            <a:r>
              <a:rPr lang="ru-RU" sz="2100" i="1" dirty="0">
                <a:latin typeface="Times New Roman" pitchFamily="18" charset="0"/>
                <a:cs typeface="Times New Roman" pitchFamily="18" charset="0"/>
              </a:rPr>
              <a:t> </a:t>
            </a:r>
            <a:r>
              <a:rPr lang="ru-RU" sz="2100" i="1" dirty="0" err="1">
                <a:latin typeface="Times New Roman" pitchFamily="18" charset="0"/>
                <a:cs typeface="Times New Roman" pitchFamily="18" charset="0"/>
              </a:rPr>
              <a:t>поваги</a:t>
            </a:r>
            <a:r>
              <a:rPr lang="ru-RU" sz="2100" i="1" dirty="0">
                <a:latin typeface="Times New Roman" pitchFamily="18" charset="0"/>
                <a:cs typeface="Times New Roman" pitchFamily="18" charset="0"/>
              </a:rPr>
              <a:t> з боку </a:t>
            </a:r>
            <a:r>
              <a:rPr lang="ru-RU" sz="2100" i="1" dirty="0" err="1">
                <a:latin typeface="Times New Roman" pitchFamily="18" charset="0"/>
                <a:cs typeface="Times New Roman" pitchFamily="18" charset="0"/>
              </a:rPr>
              <a:t>державних</a:t>
            </a:r>
            <a:r>
              <a:rPr lang="ru-RU" sz="2100" i="1" dirty="0">
                <a:latin typeface="Times New Roman" pitchFamily="18" charset="0"/>
                <a:cs typeface="Times New Roman" pitchFamily="18" charset="0"/>
              </a:rPr>
              <a:t> </a:t>
            </a:r>
            <a:r>
              <a:rPr lang="ru-RU" sz="2100" i="1" dirty="0" err="1">
                <a:latin typeface="Times New Roman" pitchFamily="18" charset="0"/>
                <a:cs typeface="Times New Roman" pitchFamily="18" charset="0"/>
              </a:rPr>
              <a:t>органів</a:t>
            </a:r>
            <a:r>
              <a:rPr lang="ru-RU" sz="2100" i="1" dirty="0">
                <a:latin typeface="Times New Roman" pitchFamily="18" charset="0"/>
                <a:cs typeface="Times New Roman" pitchFamily="18" charset="0"/>
              </a:rPr>
              <a:t> до </a:t>
            </a:r>
            <a:r>
              <a:rPr lang="ru-RU" sz="2100" i="1" dirty="0" err="1">
                <a:latin typeface="Times New Roman" pitchFamily="18" charset="0"/>
                <a:cs typeface="Times New Roman" pitchFamily="18" charset="0"/>
              </a:rPr>
              <a:t>самої</a:t>
            </a:r>
            <a:r>
              <a:rPr lang="ru-RU" sz="2100" i="1" dirty="0">
                <a:latin typeface="Times New Roman" pitchFamily="18" charset="0"/>
                <a:cs typeface="Times New Roman" pitchFamily="18" charset="0"/>
              </a:rPr>
              <a:t> </a:t>
            </a:r>
            <a:r>
              <a:rPr lang="ru-RU" sz="2100" i="1" dirty="0" err="1">
                <a:latin typeface="Times New Roman" pitchFamily="18" charset="0"/>
                <a:cs typeface="Times New Roman" pitchFamily="18" charset="0"/>
              </a:rPr>
              <a:t>функції</a:t>
            </a:r>
            <a:r>
              <a:rPr lang="ru-RU" sz="2100" i="1" dirty="0">
                <a:latin typeface="Times New Roman" pitchFamily="18" charset="0"/>
                <a:cs typeface="Times New Roman" pitchFamily="18" charset="0"/>
              </a:rPr>
              <a:t> </a:t>
            </a:r>
            <a:r>
              <a:rPr lang="ru-RU" sz="2100" i="1" dirty="0" err="1">
                <a:latin typeface="Times New Roman" pitchFamily="18" charset="0"/>
                <a:cs typeface="Times New Roman" pitchFamily="18" charset="0"/>
              </a:rPr>
              <a:t>судової</a:t>
            </a:r>
            <a:r>
              <a:rPr lang="ru-RU" sz="2100" i="1" dirty="0">
                <a:latin typeface="Times New Roman" pitchFamily="18" charset="0"/>
                <a:cs typeface="Times New Roman" pitchFamily="18" charset="0"/>
              </a:rPr>
              <a:t> </a:t>
            </a:r>
            <a:r>
              <a:rPr lang="ru-RU" sz="2100" i="1" dirty="0" err="1">
                <a:latin typeface="Times New Roman" pitchFamily="18" charset="0"/>
                <a:cs typeface="Times New Roman" pitchFamily="18" charset="0"/>
              </a:rPr>
              <a:t>влади</a:t>
            </a:r>
            <a:r>
              <a:rPr lang="ru-RU" sz="2100" i="1" dirty="0">
                <a:latin typeface="Times New Roman" pitchFamily="18" charset="0"/>
                <a:cs typeface="Times New Roman" pitchFamily="18" charset="0"/>
              </a:rPr>
              <a:t>».</a:t>
            </a:r>
            <a:endParaRPr lang="uk-UA" sz="2100" dirty="0">
              <a:latin typeface="Times New Roman" pitchFamily="18" charset="0"/>
              <a:cs typeface="Times New Roman" pitchFamily="18" charset="0"/>
            </a:endParaRPr>
          </a:p>
        </p:txBody>
      </p:sp>
    </p:spTree>
    <p:extLst>
      <p:ext uri="{BB962C8B-B14F-4D97-AF65-F5344CB8AC3E}">
        <p14:creationId xmlns:p14="http://schemas.microsoft.com/office/powerpoint/2010/main" val="255626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04664"/>
            <a:ext cx="8064896" cy="864096"/>
          </a:xfrm>
        </p:spPr>
        <p:txBody>
          <a:bodyPr>
            <a:normAutofit/>
          </a:bodyPr>
          <a:lstStyle/>
          <a:p>
            <a:pPr algn="ctr"/>
            <a:r>
              <a:rPr lang="uk-UA" sz="2400" b="1" dirty="0">
                <a:solidFill>
                  <a:schemeClr val="tx1"/>
                </a:solidFill>
              </a:rPr>
              <a:t>НЕЗАЛЕЖНІСТЬ ТА НЕУПЕРЕДЖЕНІСТЬ </a:t>
            </a:r>
            <a:r>
              <a:rPr lang="uk-UA" sz="2400" b="1" dirty="0" smtClean="0">
                <a:solidFill>
                  <a:schemeClr val="tx1"/>
                </a:solidFill>
              </a:rPr>
              <a:t>СУДУ</a:t>
            </a:r>
            <a:br>
              <a:rPr lang="uk-UA" sz="2400" b="1" dirty="0" smtClean="0">
                <a:solidFill>
                  <a:schemeClr val="tx1"/>
                </a:solidFill>
              </a:rPr>
            </a:br>
            <a:r>
              <a:rPr lang="ru-RU" sz="2400" b="1" dirty="0">
                <a:solidFill>
                  <a:schemeClr val="tx1"/>
                </a:solidFill>
              </a:rPr>
              <a:t>(</a:t>
            </a:r>
            <a:r>
              <a:rPr lang="ru-RU" sz="2400" b="1" dirty="0" err="1">
                <a:solidFill>
                  <a:schemeClr val="tx1"/>
                </a:solidFill>
              </a:rPr>
              <a:t>продовження</a:t>
            </a:r>
            <a:r>
              <a:rPr lang="ru-RU" sz="2400" b="1" dirty="0">
                <a:solidFill>
                  <a:schemeClr val="tx1"/>
                </a:solidFill>
              </a:rPr>
              <a:t>)</a:t>
            </a:r>
            <a:endParaRPr lang="ru-RU" sz="2400" dirty="0"/>
          </a:p>
        </p:txBody>
      </p:sp>
      <p:sp>
        <p:nvSpPr>
          <p:cNvPr id="3" name="Объект 2"/>
          <p:cNvSpPr>
            <a:spLocks noGrp="1"/>
          </p:cNvSpPr>
          <p:nvPr>
            <p:ph idx="1"/>
          </p:nvPr>
        </p:nvSpPr>
        <p:spPr>
          <a:xfrm>
            <a:off x="467544" y="1412776"/>
            <a:ext cx="8208912" cy="5184576"/>
          </a:xfrm>
        </p:spPr>
        <p:txBody>
          <a:bodyPr>
            <a:normAutofit fontScale="92500" lnSpcReduction="10000"/>
          </a:bodyPr>
          <a:lstStyle/>
          <a:p>
            <a:pPr marL="68580" indent="0">
              <a:buNone/>
            </a:pPr>
            <a:r>
              <a:rPr lang="uk-UA" b="1" dirty="0" smtClean="0">
                <a:latin typeface="Times New Roman" pitchFamily="18" charset="0"/>
                <a:cs typeface="Times New Roman" pitchFamily="18" charset="0"/>
              </a:rPr>
              <a:t>4. </a:t>
            </a:r>
            <a:r>
              <a:rPr lang="ru-RU" sz="2600" i="1" dirty="0" err="1" smtClean="0">
                <a:latin typeface="Times New Roman" pitchFamily="18" charset="0"/>
                <a:cs typeface="Times New Roman" pitchFamily="18" charset="0"/>
              </a:rPr>
              <a:t>Суб’єктивні</a:t>
            </a:r>
            <a:r>
              <a:rPr lang="ru-RU" sz="2600" dirty="0" smtClean="0">
                <a:latin typeface="Times New Roman" pitchFamily="18" charset="0"/>
                <a:cs typeface="Times New Roman" pitchFamily="18" charset="0"/>
              </a:rPr>
              <a:t> прояви (</a:t>
            </a:r>
            <a:r>
              <a:rPr lang="ru-RU" sz="2600" dirty="0" err="1" smtClean="0">
                <a:latin typeface="Times New Roman" pitchFamily="18" charset="0"/>
                <a:cs typeface="Times New Roman" pitchFamily="18" charset="0"/>
              </a:rPr>
              <a:t>особисті</a:t>
            </a:r>
            <a:r>
              <a:rPr lang="ru-RU" sz="2600" dirty="0" smtClean="0">
                <a:latin typeface="Times New Roman" pitchFamily="18" charset="0"/>
                <a:cs typeface="Times New Roman" pitchFamily="18" charset="0"/>
              </a:rPr>
              <a:t> </a:t>
            </a:r>
            <a:r>
              <a:rPr lang="ru-RU" sz="2600" dirty="0" err="1" smtClean="0">
                <a:latin typeface="Times New Roman" pitchFamily="18" charset="0"/>
                <a:cs typeface="Times New Roman" pitchFamily="18" charset="0"/>
              </a:rPr>
              <a:t>переконання</a:t>
            </a:r>
            <a:r>
              <a:rPr lang="ru-RU" sz="2600" dirty="0" smtClean="0">
                <a:latin typeface="Times New Roman" pitchFamily="18" charset="0"/>
                <a:cs typeface="Times New Roman" pitchFamily="18" charset="0"/>
              </a:rPr>
              <a:t> та </a:t>
            </a:r>
            <a:r>
              <a:rPr lang="ru-RU" sz="2600" dirty="0" err="1" smtClean="0">
                <a:latin typeface="Times New Roman" pitchFamily="18" charset="0"/>
                <a:cs typeface="Times New Roman" pitchFamily="18" charset="0"/>
              </a:rPr>
              <a:t>поведінка</a:t>
            </a:r>
            <a:r>
              <a:rPr lang="ru-RU" sz="2600" dirty="0" smtClean="0">
                <a:latin typeface="Times New Roman" pitchFamily="18" charset="0"/>
                <a:cs typeface="Times New Roman" pitchFamily="18" charset="0"/>
              </a:rPr>
              <a:t> </a:t>
            </a:r>
            <a:r>
              <a:rPr lang="ru-RU" sz="2600" dirty="0" err="1" smtClean="0">
                <a:latin typeface="Times New Roman" pitchFamily="18" charset="0"/>
                <a:cs typeface="Times New Roman" pitchFamily="18" charset="0"/>
              </a:rPr>
              <a:t>окремого</a:t>
            </a:r>
            <a:r>
              <a:rPr lang="ru-RU" sz="2600" dirty="0" smtClean="0">
                <a:latin typeface="Times New Roman" pitchFamily="18" charset="0"/>
                <a:cs typeface="Times New Roman" pitchFamily="18" charset="0"/>
              </a:rPr>
              <a:t> </a:t>
            </a:r>
            <a:r>
              <a:rPr lang="ru-RU" sz="2600" dirty="0" err="1" smtClean="0">
                <a:latin typeface="Times New Roman" pitchFamily="18" charset="0"/>
                <a:cs typeface="Times New Roman" pitchFamily="18" charset="0"/>
              </a:rPr>
              <a:t>судді</a:t>
            </a:r>
            <a:r>
              <a:rPr lang="ru-RU" sz="2600" dirty="0" smtClean="0">
                <a:latin typeface="Times New Roman" pitchFamily="18" charset="0"/>
                <a:cs typeface="Times New Roman" pitchFamily="18" charset="0"/>
              </a:rPr>
              <a:t>), так і </a:t>
            </a:r>
            <a:r>
              <a:rPr lang="ru-RU" sz="2600" i="1" dirty="0" err="1" smtClean="0">
                <a:latin typeface="Times New Roman" pitchFamily="18" charset="0"/>
                <a:cs typeface="Times New Roman" pitchFamily="18" charset="0"/>
              </a:rPr>
              <a:t>об’єктивні</a:t>
            </a:r>
            <a:r>
              <a:rPr lang="ru-RU" sz="2600" dirty="0" smtClean="0">
                <a:latin typeface="Times New Roman" pitchFamily="18" charset="0"/>
                <a:cs typeface="Times New Roman" pitchFamily="18" charset="0"/>
              </a:rPr>
              <a:t> (</a:t>
            </a:r>
            <a:r>
              <a:rPr lang="ru-RU" sz="2600" dirty="0" err="1" smtClean="0">
                <a:latin typeface="Times New Roman" pitchFamily="18" charset="0"/>
                <a:cs typeface="Times New Roman" pitchFamily="18" charset="0"/>
              </a:rPr>
              <a:t>чи</a:t>
            </a:r>
            <a:r>
              <a:rPr lang="ru-RU" sz="2600" dirty="0" smtClean="0">
                <a:latin typeface="Times New Roman" pitchFamily="18" charset="0"/>
                <a:cs typeface="Times New Roman" pitchFamily="18" charset="0"/>
              </a:rPr>
              <a:t> </a:t>
            </a:r>
            <a:r>
              <a:rPr lang="ru-RU" sz="2600" dirty="0" err="1" smtClean="0">
                <a:latin typeface="Times New Roman" pitchFamily="18" charset="0"/>
                <a:cs typeface="Times New Roman" pitchFamily="18" charset="0"/>
              </a:rPr>
              <a:t>забезпечував</a:t>
            </a:r>
            <a:r>
              <a:rPr lang="ru-RU" sz="2600" dirty="0" smtClean="0">
                <a:latin typeface="Times New Roman" pitchFamily="18" charset="0"/>
                <a:cs typeface="Times New Roman" pitchFamily="18" charset="0"/>
              </a:rPr>
              <a:t> суд як </a:t>
            </a:r>
            <a:r>
              <a:rPr lang="ru-RU" sz="2600" dirty="0" err="1" smtClean="0">
                <a:latin typeface="Times New Roman" pitchFamily="18" charset="0"/>
                <a:cs typeface="Times New Roman" pitchFamily="18" charset="0"/>
              </a:rPr>
              <a:t>такий</a:t>
            </a:r>
            <a:r>
              <a:rPr lang="ru-RU" sz="2600" dirty="0" smtClean="0">
                <a:latin typeface="Times New Roman" pitchFamily="18" charset="0"/>
                <a:cs typeface="Times New Roman" pitchFamily="18" charset="0"/>
              </a:rPr>
              <a:t>, </a:t>
            </a:r>
            <a:r>
              <a:rPr lang="ru-RU" sz="2600" dirty="0" err="1" smtClean="0">
                <a:latin typeface="Times New Roman" pitchFamily="18" charset="0"/>
                <a:cs typeface="Times New Roman" pitchFamily="18" charset="0"/>
              </a:rPr>
              <a:t>його</a:t>
            </a:r>
            <a:r>
              <a:rPr lang="ru-RU" sz="2600" dirty="0" smtClean="0">
                <a:latin typeface="Times New Roman" pitchFamily="18" charset="0"/>
                <a:cs typeface="Times New Roman" pitchFamily="18" charset="0"/>
              </a:rPr>
              <a:t> склад </a:t>
            </a:r>
            <a:r>
              <a:rPr lang="ru-RU" sz="2600" dirty="0" err="1" smtClean="0">
                <a:latin typeface="Times New Roman" pitchFamily="18" charset="0"/>
                <a:cs typeface="Times New Roman" pitchFamily="18" charset="0"/>
              </a:rPr>
              <a:t>відсутність</a:t>
            </a:r>
            <a:r>
              <a:rPr lang="ru-RU" sz="2600" dirty="0" smtClean="0">
                <a:latin typeface="Times New Roman" pitchFamily="18" charset="0"/>
                <a:cs typeface="Times New Roman" pitchFamily="18" charset="0"/>
              </a:rPr>
              <a:t> будь-</a:t>
            </a:r>
            <a:r>
              <a:rPr lang="ru-RU" sz="2600" dirty="0" err="1" smtClean="0">
                <a:latin typeface="Times New Roman" pitchFamily="18" charset="0"/>
                <a:cs typeface="Times New Roman" pitchFamily="18" charset="0"/>
              </a:rPr>
              <a:t>яких</a:t>
            </a:r>
            <a:r>
              <a:rPr lang="ru-RU" sz="2600" dirty="0" smtClean="0">
                <a:latin typeface="Times New Roman" pitchFamily="18" charset="0"/>
                <a:cs typeface="Times New Roman" pitchFamily="18" charset="0"/>
              </a:rPr>
              <a:t> </a:t>
            </a:r>
            <a:r>
              <a:rPr lang="ru-RU" sz="2600" dirty="0" err="1" smtClean="0">
                <a:latin typeface="Times New Roman" pitchFamily="18" charset="0"/>
                <a:cs typeface="Times New Roman" pitchFamily="18" charset="0"/>
              </a:rPr>
              <a:t>сумнівів</a:t>
            </a:r>
            <a:r>
              <a:rPr lang="ru-RU" sz="2600" dirty="0" smtClean="0">
                <a:latin typeface="Times New Roman" pitchFamily="18" charset="0"/>
                <a:cs typeface="Times New Roman" pitchFamily="18" charset="0"/>
              </a:rPr>
              <a:t> у </a:t>
            </a:r>
            <a:r>
              <a:rPr lang="ru-RU" sz="2600" dirty="0" err="1" smtClean="0">
                <a:latin typeface="Times New Roman" pitchFamily="18" charset="0"/>
                <a:cs typeface="Times New Roman" pitchFamily="18" charset="0"/>
              </a:rPr>
              <a:t>його</a:t>
            </a:r>
            <a:r>
              <a:rPr lang="ru-RU" sz="2600" dirty="0" smtClean="0">
                <a:latin typeface="Times New Roman" pitchFamily="18" charset="0"/>
                <a:cs typeface="Times New Roman" pitchFamily="18" charset="0"/>
              </a:rPr>
              <a:t> </a:t>
            </a:r>
            <a:r>
              <a:rPr lang="ru-RU" sz="2600" dirty="0" err="1" smtClean="0">
                <a:latin typeface="Times New Roman" pitchFamily="18" charset="0"/>
                <a:cs typeface="Times New Roman" pitchFamily="18" charset="0"/>
              </a:rPr>
              <a:t>безсторонності</a:t>
            </a:r>
            <a:r>
              <a:rPr lang="ru-RU" sz="2600" dirty="0" smtClean="0">
                <a:latin typeface="Times New Roman" pitchFamily="18" charset="0"/>
                <a:cs typeface="Times New Roman" pitchFamily="18" charset="0"/>
              </a:rPr>
              <a:t>).</a:t>
            </a:r>
          </a:p>
          <a:p>
            <a:pPr marL="68580" indent="0">
              <a:buNone/>
            </a:pPr>
            <a:r>
              <a:rPr lang="ru-RU" dirty="0" err="1" smtClean="0">
                <a:latin typeface="Times New Roman" pitchFamily="18" charset="0"/>
                <a:cs typeface="Times New Roman" pitchFamily="18" charset="0"/>
              </a:rPr>
              <a:t>Визначаючи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чи</a:t>
            </a:r>
            <a:r>
              <a:rPr lang="ru-RU" dirty="0" smtClean="0">
                <a:latin typeface="Times New Roman" pitchFamily="18" charset="0"/>
                <a:cs typeface="Times New Roman" pitchFamily="18" charset="0"/>
              </a:rPr>
              <a:t> є суд </a:t>
            </a:r>
            <a:r>
              <a:rPr lang="ru-RU" dirty="0" err="1" smtClean="0">
                <a:latin typeface="Times New Roman" pitchFamily="18" charset="0"/>
                <a:cs typeface="Times New Roman" pitchFamily="18" charset="0"/>
              </a:rPr>
              <a:t>незалежним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Євросуд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звертає</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увагу</a:t>
            </a:r>
            <a:r>
              <a:rPr lang="ru-RU" dirty="0" smtClean="0">
                <a:latin typeface="Times New Roman" pitchFamily="18" charset="0"/>
                <a:cs typeface="Times New Roman" pitchFamily="18" charset="0"/>
              </a:rPr>
              <a:t> й на </a:t>
            </a:r>
            <a:r>
              <a:rPr lang="ru-RU" dirty="0" err="1" smtClean="0">
                <a:latin typeface="Times New Roman" pitchFamily="18" charset="0"/>
                <a:cs typeface="Times New Roman" pitchFamily="18" charset="0"/>
              </a:rPr>
              <a:t>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зовнішні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ознаки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незалежності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що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можуть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стосуватися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навіть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гіпотетичної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можливості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впливу</a:t>
            </a:r>
            <a:r>
              <a:rPr lang="ru-RU" dirty="0" smtClean="0">
                <a:latin typeface="Times New Roman" pitchFamily="18" charset="0"/>
                <a:cs typeface="Times New Roman" pitchFamily="18" charset="0"/>
              </a:rPr>
              <a:t> на суд. </a:t>
            </a:r>
            <a:r>
              <a:rPr lang="ru-RU" dirty="0" err="1" smtClean="0">
                <a:latin typeface="Times New Roman" pitchFamily="18" charset="0"/>
                <a:cs typeface="Times New Roman" pitchFamily="18" charset="0"/>
              </a:rPr>
              <a:t>Існування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самої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лише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можливості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зовнішнього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впливу</a:t>
            </a:r>
            <a:r>
              <a:rPr lang="ru-RU" dirty="0" smtClean="0">
                <a:latin typeface="Times New Roman" pitchFamily="18" charset="0"/>
                <a:cs typeface="Times New Roman" pitchFamily="18" charset="0"/>
              </a:rPr>
              <a:t> на суд </a:t>
            </a:r>
            <a:r>
              <a:rPr lang="ru-RU" dirty="0" err="1" smtClean="0">
                <a:latin typeface="Times New Roman" pitchFamily="18" charset="0"/>
                <a:cs typeface="Times New Roman" pitchFamily="18" charset="0"/>
              </a:rPr>
              <a:t>Євросуд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іноді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визнає</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достатнім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щоб</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поставити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сумнів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незалежність</a:t>
            </a:r>
            <a:r>
              <a:rPr lang="ru-RU" dirty="0" smtClean="0">
                <a:latin typeface="Times New Roman" pitchFamily="18" charset="0"/>
                <a:cs typeface="Times New Roman" pitchFamily="18" charset="0"/>
              </a:rPr>
              <a:t> суду </a:t>
            </a:r>
            <a:r>
              <a:rPr lang="ru-RU" b="1" i="1" dirty="0" smtClean="0">
                <a:latin typeface="Times New Roman" pitchFamily="18" charset="0"/>
                <a:cs typeface="Times New Roman" pitchFamily="18" charset="0"/>
              </a:rPr>
              <a:t>(«</a:t>
            </a:r>
            <a:r>
              <a:rPr lang="ru-RU" b="1" i="1" dirty="0" err="1" smtClean="0">
                <a:latin typeface="Times New Roman" pitchFamily="18" charset="0"/>
                <a:cs typeface="Times New Roman" pitchFamily="18" charset="0"/>
              </a:rPr>
              <a:t>Бєлілос</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проти</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Швейцарії</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Очалан</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проти</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Туреччини</a:t>
            </a:r>
            <a:r>
              <a:rPr lang="ru-RU" b="1" i="1"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Євросуд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застерігає</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що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навіть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самі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лише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сумніви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розсудливого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спостерігача</a:t>
            </a:r>
            <a:r>
              <a:rPr lang="ru-RU" dirty="0" smtClean="0">
                <a:latin typeface="Times New Roman" pitchFamily="18" charset="0"/>
                <a:cs typeface="Times New Roman" pitchFamily="18" charset="0"/>
              </a:rPr>
              <a:t>» в тому, </a:t>
            </a:r>
            <a:r>
              <a:rPr lang="ru-RU" dirty="0" err="1" smtClean="0">
                <a:latin typeface="Times New Roman" pitchFamily="18" charset="0"/>
                <a:cs typeface="Times New Roman" pitchFamily="18" charset="0"/>
              </a:rPr>
              <a:t>що</a:t>
            </a:r>
            <a:r>
              <a:rPr lang="ru-RU" dirty="0" smtClean="0">
                <a:latin typeface="Times New Roman" pitchFamily="18" charset="0"/>
                <a:cs typeface="Times New Roman" pitchFamily="18" charset="0"/>
              </a:rPr>
              <a:t> суд </a:t>
            </a:r>
            <a:r>
              <a:rPr lang="ru-RU" dirty="0" err="1" smtClean="0">
                <a:latin typeface="Times New Roman" pitchFamily="18" charset="0"/>
                <a:cs typeface="Times New Roman" pitchFamily="18" charset="0"/>
              </a:rPr>
              <a:t>незалежний</a:t>
            </a:r>
            <a:r>
              <a:rPr lang="ru-RU" dirty="0" smtClean="0">
                <a:latin typeface="Times New Roman" pitchFamily="18" charset="0"/>
                <a:cs typeface="Times New Roman" pitchFamily="18" charset="0"/>
              </a:rPr>
              <a:t> та </a:t>
            </a:r>
            <a:r>
              <a:rPr lang="ru-RU" dirty="0" err="1" smtClean="0">
                <a:latin typeface="Times New Roman" pitchFamily="18" charset="0"/>
                <a:cs typeface="Times New Roman" pitchFamily="18" charset="0"/>
              </a:rPr>
              <a:t>неупереджений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можуть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певне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значення</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розумінні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забезпечення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громадянам</a:t>
            </a:r>
            <a:r>
              <a:rPr lang="ru-RU" dirty="0" smtClean="0">
                <a:latin typeface="Times New Roman" pitchFamily="18" charset="0"/>
                <a:cs typeface="Times New Roman" pitchFamily="18" charset="0"/>
              </a:rPr>
              <a:t> права на </a:t>
            </a:r>
            <a:r>
              <a:rPr lang="ru-RU" dirty="0" err="1" smtClean="0">
                <a:latin typeface="Times New Roman" pitchFamily="18" charset="0"/>
                <a:cs typeface="Times New Roman" pitchFamily="18" charset="0"/>
              </a:rPr>
              <a:t>справедливий</a:t>
            </a:r>
            <a:r>
              <a:rPr lang="ru-RU" dirty="0" smtClean="0">
                <a:latin typeface="Times New Roman" pitchFamily="18" charset="0"/>
                <a:cs typeface="Times New Roman" pitchFamily="18" charset="0"/>
              </a:rPr>
              <a:t> суд </a:t>
            </a:r>
            <a:r>
              <a:rPr lang="ru-RU" b="1" i="1" dirty="0" smtClean="0">
                <a:latin typeface="Times New Roman" pitchFamily="18" charset="0"/>
                <a:cs typeface="Times New Roman" pitchFamily="18" charset="0"/>
              </a:rPr>
              <a:t>(«</a:t>
            </a:r>
            <a:r>
              <a:rPr lang="ru-RU" b="1" i="1" dirty="0" err="1" smtClean="0">
                <a:latin typeface="Times New Roman" pitchFamily="18" charset="0"/>
                <a:cs typeface="Times New Roman" pitchFamily="18" charset="0"/>
              </a:rPr>
              <a:t>Ферантелі</a:t>
            </a:r>
            <a:r>
              <a:rPr lang="ru-RU" b="1" i="1" dirty="0" smtClean="0">
                <a:latin typeface="Times New Roman" pitchFamily="18" charset="0"/>
                <a:cs typeface="Times New Roman" pitchFamily="18" charset="0"/>
              </a:rPr>
              <a:t> та </a:t>
            </a:r>
            <a:r>
              <a:rPr lang="ru-RU" b="1" i="1" dirty="0" err="1" smtClean="0">
                <a:latin typeface="Times New Roman" pitchFamily="18" charset="0"/>
                <a:cs typeface="Times New Roman" pitchFamily="18" charset="0"/>
              </a:rPr>
              <a:t>Сантанджело</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проти</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Італії</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Хаусчілдт</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проти</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Данії</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Веттстейн</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проти</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Швейцарії</a:t>
            </a:r>
            <a:r>
              <a:rPr lang="ru-RU" dirty="0" smtClean="0">
                <a:latin typeface="Times New Roman" pitchFamily="18" charset="0"/>
                <a:cs typeface="Times New Roman" pitchFamily="18" charset="0"/>
              </a:rPr>
              <a:t>»). </a:t>
            </a:r>
            <a:endParaRPr lang="uk-UA" dirty="0" smtClean="0">
              <a:latin typeface="Times New Roman" pitchFamily="18" charset="0"/>
              <a:cs typeface="Times New Roman" pitchFamily="18" charset="0"/>
            </a:endParaRPr>
          </a:p>
          <a:p>
            <a:pPr marL="68580" indent="0">
              <a:buNone/>
            </a:pPr>
            <a:endParaRPr lang="ru-RU" dirty="0"/>
          </a:p>
        </p:txBody>
      </p:sp>
    </p:spTree>
    <p:extLst>
      <p:ext uri="{BB962C8B-B14F-4D97-AF65-F5344CB8AC3E}">
        <p14:creationId xmlns:p14="http://schemas.microsoft.com/office/powerpoint/2010/main" val="3197143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08912" cy="792088"/>
          </a:xfrm>
        </p:spPr>
        <p:txBody>
          <a:bodyPr>
            <a:normAutofit fontScale="90000"/>
          </a:bodyPr>
          <a:lstStyle/>
          <a:p>
            <a:pPr algn="ctr"/>
            <a:r>
              <a:rPr lang="uk-UA" sz="2400" b="1" dirty="0">
                <a:solidFill>
                  <a:schemeClr val="tx1"/>
                </a:solidFill>
              </a:rPr>
              <a:t>НЕЗАЛЕЖНІСТЬ ТА НЕУПЕРЕДЖЕНІСТЬ СУДУ</a:t>
            </a:r>
            <a:br>
              <a:rPr lang="uk-UA" sz="2400" b="1" dirty="0">
                <a:solidFill>
                  <a:schemeClr val="tx1"/>
                </a:solidFill>
              </a:rPr>
            </a:br>
            <a:r>
              <a:rPr lang="ru-RU" sz="2400" b="1" dirty="0">
                <a:solidFill>
                  <a:schemeClr val="tx1"/>
                </a:solidFill>
              </a:rPr>
              <a:t>(</a:t>
            </a:r>
            <a:r>
              <a:rPr lang="ru-RU" sz="2400" b="1" dirty="0" err="1">
                <a:solidFill>
                  <a:schemeClr val="tx1"/>
                </a:solidFill>
              </a:rPr>
              <a:t>продовження</a:t>
            </a:r>
            <a:r>
              <a:rPr lang="ru-RU" sz="2400" b="1" dirty="0">
                <a:solidFill>
                  <a:schemeClr val="tx1"/>
                </a:solidFill>
              </a:rPr>
              <a:t>)</a:t>
            </a:r>
            <a:endParaRPr lang="ru-RU" sz="2400" dirty="0"/>
          </a:p>
        </p:txBody>
      </p:sp>
      <p:sp>
        <p:nvSpPr>
          <p:cNvPr id="3" name="Объект 2"/>
          <p:cNvSpPr>
            <a:spLocks noGrp="1"/>
          </p:cNvSpPr>
          <p:nvPr>
            <p:ph idx="1"/>
          </p:nvPr>
        </p:nvSpPr>
        <p:spPr>
          <a:xfrm>
            <a:off x="467544" y="1196752"/>
            <a:ext cx="8208912" cy="5328592"/>
          </a:xfrm>
        </p:spPr>
        <p:txBody>
          <a:bodyPr/>
          <a:lstStyle/>
          <a:p>
            <a:pPr marL="68580" indent="0">
              <a:buNone/>
            </a:pPr>
            <a:r>
              <a:rPr lang="uk-UA" b="1" i="1" dirty="0" smtClean="0">
                <a:solidFill>
                  <a:schemeClr val="tx1"/>
                </a:solidFill>
                <a:latin typeface="Times New Roman" pitchFamily="18" charset="0"/>
                <a:cs typeface="Times New Roman" pitchFamily="18" charset="0"/>
              </a:rPr>
              <a:t>І. Суб'єктивний тест:</a:t>
            </a:r>
          </a:p>
          <a:p>
            <a:pPr>
              <a:buFontTx/>
              <a:buChar char="-"/>
            </a:pPr>
            <a:r>
              <a:rPr lang="uk-UA" i="1" dirty="0" smtClean="0">
                <a:solidFill>
                  <a:schemeClr val="tx1"/>
                </a:solidFill>
                <a:latin typeface="Times New Roman" pitchFamily="18" charset="0"/>
                <a:cs typeface="Times New Roman" pitchFamily="18" charset="0"/>
              </a:rPr>
              <a:t>З'ясування особистих переконань конкретного судді у певній справі. </a:t>
            </a:r>
            <a:r>
              <a:rPr lang="uk-UA" i="1" dirty="0" err="1" smtClean="0">
                <a:solidFill>
                  <a:schemeClr val="tx1"/>
                </a:solidFill>
                <a:latin typeface="Times New Roman" pitchFamily="18" charset="0"/>
                <a:cs typeface="Times New Roman" pitchFamily="18" charset="0"/>
              </a:rPr>
              <a:t>Презюмується</a:t>
            </a:r>
            <a:r>
              <a:rPr lang="uk-UA" i="1" dirty="0" smtClean="0">
                <a:solidFill>
                  <a:schemeClr val="tx1"/>
                </a:solidFill>
                <a:latin typeface="Times New Roman" pitchFamily="18" charset="0"/>
                <a:cs typeface="Times New Roman" pitchFamily="18" charset="0"/>
              </a:rPr>
              <a:t> особиста неупередженість</a:t>
            </a:r>
          </a:p>
          <a:p>
            <a:pPr marL="68580" indent="0">
              <a:buNone/>
            </a:pPr>
            <a:r>
              <a:rPr lang="uk-UA" b="1" i="1" dirty="0" smtClean="0">
                <a:solidFill>
                  <a:schemeClr val="tx1"/>
                </a:solidFill>
                <a:latin typeface="Times New Roman" pitchFamily="18" charset="0"/>
                <a:cs typeface="Times New Roman" pitchFamily="18" charset="0"/>
              </a:rPr>
              <a:t>Приклади:</a:t>
            </a:r>
          </a:p>
          <a:p>
            <a:pPr>
              <a:buFontTx/>
              <a:buChar char="-"/>
            </a:pPr>
            <a:r>
              <a:rPr lang="uk-UA" i="1" dirty="0" smtClean="0">
                <a:solidFill>
                  <a:schemeClr val="tx1"/>
                </a:solidFill>
                <a:latin typeface="Times New Roman" pitchFamily="18" charset="0"/>
                <a:cs typeface="Times New Roman" pitchFamily="18" charset="0"/>
              </a:rPr>
              <a:t>Коментарі судді щодо спроможності сторони захисту і оцінка можливого завершення справи на думку Євросуду викликало </a:t>
            </a:r>
            <a:r>
              <a:rPr lang="uk-UA" i="1" dirty="0" err="1" smtClean="0">
                <a:solidFill>
                  <a:schemeClr val="tx1"/>
                </a:solidFill>
                <a:latin typeface="Times New Roman" pitchFamily="18" charset="0"/>
                <a:cs typeface="Times New Roman" pitchFamily="18" charset="0"/>
              </a:rPr>
              <a:t>обгрнутовані</a:t>
            </a:r>
            <a:r>
              <a:rPr lang="uk-UA" i="1" dirty="0" smtClean="0">
                <a:solidFill>
                  <a:schemeClr val="tx1"/>
                </a:solidFill>
                <a:latin typeface="Times New Roman" pitchFamily="18" charset="0"/>
                <a:cs typeface="Times New Roman" pitchFamily="18" charset="0"/>
              </a:rPr>
              <a:t> сумніви у неупередженості судді </a:t>
            </a:r>
            <a:r>
              <a:rPr lang="fr-FR" i="1" dirty="0" smtClean="0">
                <a:solidFill>
                  <a:schemeClr val="tx1"/>
                </a:solidFill>
                <a:latin typeface="Times New Roman" pitchFamily="18" charset="0"/>
                <a:cs typeface="Times New Roman" pitchFamily="18" charset="0"/>
              </a:rPr>
              <a:t>(Lavents </a:t>
            </a:r>
            <a:r>
              <a:rPr lang="fr-FR" i="1" dirty="0">
                <a:solidFill>
                  <a:schemeClr val="tx1"/>
                </a:solidFill>
                <a:latin typeface="Times New Roman" pitchFamily="18" charset="0"/>
                <a:cs typeface="Times New Roman" pitchFamily="18" charset="0"/>
              </a:rPr>
              <a:t>v Latvia (2002 </a:t>
            </a:r>
            <a:r>
              <a:rPr lang="uk-UA" i="1" dirty="0">
                <a:solidFill>
                  <a:schemeClr val="tx1"/>
                </a:solidFill>
                <a:latin typeface="Times New Roman" pitchFamily="18" charset="0"/>
                <a:cs typeface="Times New Roman" pitchFamily="18" charset="0"/>
              </a:rPr>
              <a:t>р.</a:t>
            </a:r>
            <a:r>
              <a:rPr lang="fr-FR" i="1" dirty="0" smtClean="0">
                <a:solidFill>
                  <a:schemeClr val="tx1"/>
                </a:solidFill>
                <a:latin typeface="Times New Roman" pitchFamily="18" charset="0"/>
                <a:cs typeface="Times New Roman" pitchFamily="18" charset="0"/>
              </a:rPr>
              <a:t>)</a:t>
            </a:r>
            <a:r>
              <a:rPr lang="uk-UA" i="1" dirty="0" smtClean="0">
                <a:solidFill>
                  <a:schemeClr val="tx1"/>
                </a:solidFill>
                <a:latin typeface="Times New Roman" pitchFamily="18" charset="0"/>
                <a:cs typeface="Times New Roman" pitchFamily="18" charset="0"/>
              </a:rPr>
              <a:t>;</a:t>
            </a:r>
          </a:p>
          <a:p>
            <a:pPr marL="68580" indent="0">
              <a:buNone/>
            </a:pPr>
            <a:r>
              <a:rPr lang="uk-UA" i="1" dirty="0" smtClean="0">
                <a:solidFill>
                  <a:schemeClr val="tx1"/>
                </a:solidFill>
                <a:latin typeface="Times New Roman" pitchFamily="18" charset="0"/>
                <a:cs typeface="Times New Roman" pitchFamily="18" charset="0"/>
              </a:rPr>
              <a:t>-  Судді які притягнули особу до відповідальності за образу судді заявили, що «були глибоко ображені особисто таким вчинком». Таке формулювання та темп розгляду справи продемонстрував недостатню неупередженість (</a:t>
            </a:r>
            <a:r>
              <a:rPr lang="en-US" i="1" dirty="0" err="1" smtClean="0">
                <a:solidFill>
                  <a:schemeClr val="tx1"/>
                </a:solidFill>
                <a:latin typeface="Times New Roman" pitchFamily="18" charset="0"/>
                <a:cs typeface="Times New Roman" pitchFamily="18" charset="0"/>
              </a:rPr>
              <a:t>Kyprianou</a:t>
            </a:r>
            <a:r>
              <a:rPr lang="en-US" i="1" dirty="0" smtClean="0">
                <a:solidFill>
                  <a:schemeClr val="tx1"/>
                </a:solidFill>
                <a:latin typeface="Times New Roman" pitchFamily="18" charset="0"/>
                <a:cs typeface="Times New Roman" pitchFamily="18" charset="0"/>
              </a:rPr>
              <a:t> </a:t>
            </a:r>
            <a:r>
              <a:rPr lang="en-US" i="1" dirty="0">
                <a:solidFill>
                  <a:schemeClr val="tx1"/>
                </a:solidFill>
                <a:latin typeface="Times New Roman" pitchFamily="18" charset="0"/>
                <a:cs typeface="Times New Roman" pitchFamily="18" charset="0"/>
              </a:rPr>
              <a:t>v </a:t>
            </a:r>
            <a:r>
              <a:rPr lang="en-US" i="1" dirty="0" smtClean="0">
                <a:solidFill>
                  <a:schemeClr val="tx1"/>
                </a:solidFill>
                <a:latin typeface="Times New Roman" pitchFamily="18" charset="0"/>
                <a:cs typeface="Times New Roman" pitchFamily="18" charset="0"/>
              </a:rPr>
              <a:t>Cyprus</a:t>
            </a:r>
            <a:r>
              <a:rPr lang="uk-UA" i="1" dirty="0" smtClean="0">
                <a:solidFill>
                  <a:schemeClr val="tx1"/>
                </a:solidFill>
                <a:latin typeface="Times New Roman" pitchFamily="18" charset="0"/>
                <a:cs typeface="Times New Roman" pitchFamily="18" charset="0"/>
              </a:rPr>
              <a:t>);</a:t>
            </a:r>
            <a:endParaRPr lang="en-US" dirty="0"/>
          </a:p>
          <a:p>
            <a:pPr marL="68580" indent="0">
              <a:buNone/>
            </a:pPr>
            <a:endParaRPr lang="fr-FR" i="1" dirty="0">
              <a:solidFill>
                <a:schemeClr val="tx1"/>
              </a:solidFill>
              <a:latin typeface="Times New Roman" pitchFamily="18" charset="0"/>
              <a:cs typeface="Times New Roman" pitchFamily="18" charset="0"/>
            </a:endParaRPr>
          </a:p>
          <a:p>
            <a:pPr marL="68580" indent="0">
              <a:buNone/>
            </a:pPr>
            <a:endParaRPr lang="ru-RU" b="1" i="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649630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476672"/>
            <a:ext cx="7024744" cy="936104"/>
          </a:xfrm>
        </p:spPr>
        <p:txBody>
          <a:bodyPr>
            <a:noAutofit/>
          </a:bodyPr>
          <a:lstStyle/>
          <a:p>
            <a:pPr algn="ctr"/>
            <a:r>
              <a:rPr lang="uk-UA" sz="2800" b="1" dirty="0" smtClean="0">
                <a:solidFill>
                  <a:schemeClr val="tx1"/>
                </a:solidFill>
              </a:rPr>
              <a:t>СФЕРА ЗАСТОСУВАННЯ СТ. 6 КОНВЕНЦІЇ</a:t>
            </a:r>
            <a:endParaRPr lang="ru-RU" sz="2800" b="1" dirty="0">
              <a:solidFill>
                <a:schemeClr val="tx1"/>
              </a:solidFill>
            </a:endParaRPr>
          </a:p>
        </p:txBody>
      </p:sp>
      <p:sp>
        <p:nvSpPr>
          <p:cNvPr id="3" name="Объект 2"/>
          <p:cNvSpPr>
            <a:spLocks noGrp="1"/>
          </p:cNvSpPr>
          <p:nvPr>
            <p:ph idx="1"/>
          </p:nvPr>
        </p:nvSpPr>
        <p:spPr>
          <a:xfrm>
            <a:off x="755576" y="1484784"/>
            <a:ext cx="7560840" cy="4896544"/>
          </a:xfrm>
        </p:spPr>
        <p:txBody>
          <a:bodyPr>
            <a:normAutofit/>
          </a:bodyPr>
          <a:lstStyle/>
          <a:p>
            <a:pPr marL="68580" indent="0" algn="ctr">
              <a:buNone/>
            </a:pPr>
            <a:r>
              <a:rPr lang="ru-RU" sz="2800" b="1" i="1" u="sng" dirty="0" err="1" smtClean="0">
                <a:solidFill>
                  <a:schemeClr val="tx1"/>
                </a:solidFill>
                <a:latin typeface="Times New Roman" pitchFamily="18" charset="0"/>
                <a:cs typeface="Times New Roman" pitchFamily="18" charset="0"/>
              </a:rPr>
              <a:t>Кожен</a:t>
            </a:r>
            <a:r>
              <a:rPr lang="ru-RU" sz="2800" dirty="0" smtClean="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має</a:t>
            </a:r>
            <a:r>
              <a:rPr lang="ru-RU" sz="2800" dirty="0">
                <a:solidFill>
                  <a:schemeClr val="tx1"/>
                </a:solidFill>
                <a:latin typeface="Times New Roman" pitchFamily="18" charset="0"/>
                <a:cs typeface="Times New Roman" pitchFamily="18" charset="0"/>
              </a:rPr>
              <a:t> право на </a:t>
            </a:r>
            <a:r>
              <a:rPr lang="ru-RU" sz="2800" dirty="0" err="1">
                <a:solidFill>
                  <a:schemeClr val="tx1"/>
                </a:solidFill>
                <a:latin typeface="Times New Roman" pitchFamily="18" charset="0"/>
                <a:cs typeface="Times New Roman" pitchFamily="18" charset="0"/>
              </a:rPr>
              <a:t>справедливий</a:t>
            </a:r>
            <a:r>
              <a:rPr lang="ru-RU" sz="2800" dirty="0">
                <a:solidFill>
                  <a:schemeClr val="tx1"/>
                </a:solidFill>
                <a:latin typeface="Times New Roman" pitchFamily="18" charset="0"/>
                <a:cs typeface="Times New Roman" pitchFamily="18" charset="0"/>
              </a:rPr>
              <a:t> і </a:t>
            </a:r>
            <a:r>
              <a:rPr lang="ru-RU" sz="2800" dirty="0" err="1">
                <a:solidFill>
                  <a:schemeClr val="tx1"/>
                </a:solidFill>
                <a:latin typeface="Times New Roman" pitchFamily="18" charset="0"/>
                <a:cs typeface="Times New Roman" pitchFamily="18" charset="0"/>
              </a:rPr>
              <a:t>публічний</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розгляд</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його</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справи</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упродовж</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розумного</a:t>
            </a:r>
            <a:r>
              <a:rPr lang="ru-RU" sz="2800" dirty="0">
                <a:solidFill>
                  <a:schemeClr val="tx1"/>
                </a:solidFill>
                <a:latin typeface="Times New Roman" pitchFamily="18" charset="0"/>
                <a:cs typeface="Times New Roman" pitchFamily="18" charset="0"/>
              </a:rPr>
              <a:t> строку </a:t>
            </a:r>
            <a:r>
              <a:rPr lang="ru-RU" sz="2800" b="1" i="1" u="sng" dirty="0" err="1">
                <a:solidFill>
                  <a:schemeClr val="tx1"/>
                </a:solidFill>
                <a:latin typeface="Times New Roman" pitchFamily="18" charset="0"/>
                <a:cs typeface="Times New Roman" pitchFamily="18" charset="0"/>
              </a:rPr>
              <a:t>незалежним</a:t>
            </a:r>
            <a:r>
              <a:rPr lang="ru-RU" sz="2800" dirty="0">
                <a:solidFill>
                  <a:schemeClr val="tx1"/>
                </a:solidFill>
                <a:latin typeface="Times New Roman" pitchFamily="18" charset="0"/>
                <a:cs typeface="Times New Roman" pitchFamily="18" charset="0"/>
              </a:rPr>
              <a:t> і </a:t>
            </a:r>
            <a:r>
              <a:rPr lang="ru-RU" sz="2800" b="1" i="1" u="sng" dirty="0" err="1">
                <a:solidFill>
                  <a:schemeClr val="tx1"/>
                </a:solidFill>
                <a:latin typeface="Times New Roman" pitchFamily="18" charset="0"/>
                <a:cs typeface="Times New Roman" pitchFamily="18" charset="0"/>
              </a:rPr>
              <a:t>безстороннім</a:t>
            </a:r>
            <a:r>
              <a:rPr lang="ru-RU" sz="2800" dirty="0">
                <a:solidFill>
                  <a:schemeClr val="tx1"/>
                </a:solidFill>
                <a:latin typeface="Times New Roman" pitchFamily="18" charset="0"/>
                <a:cs typeface="Times New Roman" pitchFamily="18" charset="0"/>
              </a:rPr>
              <a:t> </a:t>
            </a:r>
            <a:r>
              <a:rPr lang="ru-RU" sz="2800" b="1" i="1" u="sng" dirty="0">
                <a:solidFill>
                  <a:schemeClr val="tx1"/>
                </a:solidFill>
                <a:latin typeface="Times New Roman" pitchFamily="18" charset="0"/>
                <a:cs typeface="Times New Roman" pitchFamily="18" charset="0"/>
              </a:rPr>
              <a:t>судом</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встановленим</a:t>
            </a:r>
            <a:r>
              <a:rPr lang="ru-RU" sz="2800" dirty="0">
                <a:solidFill>
                  <a:schemeClr val="tx1"/>
                </a:solidFill>
                <a:latin typeface="Times New Roman" pitchFamily="18" charset="0"/>
                <a:cs typeface="Times New Roman" pitchFamily="18" charset="0"/>
              </a:rPr>
              <a:t> законом, </a:t>
            </a:r>
            <a:r>
              <a:rPr lang="ru-RU" sz="2800" dirty="0" err="1">
                <a:solidFill>
                  <a:schemeClr val="tx1"/>
                </a:solidFill>
                <a:latin typeface="Times New Roman" pitchFamily="18" charset="0"/>
                <a:cs typeface="Times New Roman" pitchFamily="18" charset="0"/>
              </a:rPr>
              <a:t>який</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вирішить</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спір</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щодо</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його</a:t>
            </a:r>
            <a:r>
              <a:rPr lang="ru-RU" sz="2800" dirty="0">
                <a:solidFill>
                  <a:schemeClr val="tx1"/>
                </a:solidFill>
                <a:latin typeface="Times New Roman" pitchFamily="18" charset="0"/>
                <a:cs typeface="Times New Roman" pitchFamily="18" charset="0"/>
              </a:rPr>
              <a:t> </a:t>
            </a:r>
            <a:r>
              <a:rPr lang="ru-RU" sz="2800" b="1" i="1" u="sng" dirty="0">
                <a:solidFill>
                  <a:schemeClr val="tx1"/>
                </a:solidFill>
                <a:latin typeface="Times New Roman" pitchFamily="18" charset="0"/>
                <a:cs typeface="Times New Roman" pitchFamily="18" charset="0"/>
              </a:rPr>
              <a:t>прав та </a:t>
            </a:r>
            <a:r>
              <a:rPr lang="ru-RU" sz="2800" b="1" i="1" u="sng" dirty="0" err="1">
                <a:solidFill>
                  <a:schemeClr val="tx1"/>
                </a:solidFill>
                <a:latin typeface="Times New Roman" pitchFamily="18" charset="0"/>
                <a:cs typeface="Times New Roman" pitchFamily="18" charset="0"/>
              </a:rPr>
              <a:t>обов'язків</a:t>
            </a:r>
            <a:r>
              <a:rPr lang="ru-RU" sz="2800" b="1" i="1" u="sng" dirty="0">
                <a:solidFill>
                  <a:schemeClr val="tx1"/>
                </a:solidFill>
                <a:latin typeface="Times New Roman" pitchFamily="18" charset="0"/>
                <a:cs typeface="Times New Roman" pitchFamily="18" charset="0"/>
              </a:rPr>
              <a:t> </a:t>
            </a:r>
            <a:r>
              <a:rPr lang="ru-RU" sz="2800" b="1" i="1" u="sng" dirty="0" err="1">
                <a:solidFill>
                  <a:schemeClr val="tx1"/>
                </a:solidFill>
                <a:latin typeface="Times New Roman" pitchFamily="18" charset="0"/>
                <a:cs typeface="Times New Roman" pitchFamily="18" charset="0"/>
              </a:rPr>
              <a:t>цивільного</a:t>
            </a:r>
            <a:r>
              <a:rPr lang="ru-RU" sz="2800" b="1" i="1" u="sng" dirty="0">
                <a:solidFill>
                  <a:schemeClr val="tx1"/>
                </a:solidFill>
                <a:latin typeface="Times New Roman" pitchFamily="18" charset="0"/>
                <a:cs typeface="Times New Roman" pitchFamily="18" charset="0"/>
              </a:rPr>
              <a:t> характеру </a:t>
            </a:r>
            <a:r>
              <a:rPr lang="ru-RU" sz="2800" dirty="0" err="1">
                <a:solidFill>
                  <a:schemeClr val="tx1"/>
                </a:solidFill>
                <a:latin typeface="Times New Roman" pitchFamily="18" charset="0"/>
                <a:cs typeface="Times New Roman" pitchFamily="18" charset="0"/>
              </a:rPr>
              <a:t>або</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встановить</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обґрунтованість</a:t>
            </a:r>
            <a:r>
              <a:rPr lang="ru-RU" sz="2800" dirty="0">
                <a:solidFill>
                  <a:schemeClr val="tx1"/>
                </a:solidFill>
                <a:latin typeface="Times New Roman" pitchFamily="18" charset="0"/>
                <a:cs typeface="Times New Roman" pitchFamily="18" charset="0"/>
              </a:rPr>
              <a:t> будь-</a:t>
            </a:r>
            <a:r>
              <a:rPr lang="ru-RU" sz="2800" dirty="0" err="1">
                <a:solidFill>
                  <a:schemeClr val="tx1"/>
                </a:solidFill>
                <a:latin typeface="Times New Roman" pitchFamily="18" charset="0"/>
                <a:cs typeface="Times New Roman" pitchFamily="18" charset="0"/>
              </a:rPr>
              <a:t>якого</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висунутого</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проти</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нього</a:t>
            </a:r>
            <a:r>
              <a:rPr lang="ru-RU" sz="2800" dirty="0">
                <a:solidFill>
                  <a:schemeClr val="tx1"/>
                </a:solidFill>
                <a:latin typeface="Times New Roman" pitchFamily="18" charset="0"/>
                <a:cs typeface="Times New Roman" pitchFamily="18" charset="0"/>
              </a:rPr>
              <a:t> </a:t>
            </a:r>
            <a:r>
              <a:rPr lang="ru-RU" sz="2800" b="1" i="1" u="sng" dirty="0" err="1">
                <a:solidFill>
                  <a:schemeClr val="tx1"/>
                </a:solidFill>
                <a:latin typeface="Times New Roman" pitchFamily="18" charset="0"/>
                <a:cs typeface="Times New Roman" pitchFamily="18" charset="0"/>
              </a:rPr>
              <a:t>кримінального</a:t>
            </a:r>
            <a:r>
              <a:rPr lang="ru-RU" sz="2800" b="1" i="1" u="sng" dirty="0">
                <a:solidFill>
                  <a:schemeClr val="tx1"/>
                </a:solidFill>
                <a:latin typeface="Times New Roman" pitchFamily="18" charset="0"/>
                <a:cs typeface="Times New Roman" pitchFamily="18" charset="0"/>
              </a:rPr>
              <a:t> </a:t>
            </a:r>
            <a:r>
              <a:rPr lang="ru-RU" sz="2800" b="1" i="1" u="sng" dirty="0" err="1" smtClean="0">
                <a:solidFill>
                  <a:schemeClr val="tx1"/>
                </a:solidFill>
                <a:latin typeface="Times New Roman" pitchFamily="18" charset="0"/>
                <a:cs typeface="Times New Roman" pitchFamily="18" charset="0"/>
              </a:rPr>
              <a:t>обвинувачення</a:t>
            </a:r>
            <a:endParaRPr lang="ru-RU" sz="2800" b="1" i="1" u="sng" dirty="0" smtClean="0">
              <a:solidFill>
                <a:schemeClr val="tx1"/>
              </a:solidFill>
              <a:latin typeface="Times New Roman" pitchFamily="18" charset="0"/>
              <a:cs typeface="Times New Roman" pitchFamily="18" charset="0"/>
            </a:endParaRPr>
          </a:p>
          <a:p>
            <a:pPr marL="68580" indent="0" algn="ctr">
              <a:buNone/>
            </a:pPr>
            <a:r>
              <a:rPr lang="uk-UA" sz="2800" i="1" dirty="0" smtClean="0">
                <a:solidFill>
                  <a:schemeClr val="tx1"/>
                </a:solidFill>
              </a:rPr>
              <a:t>(п. 1 ст. 6 Конвенції)</a:t>
            </a:r>
            <a:endParaRPr lang="ru-RU" sz="2800" i="1" dirty="0">
              <a:solidFill>
                <a:schemeClr val="tx1"/>
              </a:solidFill>
            </a:endParaRPr>
          </a:p>
        </p:txBody>
      </p:sp>
    </p:spTree>
    <p:extLst>
      <p:ext uri="{BB962C8B-B14F-4D97-AF65-F5344CB8AC3E}">
        <p14:creationId xmlns:p14="http://schemas.microsoft.com/office/powerpoint/2010/main" val="6784016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08912" cy="864096"/>
          </a:xfrm>
        </p:spPr>
        <p:txBody>
          <a:bodyPr>
            <a:normAutofit/>
          </a:bodyPr>
          <a:lstStyle/>
          <a:p>
            <a:r>
              <a:rPr lang="uk-UA" sz="2000" b="1" dirty="0" smtClean="0">
                <a:solidFill>
                  <a:schemeClr val="tx1"/>
                </a:solidFill>
              </a:rPr>
              <a:t>НЕЗАЛЕЖНІСТЬ </a:t>
            </a:r>
            <a:r>
              <a:rPr lang="uk-UA" sz="2000" b="1" dirty="0">
                <a:solidFill>
                  <a:schemeClr val="tx1"/>
                </a:solidFill>
              </a:rPr>
              <a:t>ТА НЕУПЕРЕДЖЕНІСТЬ </a:t>
            </a:r>
            <a:r>
              <a:rPr lang="uk-UA" sz="2000" b="1" dirty="0" smtClean="0">
                <a:solidFill>
                  <a:schemeClr val="tx1"/>
                </a:solidFill>
              </a:rPr>
              <a:t>СУДУ </a:t>
            </a:r>
            <a:r>
              <a:rPr lang="ru-RU" sz="2000" b="1" dirty="0" smtClean="0">
                <a:solidFill>
                  <a:schemeClr val="tx1"/>
                </a:solidFill>
              </a:rPr>
              <a:t>(</a:t>
            </a:r>
            <a:r>
              <a:rPr lang="ru-RU" sz="2000" b="1" dirty="0" err="1" smtClean="0">
                <a:solidFill>
                  <a:schemeClr val="tx1"/>
                </a:solidFill>
              </a:rPr>
              <a:t>продовження</a:t>
            </a:r>
            <a:r>
              <a:rPr lang="ru-RU" sz="2000" b="1" dirty="0" smtClean="0">
                <a:solidFill>
                  <a:schemeClr val="tx1"/>
                </a:solidFill>
              </a:rPr>
              <a:t>)</a:t>
            </a:r>
            <a:endParaRPr lang="ru-RU" sz="2000" dirty="0"/>
          </a:p>
        </p:txBody>
      </p:sp>
      <p:sp>
        <p:nvSpPr>
          <p:cNvPr id="3" name="Объект 2"/>
          <p:cNvSpPr>
            <a:spLocks noGrp="1"/>
          </p:cNvSpPr>
          <p:nvPr>
            <p:ph idx="1"/>
          </p:nvPr>
        </p:nvSpPr>
        <p:spPr>
          <a:xfrm>
            <a:off x="467544" y="1340768"/>
            <a:ext cx="8208912" cy="5184576"/>
          </a:xfrm>
        </p:spPr>
        <p:txBody>
          <a:bodyPr>
            <a:normAutofit/>
          </a:bodyPr>
          <a:lstStyle/>
          <a:p>
            <a:pPr marL="68580" indent="0">
              <a:buNone/>
            </a:pPr>
            <a:r>
              <a:rPr lang="uk-UA" b="1" i="1" dirty="0">
                <a:solidFill>
                  <a:schemeClr val="tx1"/>
                </a:solidFill>
                <a:latin typeface="Times New Roman" pitchFamily="18" charset="0"/>
                <a:cs typeface="Times New Roman" pitchFamily="18" charset="0"/>
              </a:rPr>
              <a:t>І. Суб'єктивний тест</a:t>
            </a:r>
            <a:r>
              <a:rPr lang="uk-UA" b="1" i="1" dirty="0" smtClean="0">
                <a:solidFill>
                  <a:schemeClr val="tx1"/>
                </a:solidFill>
                <a:latin typeface="Times New Roman" pitchFamily="18" charset="0"/>
                <a:cs typeface="Times New Roman" pitchFamily="18" charset="0"/>
              </a:rPr>
              <a:t>:</a:t>
            </a:r>
          </a:p>
          <a:p>
            <a:pPr marL="68580" indent="0">
              <a:buNone/>
            </a:pPr>
            <a:r>
              <a:rPr lang="uk-UA" b="1" i="1" dirty="0" smtClean="0">
                <a:solidFill>
                  <a:schemeClr val="tx1"/>
                </a:solidFill>
                <a:latin typeface="Times New Roman" pitchFamily="18" charset="0"/>
                <a:cs typeface="Times New Roman" pitchFamily="18" charset="0"/>
              </a:rPr>
              <a:t>Приклади (продовження):</a:t>
            </a:r>
          </a:p>
          <a:p>
            <a:pPr>
              <a:buFontTx/>
              <a:buChar char="-"/>
            </a:pPr>
            <a:r>
              <a:rPr lang="uk-UA" dirty="0" smtClean="0">
                <a:solidFill>
                  <a:schemeClr val="tx1"/>
                </a:solidFill>
                <a:latin typeface="Times New Roman" pitchFamily="18" charset="0"/>
                <a:cs typeface="Times New Roman" pitchFamily="18" charset="0"/>
              </a:rPr>
              <a:t>Євросуд постановив, що суддя міг обґрунтовано вважатися заінтересованим у результаті розгляду справи, оскільки  однією із сторін була будівельна компанія, яка здійснила раніше безкоштовний ремонт будівлі суду, у якому працював цей суддя</a:t>
            </a:r>
            <a:r>
              <a:rPr lang="uk-UA" b="1" i="1" dirty="0" smtClean="0">
                <a:solidFill>
                  <a:schemeClr val="tx1"/>
                </a:solidFill>
                <a:latin typeface="Times New Roman" pitchFamily="18" charset="0"/>
                <a:cs typeface="Times New Roman" pitchFamily="18" charset="0"/>
              </a:rPr>
              <a:t> («</a:t>
            </a:r>
            <a:r>
              <a:rPr lang="nl-NL" b="1" i="1" dirty="0" smtClean="0">
                <a:solidFill>
                  <a:schemeClr val="tx1"/>
                </a:solidFill>
                <a:latin typeface="Times New Roman" pitchFamily="18" charset="0"/>
                <a:cs typeface="Times New Roman" pitchFamily="18" charset="0"/>
              </a:rPr>
              <a:t>Belukha </a:t>
            </a:r>
            <a:r>
              <a:rPr lang="nl-NL" b="1" i="1" dirty="0">
                <a:solidFill>
                  <a:schemeClr val="tx1"/>
                </a:solidFill>
                <a:latin typeface="Times New Roman" pitchFamily="18" charset="0"/>
                <a:cs typeface="Times New Roman" pitchFamily="18" charset="0"/>
              </a:rPr>
              <a:t>v </a:t>
            </a:r>
            <a:r>
              <a:rPr lang="nl-NL" b="1" i="1" dirty="0" smtClean="0">
                <a:solidFill>
                  <a:schemeClr val="tx1"/>
                </a:solidFill>
                <a:latin typeface="Times New Roman" pitchFamily="18" charset="0"/>
                <a:cs typeface="Times New Roman" pitchFamily="18" charset="0"/>
              </a:rPr>
              <a:t>Ukraine</a:t>
            </a:r>
            <a:r>
              <a:rPr lang="uk-UA" b="1" i="1" dirty="0" smtClean="0">
                <a:solidFill>
                  <a:schemeClr val="tx1"/>
                </a:solidFill>
                <a:latin typeface="Times New Roman" pitchFamily="18" charset="0"/>
                <a:cs typeface="Times New Roman" pitchFamily="18" charset="0"/>
              </a:rPr>
              <a:t>»</a:t>
            </a:r>
            <a:r>
              <a:rPr lang="nl-NL" b="1" i="1" dirty="0" smtClean="0">
                <a:solidFill>
                  <a:schemeClr val="tx1"/>
                </a:solidFill>
                <a:latin typeface="Times New Roman" pitchFamily="18" charset="0"/>
                <a:cs typeface="Times New Roman" pitchFamily="18" charset="0"/>
              </a:rPr>
              <a:t> </a:t>
            </a:r>
            <a:r>
              <a:rPr lang="nl-NL" b="1" i="1" dirty="0">
                <a:solidFill>
                  <a:schemeClr val="tx1"/>
                </a:solidFill>
                <a:latin typeface="Times New Roman" pitchFamily="18" charset="0"/>
                <a:cs typeface="Times New Roman" pitchFamily="18" charset="0"/>
              </a:rPr>
              <a:t>(2006 </a:t>
            </a:r>
            <a:r>
              <a:rPr lang="uk-UA" b="1" i="1" dirty="0" smtClean="0">
                <a:solidFill>
                  <a:schemeClr val="tx1"/>
                </a:solidFill>
                <a:latin typeface="Times New Roman" pitchFamily="18" charset="0"/>
                <a:cs typeface="Times New Roman" pitchFamily="18" charset="0"/>
              </a:rPr>
              <a:t>р</a:t>
            </a:r>
            <a:r>
              <a:rPr lang="nl-NL" b="1" i="1" dirty="0" smtClean="0">
                <a:solidFill>
                  <a:schemeClr val="tx1"/>
                </a:solidFill>
                <a:latin typeface="Times New Roman" pitchFamily="18" charset="0"/>
                <a:cs typeface="Times New Roman" pitchFamily="18" charset="0"/>
              </a:rPr>
              <a:t>.)</a:t>
            </a:r>
            <a:r>
              <a:rPr lang="uk-UA" b="1" i="1" dirty="0" smtClean="0">
                <a:solidFill>
                  <a:schemeClr val="tx1"/>
                </a:solidFill>
                <a:latin typeface="Times New Roman" pitchFamily="18" charset="0"/>
                <a:cs typeface="Times New Roman" pitchFamily="18" charset="0"/>
              </a:rPr>
              <a:t>;</a:t>
            </a:r>
          </a:p>
          <a:p>
            <a:pPr marL="68580" indent="0">
              <a:buNone/>
            </a:pPr>
            <a:r>
              <a:rPr lang="uk-UA" b="1" i="1" dirty="0" smtClean="0">
                <a:solidFill>
                  <a:schemeClr val="tx1"/>
                </a:solidFill>
                <a:latin typeface="Times New Roman" pitchFamily="18" charset="0"/>
                <a:cs typeface="Times New Roman" pitchFamily="18" charset="0"/>
              </a:rPr>
              <a:t>- </a:t>
            </a:r>
            <a:r>
              <a:rPr lang="uk-UA" dirty="0">
                <a:solidFill>
                  <a:schemeClr val="tx1"/>
                </a:solidFill>
                <a:latin typeface="Times New Roman" pitchFamily="18" charset="0"/>
                <a:cs typeface="Times New Roman" pitchFamily="18" charset="0"/>
              </a:rPr>
              <a:t>Євросуд </a:t>
            </a:r>
            <a:r>
              <a:rPr lang="uk-UA" dirty="0" smtClean="0">
                <a:solidFill>
                  <a:schemeClr val="tx1"/>
                </a:solidFill>
                <a:latin typeface="Times New Roman" pitchFamily="18" charset="0"/>
                <a:cs typeface="Times New Roman" pitchFamily="18" charset="0"/>
              </a:rPr>
              <a:t>також визнав обґрунтованими побоювання представників школи щодо заінтересованості судді в розгляді справи, оскільки син цього судді був виключений з цієї школи, а сам суддя погрожував школі розправою, який розглядав їх справу</a:t>
            </a:r>
            <a:r>
              <a:rPr lang="ru-RU" dirty="0" smtClean="0"/>
              <a:t> </a:t>
            </a:r>
            <a:r>
              <a:rPr lang="ru-RU" b="1" i="1" dirty="0">
                <a:solidFill>
                  <a:schemeClr val="tx1"/>
                </a:solidFill>
                <a:latin typeface="Times New Roman" pitchFamily="18" charset="0"/>
                <a:cs typeface="Times New Roman" pitchFamily="18" charset="0"/>
              </a:rPr>
              <a:t>(</a:t>
            </a:r>
            <a:r>
              <a:rPr lang="ru-RU" b="1" i="1" dirty="0" err="1">
                <a:solidFill>
                  <a:schemeClr val="tx1"/>
                </a:solidFill>
                <a:latin typeface="Times New Roman" pitchFamily="18" charset="0"/>
                <a:cs typeface="Times New Roman" pitchFamily="18" charset="0"/>
              </a:rPr>
              <a:t>Tocono</a:t>
            </a:r>
            <a:r>
              <a:rPr lang="ru-RU" b="1" i="1" dirty="0">
                <a:solidFill>
                  <a:schemeClr val="tx1"/>
                </a:solidFill>
                <a:latin typeface="Times New Roman" pitchFamily="18" charset="0"/>
                <a:cs typeface="Times New Roman" pitchFamily="18" charset="0"/>
              </a:rPr>
              <a:t> </a:t>
            </a:r>
            <a:r>
              <a:rPr lang="ru-RU" b="1" i="1" dirty="0" err="1">
                <a:solidFill>
                  <a:schemeClr val="tx1"/>
                </a:solidFill>
                <a:latin typeface="Times New Roman" pitchFamily="18" charset="0"/>
                <a:cs typeface="Times New Roman" pitchFamily="18" charset="0"/>
              </a:rPr>
              <a:t>and</a:t>
            </a:r>
            <a:r>
              <a:rPr lang="ru-RU" b="1" i="1" dirty="0">
                <a:solidFill>
                  <a:schemeClr val="tx1"/>
                </a:solidFill>
                <a:latin typeface="Times New Roman" pitchFamily="18" charset="0"/>
                <a:cs typeface="Times New Roman" pitchFamily="18" charset="0"/>
              </a:rPr>
              <a:t> </a:t>
            </a:r>
            <a:r>
              <a:rPr lang="ru-RU" b="1" i="1" dirty="0" err="1">
                <a:solidFill>
                  <a:schemeClr val="tx1"/>
                </a:solidFill>
                <a:latin typeface="Times New Roman" pitchFamily="18" charset="0"/>
                <a:cs typeface="Times New Roman" pitchFamily="18" charset="0"/>
              </a:rPr>
              <a:t>Profesorii</a:t>
            </a:r>
            <a:r>
              <a:rPr lang="ru-RU" b="1" i="1" dirty="0">
                <a:solidFill>
                  <a:schemeClr val="tx1"/>
                </a:solidFill>
                <a:latin typeface="Times New Roman" pitchFamily="18" charset="0"/>
                <a:cs typeface="Times New Roman" pitchFamily="18" charset="0"/>
              </a:rPr>
              <a:t> </a:t>
            </a:r>
            <a:r>
              <a:rPr lang="ru-RU" b="1" i="1" dirty="0" err="1">
                <a:solidFill>
                  <a:schemeClr val="tx1"/>
                </a:solidFill>
                <a:latin typeface="Times New Roman" pitchFamily="18" charset="0"/>
                <a:cs typeface="Times New Roman" pitchFamily="18" charset="0"/>
              </a:rPr>
              <a:t>Prometeisti</a:t>
            </a:r>
            <a:r>
              <a:rPr lang="ru-RU" b="1" i="1" dirty="0">
                <a:solidFill>
                  <a:schemeClr val="tx1"/>
                </a:solidFill>
                <a:latin typeface="Times New Roman" pitchFamily="18" charset="0"/>
                <a:cs typeface="Times New Roman" pitchFamily="18" charset="0"/>
              </a:rPr>
              <a:t> v </a:t>
            </a:r>
            <a:r>
              <a:rPr lang="ru-RU" b="1" i="1" dirty="0" err="1">
                <a:solidFill>
                  <a:schemeClr val="tx1"/>
                </a:solidFill>
                <a:latin typeface="Times New Roman" pitchFamily="18" charset="0"/>
                <a:cs typeface="Times New Roman" pitchFamily="18" charset="0"/>
              </a:rPr>
              <a:t>Moldova</a:t>
            </a:r>
            <a:r>
              <a:rPr lang="ru-RU" b="1" i="1" dirty="0">
                <a:solidFill>
                  <a:schemeClr val="tx1"/>
                </a:solidFill>
                <a:latin typeface="Times New Roman" pitchFamily="18" charset="0"/>
                <a:cs typeface="Times New Roman" pitchFamily="18" charset="0"/>
              </a:rPr>
              <a:t> (20</a:t>
            </a:r>
          </a:p>
          <a:p>
            <a:pPr marL="68580" indent="0">
              <a:buNone/>
            </a:pPr>
            <a:endParaRPr lang="uk-UA" b="1" i="1" dirty="0">
              <a:solidFill>
                <a:schemeClr val="tx1"/>
              </a:solidFill>
              <a:latin typeface="Times New Roman" pitchFamily="18" charset="0"/>
              <a:cs typeface="Times New Roman" pitchFamily="18" charset="0"/>
            </a:endParaRPr>
          </a:p>
          <a:p>
            <a:pPr marL="68580" indent="0">
              <a:buNone/>
            </a:pPr>
            <a:endParaRPr lang="uk-UA" b="1" i="1" dirty="0">
              <a:solidFill>
                <a:schemeClr val="tx1"/>
              </a:solidFill>
              <a:latin typeface="Times New Roman" pitchFamily="18" charset="0"/>
              <a:cs typeface="Times New Roman" pitchFamily="18" charset="0"/>
            </a:endParaRPr>
          </a:p>
          <a:p>
            <a:pPr marL="68580" indent="0">
              <a:buNone/>
            </a:pPr>
            <a:endParaRPr lang="ru-RU" dirty="0"/>
          </a:p>
        </p:txBody>
      </p:sp>
    </p:spTree>
    <p:extLst>
      <p:ext uri="{BB962C8B-B14F-4D97-AF65-F5344CB8AC3E}">
        <p14:creationId xmlns:p14="http://schemas.microsoft.com/office/powerpoint/2010/main" val="14529437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08912" cy="432048"/>
          </a:xfrm>
        </p:spPr>
        <p:txBody>
          <a:bodyPr>
            <a:normAutofit/>
          </a:bodyPr>
          <a:lstStyle/>
          <a:p>
            <a:r>
              <a:rPr lang="uk-UA" sz="2000" b="1" dirty="0">
                <a:solidFill>
                  <a:schemeClr val="tx1"/>
                </a:solidFill>
              </a:rPr>
              <a:t>НЕЗАЛЕЖНІСТЬ ТА НЕУПЕРЕДЖЕНІСТЬ СУДУ </a:t>
            </a:r>
            <a:r>
              <a:rPr lang="ru-RU" sz="2000" b="1" dirty="0">
                <a:solidFill>
                  <a:schemeClr val="tx1"/>
                </a:solidFill>
              </a:rPr>
              <a:t>(</a:t>
            </a:r>
            <a:r>
              <a:rPr lang="ru-RU" sz="2000" b="1" dirty="0" err="1">
                <a:solidFill>
                  <a:schemeClr val="tx1"/>
                </a:solidFill>
              </a:rPr>
              <a:t>продовження</a:t>
            </a:r>
            <a:r>
              <a:rPr lang="ru-RU" sz="2000" b="1" dirty="0">
                <a:solidFill>
                  <a:schemeClr val="tx1"/>
                </a:solidFill>
              </a:rPr>
              <a:t>)</a:t>
            </a:r>
            <a:endParaRPr lang="ru-RU" sz="2000" dirty="0"/>
          </a:p>
        </p:txBody>
      </p:sp>
      <p:sp>
        <p:nvSpPr>
          <p:cNvPr id="3" name="Объект 2"/>
          <p:cNvSpPr>
            <a:spLocks noGrp="1"/>
          </p:cNvSpPr>
          <p:nvPr>
            <p:ph idx="1"/>
          </p:nvPr>
        </p:nvSpPr>
        <p:spPr>
          <a:xfrm>
            <a:off x="467544" y="1052736"/>
            <a:ext cx="8136904" cy="5472608"/>
          </a:xfrm>
        </p:spPr>
        <p:txBody>
          <a:bodyPr>
            <a:normAutofit/>
          </a:bodyPr>
          <a:lstStyle/>
          <a:p>
            <a:pPr marL="68580" indent="0">
              <a:buNone/>
            </a:pPr>
            <a:r>
              <a:rPr lang="uk-UA" b="1" i="1" dirty="0" smtClean="0">
                <a:solidFill>
                  <a:schemeClr val="tx1"/>
                </a:solidFill>
                <a:latin typeface="Times New Roman" pitchFamily="18" charset="0"/>
                <a:cs typeface="Times New Roman" pitchFamily="18" charset="0"/>
              </a:rPr>
              <a:t>Приклади </a:t>
            </a:r>
            <a:r>
              <a:rPr lang="uk-UA" b="1" i="1" dirty="0">
                <a:solidFill>
                  <a:schemeClr val="tx1"/>
                </a:solidFill>
                <a:latin typeface="Times New Roman" pitchFamily="18" charset="0"/>
                <a:cs typeface="Times New Roman" pitchFamily="18" charset="0"/>
              </a:rPr>
              <a:t>(продовження):</a:t>
            </a:r>
          </a:p>
          <a:p>
            <a:pPr marL="68580" indent="0">
              <a:buNone/>
            </a:pPr>
            <a:r>
              <a:rPr lang="uk-UA" sz="2600" dirty="0" smtClean="0">
                <a:solidFill>
                  <a:schemeClr val="tx1"/>
                </a:solidFill>
                <a:latin typeface="Times New Roman" pitchFamily="18" charset="0"/>
                <a:cs typeface="Times New Roman" pitchFamily="18" charset="0"/>
              </a:rPr>
              <a:t>- </a:t>
            </a:r>
            <a:r>
              <a:rPr lang="uk-UA" sz="2600" dirty="0">
                <a:solidFill>
                  <a:schemeClr val="tx1"/>
                </a:solidFill>
                <a:latin typeface="Times New Roman" pitchFamily="18" charset="0"/>
                <a:cs typeface="Times New Roman" pitchFamily="18" charset="0"/>
              </a:rPr>
              <a:t>Призначення судді на ключову посаду в уряді, про що судді було відомо ще до прийняття рішення у справі, при цьому однією з сторін був уряд, також визнано таким що викликає виправдані побоювання щодо упередженості </a:t>
            </a:r>
            <a:r>
              <a:rPr lang="uk-UA" sz="2600" dirty="0" smtClean="0">
                <a:solidFill>
                  <a:schemeClr val="tx1"/>
                </a:solidFill>
                <a:latin typeface="Times New Roman" pitchFamily="18" charset="0"/>
                <a:cs typeface="Times New Roman" pitchFamily="18" charset="0"/>
              </a:rPr>
              <a:t>судді </a:t>
            </a:r>
            <a:r>
              <a:rPr lang="ru-RU" sz="2600" dirty="0" smtClean="0"/>
              <a:t>(</a:t>
            </a:r>
            <a:r>
              <a:rPr lang="ru-RU" sz="2600" b="1" i="1" dirty="0" err="1">
                <a:solidFill>
                  <a:schemeClr val="tx1"/>
                </a:solidFill>
                <a:latin typeface="Times New Roman" pitchFamily="18" charset="0"/>
                <a:cs typeface="Times New Roman" pitchFamily="18" charset="0"/>
              </a:rPr>
              <a:t>Sacilor-Lormines</a:t>
            </a:r>
            <a:r>
              <a:rPr lang="ru-RU" sz="2600" b="1" i="1" dirty="0">
                <a:solidFill>
                  <a:schemeClr val="tx1"/>
                </a:solidFill>
                <a:latin typeface="Times New Roman" pitchFamily="18" charset="0"/>
                <a:cs typeface="Times New Roman" pitchFamily="18" charset="0"/>
              </a:rPr>
              <a:t> v </a:t>
            </a:r>
            <a:r>
              <a:rPr lang="ru-RU" sz="2600" b="1" i="1" dirty="0" err="1">
                <a:solidFill>
                  <a:schemeClr val="tx1"/>
                </a:solidFill>
                <a:latin typeface="Times New Roman" pitchFamily="18" charset="0"/>
                <a:cs typeface="Times New Roman" pitchFamily="18" charset="0"/>
              </a:rPr>
              <a:t>France</a:t>
            </a:r>
            <a:r>
              <a:rPr lang="ru-RU" sz="2600" b="1" i="1" dirty="0">
                <a:solidFill>
                  <a:schemeClr val="tx1"/>
                </a:solidFill>
                <a:latin typeface="Times New Roman" pitchFamily="18" charset="0"/>
                <a:cs typeface="Times New Roman" pitchFamily="18" charset="0"/>
              </a:rPr>
              <a:t> (2006 </a:t>
            </a:r>
            <a:r>
              <a:rPr lang="ru-RU" sz="2600" b="1" i="1" dirty="0" smtClean="0">
                <a:solidFill>
                  <a:schemeClr val="tx1"/>
                </a:solidFill>
                <a:latin typeface="Times New Roman" pitchFamily="18" charset="0"/>
                <a:cs typeface="Times New Roman" pitchFamily="18" charset="0"/>
              </a:rPr>
              <a:t>р.);</a:t>
            </a:r>
          </a:p>
          <a:p>
            <a:pPr marL="68580" indent="0">
              <a:buNone/>
            </a:pPr>
            <a:r>
              <a:rPr lang="uk-UA" sz="2600" dirty="0">
                <a:solidFill>
                  <a:schemeClr val="tx1"/>
                </a:solidFill>
                <a:latin typeface="Times New Roman" pitchFamily="18" charset="0"/>
                <a:cs typeface="Times New Roman" pitchFamily="18" charset="0"/>
              </a:rPr>
              <a:t>- Євросуд визнав, що заявнику було відмовлено у неупередженому суді, оскільки прокурор мав неформальні контакти з одним з </a:t>
            </a:r>
            <a:r>
              <a:rPr lang="uk-UA" sz="2600" dirty="0" err="1">
                <a:solidFill>
                  <a:schemeClr val="tx1"/>
                </a:solidFill>
                <a:latin typeface="Times New Roman" pitchFamily="18" charset="0"/>
                <a:cs typeface="Times New Roman" pitchFamily="18" charset="0"/>
              </a:rPr>
              <a:t>приясяжних</a:t>
            </a:r>
            <a:r>
              <a:rPr lang="uk-UA" sz="2600" dirty="0">
                <a:solidFill>
                  <a:schemeClr val="tx1"/>
                </a:solidFill>
                <a:latin typeface="Times New Roman" pitchFamily="18" charset="0"/>
                <a:cs typeface="Times New Roman" pitchFamily="18" charset="0"/>
              </a:rPr>
              <a:t>, а суддя відмовився, як розслідувати цей випадок та викрити присяжного, так і зареєструвати цей випадок письмово </a:t>
            </a:r>
            <a:r>
              <a:rPr lang="uk-UA" sz="2600" b="1" i="1" dirty="0">
                <a:solidFill>
                  <a:schemeClr val="tx1"/>
                </a:solidFill>
                <a:latin typeface="Times New Roman" pitchFamily="18" charset="0"/>
                <a:cs typeface="Times New Roman" pitchFamily="18" charset="0"/>
              </a:rPr>
              <a:t>(</a:t>
            </a:r>
            <a:r>
              <a:rPr lang="ru-RU" sz="2600" b="1" i="1" dirty="0" err="1">
                <a:solidFill>
                  <a:schemeClr val="tx1"/>
                </a:solidFill>
                <a:latin typeface="Times New Roman" pitchFamily="18" charset="0"/>
                <a:cs typeface="Times New Roman" pitchFamily="18" charset="0"/>
              </a:rPr>
              <a:t>Farhi</a:t>
            </a:r>
            <a:r>
              <a:rPr lang="ru-RU" sz="2600" b="1" i="1" dirty="0">
                <a:solidFill>
                  <a:schemeClr val="tx1"/>
                </a:solidFill>
                <a:latin typeface="Times New Roman" pitchFamily="18" charset="0"/>
                <a:cs typeface="Times New Roman" pitchFamily="18" charset="0"/>
              </a:rPr>
              <a:t> v </a:t>
            </a:r>
            <a:r>
              <a:rPr lang="ru-RU" sz="2600" b="1" i="1" dirty="0" err="1">
                <a:solidFill>
                  <a:schemeClr val="tx1"/>
                </a:solidFill>
                <a:latin typeface="Times New Roman" pitchFamily="18" charset="0"/>
                <a:cs typeface="Times New Roman" pitchFamily="18" charset="0"/>
              </a:rPr>
              <a:t>France</a:t>
            </a:r>
            <a:r>
              <a:rPr lang="ru-RU" sz="2600" b="1" i="1" dirty="0">
                <a:solidFill>
                  <a:schemeClr val="tx1"/>
                </a:solidFill>
                <a:latin typeface="Times New Roman" pitchFamily="18" charset="0"/>
                <a:cs typeface="Times New Roman" pitchFamily="18" charset="0"/>
              </a:rPr>
              <a:t> (2007 </a:t>
            </a:r>
            <a:r>
              <a:rPr lang="ru-RU" sz="2600" b="1" i="1" dirty="0" smtClean="0">
                <a:solidFill>
                  <a:schemeClr val="tx1"/>
                </a:solidFill>
                <a:latin typeface="Times New Roman" pitchFamily="18" charset="0"/>
                <a:cs typeface="Times New Roman" pitchFamily="18" charset="0"/>
              </a:rPr>
              <a:t>р.)</a:t>
            </a:r>
            <a:endParaRPr lang="ru-RU" sz="2600" b="1" i="1" dirty="0">
              <a:solidFill>
                <a:schemeClr val="tx1"/>
              </a:solidFill>
              <a:latin typeface="Times New Roman" pitchFamily="18" charset="0"/>
              <a:cs typeface="Times New Roman" pitchFamily="18" charset="0"/>
            </a:endParaRPr>
          </a:p>
          <a:p>
            <a:pPr marL="68580" indent="0">
              <a:buNone/>
            </a:pPr>
            <a:endParaRPr lang="ru-RU" b="1" i="1" dirty="0">
              <a:solidFill>
                <a:schemeClr val="tx1"/>
              </a:solidFill>
              <a:latin typeface="Times New Roman" pitchFamily="18" charset="0"/>
              <a:cs typeface="Times New Roman" pitchFamily="18" charset="0"/>
            </a:endParaRPr>
          </a:p>
          <a:p>
            <a:pPr marL="68580" indent="0">
              <a:buNone/>
            </a:pPr>
            <a:endParaRPr lang="ru-RU" dirty="0"/>
          </a:p>
        </p:txBody>
      </p:sp>
    </p:spTree>
    <p:extLst>
      <p:ext uri="{BB962C8B-B14F-4D97-AF65-F5344CB8AC3E}">
        <p14:creationId xmlns:p14="http://schemas.microsoft.com/office/powerpoint/2010/main" val="28787477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08912" cy="792088"/>
          </a:xfrm>
        </p:spPr>
        <p:txBody>
          <a:bodyPr>
            <a:normAutofit/>
          </a:bodyPr>
          <a:lstStyle/>
          <a:p>
            <a:pPr algn="ctr"/>
            <a:r>
              <a:rPr lang="uk-UA" sz="2000" b="1" dirty="0">
                <a:solidFill>
                  <a:schemeClr val="tx1"/>
                </a:solidFill>
              </a:rPr>
              <a:t>НЕЗАЛЕЖНІСТЬ ТА НЕУПЕРЕДЖЕНІСТЬ СУДУ </a:t>
            </a:r>
            <a:r>
              <a:rPr lang="ru-RU" sz="2000" b="1" dirty="0">
                <a:solidFill>
                  <a:schemeClr val="tx1"/>
                </a:solidFill>
              </a:rPr>
              <a:t>(</a:t>
            </a:r>
            <a:r>
              <a:rPr lang="ru-RU" sz="2000" b="1" dirty="0" err="1" smtClean="0">
                <a:solidFill>
                  <a:schemeClr val="tx1"/>
                </a:solidFill>
              </a:rPr>
              <a:t>продовження</a:t>
            </a:r>
            <a:r>
              <a:rPr lang="ru-RU" sz="2000" b="1" dirty="0" smtClean="0">
                <a:solidFill>
                  <a:schemeClr val="tx1"/>
                </a:solidFill>
              </a:rPr>
              <a:t>)</a:t>
            </a:r>
            <a:endParaRPr lang="ru-RU" sz="2000" dirty="0"/>
          </a:p>
        </p:txBody>
      </p:sp>
      <p:sp>
        <p:nvSpPr>
          <p:cNvPr id="3" name="Объект 2"/>
          <p:cNvSpPr>
            <a:spLocks noGrp="1"/>
          </p:cNvSpPr>
          <p:nvPr>
            <p:ph idx="1"/>
          </p:nvPr>
        </p:nvSpPr>
        <p:spPr>
          <a:xfrm>
            <a:off x="467544" y="1124744"/>
            <a:ext cx="8208912" cy="5400600"/>
          </a:xfrm>
        </p:spPr>
        <p:txBody>
          <a:bodyPr>
            <a:normAutofit lnSpcReduction="10000"/>
          </a:bodyPr>
          <a:lstStyle/>
          <a:p>
            <a:pPr marL="68580" indent="0">
              <a:buNone/>
            </a:pPr>
            <a:r>
              <a:rPr lang="uk-UA" b="1" i="1" dirty="0">
                <a:solidFill>
                  <a:schemeClr val="tx1"/>
                </a:solidFill>
                <a:latin typeface="Times New Roman" pitchFamily="18" charset="0"/>
                <a:cs typeface="Times New Roman" pitchFamily="18" charset="0"/>
              </a:rPr>
              <a:t>І. О</a:t>
            </a:r>
            <a:r>
              <a:rPr lang="uk-UA" b="1" i="1" dirty="0" smtClean="0">
                <a:solidFill>
                  <a:schemeClr val="tx1"/>
                </a:solidFill>
                <a:latin typeface="Times New Roman" pitchFamily="18" charset="0"/>
                <a:cs typeface="Times New Roman" pitchFamily="18" charset="0"/>
              </a:rPr>
              <a:t>б'єктивний </a:t>
            </a:r>
            <a:r>
              <a:rPr lang="uk-UA" b="1" i="1" dirty="0">
                <a:solidFill>
                  <a:schemeClr val="tx1"/>
                </a:solidFill>
                <a:latin typeface="Times New Roman" pitchFamily="18" charset="0"/>
                <a:cs typeface="Times New Roman" pitchFamily="18" charset="0"/>
              </a:rPr>
              <a:t>тест</a:t>
            </a:r>
            <a:r>
              <a:rPr lang="uk-UA" b="1" i="1" dirty="0" smtClean="0">
                <a:solidFill>
                  <a:schemeClr val="tx1"/>
                </a:solidFill>
                <a:latin typeface="Times New Roman" pitchFamily="18" charset="0"/>
                <a:cs typeface="Times New Roman" pitchFamily="18" charset="0"/>
              </a:rPr>
              <a:t>:</a:t>
            </a:r>
          </a:p>
          <a:p>
            <a:pPr marL="68580" indent="0">
              <a:buNone/>
            </a:pPr>
            <a:r>
              <a:rPr lang="uk-UA" b="1" i="1" dirty="0" smtClean="0">
                <a:solidFill>
                  <a:schemeClr val="tx1"/>
                </a:solidFill>
                <a:latin typeface="Times New Roman" pitchFamily="18" charset="0"/>
                <a:cs typeface="Times New Roman" pitchFamily="18" charset="0"/>
              </a:rPr>
              <a:t>- </a:t>
            </a:r>
            <a:r>
              <a:rPr lang="uk-UA" sz="2800" dirty="0">
                <a:solidFill>
                  <a:schemeClr val="tx1"/>
                </a:solidFill>
                <a:latin typeface="Times New Roman" pitchFamily="18" charset="0"/>
                <a:cs typeface="Times New Roman" pitchFamily="18" charset="0"/>
              </a:rPr>
              <a:t>У справі </a:t>
            </a:r>
            <a:r>
              <a:rPr lang="uk-UA" sz="2800" b="1" dirty="0" err="1" smtClean="0">
                <a:solidFill>
                  <a:schemeClr val="tx1"/>
                </a:solidFill>
                <a:latin typeface="Times New Roman" pitchFamily="18" charset="0"/>
                <a:cs typeface="Times New Roman" pitchFamily="18" charset="0"/>
              </a:rPr>
              <a:t>Piersack</a:t>
            </a:r>
            <a:r>
              <a:rPr lang="uk-UA" sz="2800" b="1" dirty="0" smtClean="0">
                <a:solidFill>
                  <a:schemeClr val="tx1"/>
                </a:solidFill>
                <a:latin typeface="Times New Roman" pitchFamily="18" charset="0"/>
                <a:cs typeface="Times New Roman" pitchFamily="18" charset="0"/>
              </a:rPr>
              <a:t> </a:t>
            </a:r>
            <a:r>
              <a:rPr lang="uk-UA" sz="2800" b="1" dirty="0">
                <a:solidFill>
                  <a:schemeClr val="tx1"/>
                </a:solidFill>
                <a:latin typeface="Times New Roman" pitchFamily="18" charset="0"/>
                <a:cs typeface="Times New Roman" pitchFamily="18" charset="0"/>
              </a:rPr>
              <a:t>v </a:t>
            </a:r>
            <a:r>
              <a:rPr lang="uk-UA" sz="2800" b="1" dirty="0" err="1">
                <a:solidFill>
                  <a:schemeClr val="tx1"/>
                </a:solidFill>
                <a:latin typeface="Times New Roman" pitchFamily="18" charset="0"/>
                <a:cs typeface="Times New Roman" pitchFamily="18" charset="0"/>
              </a:rPr>
              <a:t>Belgium</a:t>
            </a:r>
            <a:r>
              <a:rPr lang="uk-UA" sz="2800" b="1" dirty="0">
                <a:solidFill>
                  <a:schemeClr val="tx1"/>
                </a:solidFill>
                <a:latin typeface="Times New Roman" pitchFamily="18" charset="0"/>
                <a:cs typeface="Times New Roman" pitchFamily="18" charset="0"/>
              </a:rPr>
              <a:t> </a:t>
            </a:r>
            <a:r>
              <a:rPr lang="uk-UA" sz="2800" dirty="0" smtClean="0">
                <a:solidFill>
                  <a:schemeClr val="tx1"/>
                </a:solidFill>
                <a:latin typeface="Times New Roman" pitchFamily="18" charset="0"/>
                <a:cs typeface="Times New Roman" pitchFamily="18" charset="0"/>
              </a:rPr>
              <a:t>(</a:t>
            </a:r>
            <a:r>
              <a:rPr lang="uk-UA" sz="2800" dirty="0">
                <a:solidFill>
                  <a:schemeClr val="tx1"/>
                </a:solidFill>
                <a:latin typeface="Times New Roman" pitchFamily="18" charset="0"/>
                <a:cs typeface="Times New Roman" pitchFamily="18" charset="0"/>
              </a:rPr>
              <a:t>1982 г.) </a:t>
            </a:r>
            <a:br>
              <a:rPr lang="uk-UA" sz="2800" dirty="0">
                <a:solidFill>
                  <a:schemeClr val="tx1"/>
                </a:solidFill>
                <a:latin typeface="Times New Roman" pitchFamily="18" charset="0"/>
                <a:cs typeface="Times New Roman" pitchFamily="18" charset="0"/>
              </a:rPr>
            </a:br>
            <a:r>
              <a:rPr lang="uk-UA" sz="2800" dirty="0">
                <a:solidFill>
                  <a:schemeClr val="tx1"/>
                </a:solidFill>
                <a:latin typeface="Times New Roman" pitchFamily="18" charset="0"/>
                <a:cs typeface="Times New Roman" pitchFamily="18" charset="0"/>
              </a:rPr>
              <a:t>Суд постановив, що внутрішні суди повинні викликати довіру у громадськості і, </a:t>
            </a:r>
            <a:br>
              <a:rPr lang="uk-UA" sz="2800" dirty="0">
                <a:solidFill>
                  <a:schemeClr val="tx1"/>
                </a:solidFill>
                <a:latin typeface="Times New Roman" pitchFamily="18" charset="0"/>
                <a:cs typeface="Times New Roman" pitchFamily="18" charset="0"/>
              </a:rPr>
            </a:br>
            <a:r>
              <a:rPr lang="uk-UA" sz="2800" dirty="0">
                <a:solidFill>
                  <a:schemeClr val="tx1"/>
                </a:solidFill>
                <a:latin typeface="Times New Roman" pitchFamily="18" charset="0"/>
                <a:cs typeface="Times New Roman" pitchFamily="18" charset="0"/>
              </a:rPr>
              <a:t>особливо, у обвинувачених в ході кримінального процесу, а також </a:t>
            </a:r>
            <a:r>
              <a:rPr lang="uk-UA" sz="2800" dirty="0" smtClean="0">
                <a:solidFill>
                  <a:schemeClr val="tx1"/>
                </a:solidFill>
                <a:latin typeface="Times New Roman" pitchFamily="18" charset="0"/>
                <a:cs typeface="Times New Roman" pitchFamily="18" charset="0"/>
              </a:rPr>
              <a:t>суддя</a:t>
            </a:r>
            <a:r>
              <a:rPr lang="uk-UA" sz="2800" dirty="0">
                <a:solidFill>
                  <a:schemeClr val="tx1"/>
                </a:solidFill>
                <a:latin typeface="Times New Roman" pitchFamily="18" charset="0"/>
                <a:cs typeface="Times New Roman" pitchFamily="18" charset="0"/>
              </a:rPr>
              <a:t>, у відношення якого </a:t>
            </a:r>
            <a:br>
              <a:rPr lang="uk-UA" sz="2800" dirty="0">
                <a:solidFill>
                  <a:schemeClr val="tx1"/>
                </a:solidFill>
                <a:latin typeface="Times New Roman" pitchFamily="18" charset="0"/>
                <a:cs typeface="Times New Roman" pitchFamily="18" charset="0"/>
              </a:rPr>
            </a:br>
            <a:r>
              <a:rPr lang="uk-UA" sz="2800" dirty="0">
                <a:solidFill>
                  <a:schemeClr val="tx1"/>
                </a:solidFill>
                <a:latin typeface="Times New Roman" pitchFamily="18" charset="0"/>
                <a:cs typeface="Times New Roman" pitchFamily="18" charset="0"/>
              </a:rPr>
              <a:t>є обґрунтовані побоювання недостатньої неупередженості, повинен негайно взяти </a:t>
            </a:r>
            <a:r>
              <a:rPr lang="uk-UA" sz="2800" dirty="0" smtClean="0">
                <a:solidFill>
                  <a:schemeClr val="tx1"/>
                </a:solidFill>
                <a:latin typeface="Times New Roman" pitchFamily="18" charset="0"/>
                <a:cs typeface="Times New Roman" pitchFamily="18" charset="0"/>
              </a:rPr>
              <a:t>відвід.</a:t>
            </a:r>
            <a:endParaRPr lang="uk-UA" sz="2800" i="1" dirty="0">
              <a:solidFill>
                <a:schemeClr val="tx1"/>
              </a:solidFill>
              <a:latin typeface="Times New Roman" pitchFamily="18" charset="0"/>
              <a:cs typeface="Times New Roman" pitchFamily="18" charset="0"/>
            </a:endParaRPr>
          </a:p>
          <a:p>
            <a:pPr marL="68580" indent="0">
              <a:buNone/>
            </a:pPr>
            <a:r>
              <a:rPr lang="ru-RU" sz="2800" dirty="0" smtClean="0">
                <a:solidFill>
                  <a:schemeClr val="tx1"/>
                </a:solidFill>
                <a:latin typeface="Times New Roman" pitchFamily="18" charset="0"/>
                <a:cs typeface="Times New Roman" pitchFamily="18" charset="0"/>
              </a:rPr>
              <a:t>- </a:t>
            </a:r>
            <a:r>
              <a:rPr lang="uk-UA" sz="2800" dirty="0" smtClean="0">
                <a:solidFill>
                  <a:schemeClr val="tx1"/>
                </a:solidFill>
                <a:latin typeface="Times New Roman" pitchFamily="18" charset="0"/>
                <a:cs typeface="Times New Roman" pitchFamily="18" charset="0"/>
              </a:rPr>
              <a:t>У </a:t>
            </a:r>
            <a:r>
              <a:rPr lang="uk-UA" sz="2800" dirty="0">
                <a:solidFill>
                  <a:schemeClr val="tx1"/>
                </a:solidFill>
                <a:latin typeface="Times New Roman" pitchFamily="18" charset="0"/>
                <a:cs typeface="Times New Roman" pitchFamily="18" charset="0"/>
              </a:rPr>
              <a:t>справі </a:t>
            </a:r>
            <a:r>
              <a:rPr lang="uk-UA" sz="2800" b="1" dirty="0" err="1" smtClean="0">
                <a:solidFill>
                  <a:schemeClr val="tx1"/>
                </a:solidFill>
                <a:latin typeface="Times New Roman" pitchFamily="18" charset="0"/>
                <a:cs typeface="Times New Roman" pitchFamily="18" charset="0"/>
              </a:rPr>
              <a:t>De</a:t>
            </a:r>
            <a:r>
              <a:rPr lang="uk-UA" sz="2800" b="1" dirty="0" smtClean="0">
                <a:solidFill>
                  <a:schemeClr val="tx1"/>
                </a:solidFill>
                <a:latin typeface="Times New Roman" pitchFamily="18" charset="0"/>
                <a:cs typeface="Times New Roman" pitchFamily="18" charset="0"/>
              </a:rPr>
              <a:t> </a:t>
            </a:r>
            <a:r>
              <a:rPr lang="uk-UA" sz="2800" b="1" dirty="0" err="1">
                <a:solidFill>
                  <a:schemeClr val="tx1"/>
                </a:solidFill>
                <a:latin typeface="Times New Roman" pitchFamily="18" charset="0"/>
                <a:cs typeface="Times New Roman" pitchFamily="18" charset="0"/>
              </a:rPr>
              <a:t>Cubber</a:t>
            </a:r>
            <a:r>
              <a:rPr lang="uk-UA" sz="2800" b="1" dirty="0">
                <a:solidFill>
                  <a:schemeClr val="tx1"/>
                </a:solidFill>
                <a:latin typeface="Times New Roman" pitchFamily="18" charset="0"/>
                <a:cs typeface="Times New Roman" pitchFamily="18" charset="0"/>
              </a:rPr>
              <a:t> v </a:t>
            </a:r>
            <a:r>
              <a:rPr lang="uk-UA" sz="2800" b="1" dirty="0" err="1">
                <a:solidFill>
                  <a:schemeClr val="tx1"/>
                </a:solidFill>
                <a:latin typeface="Times New Roman" pitchFamily="18" charset="0"/>
                <a:cs typeface="Times New Roman" pitchFamily="18" charset="0"/>
              </a:rPr>
              <a:t>Belgium</a:t>
            </a:r>
            <a:r>
              <a:rPr lang="uk-UA" sz="2800" b="1" dirty="0">
                <a:solidFill>
                  <a:schemeClr val="tx1"/>
                </a:solidFill>
                <a:latin typeface="Times New Roman" pitchFamily="18" charset="0"/>
                <a:cs typeface="Times New Roman" pitchFamily="18" charset="0"/>
              </a:rPr>
              <a:t> </a:t>
            </a:r>
            <a:r>
              <a:rPr lang="uk-UA" sz="2800" dirty="0">
                <a:solidFill>
                  <a:schemeClr val="tx1"/>
                </a:solidFill>
                <a:latin typeface="Times New Roman" pitchFamily="18" charset="0"/>
                <a:cs typeface="Times New Roman" pitchFamily="18" charset="0"/>
              </a:rPr>
              <a:t>(1984 г</a:t>
            </a:r>
            <a:r>
              <a:rPr lang="uk-UA" sz="2800" dirty="0" smtClean="0">
                <a:solidFill>
                  <a:schemeClr val="tx1"/>
                </a:solidFill>
                <a:latin typeface="Times New Roman" pitchFamily="18" charset="0"/>
                <a:cs typeface="Times New Roman" pitchFamily="18" charset="0"/>
              </a:rPr>
              <a:t>.), </a:t>
            </a:r>
            <a:r>
              <a:rPr lang="uk-UA" sz="2800" dirty="0">
                <a:solidFill>
                  <a:schemeClr val="tx1"/>
                </a:solidFill>
                <a:latin typeface="Times New Roman" pitchFamily="18" charset="0"/>
                <a:cs typeface="Times New Roman" pitchFamily="18" charset="0"/>
              </a:rPr>
              <a:t>Суд визнав порушенням ст. 6 (1) той факт, що суддя, який брав участь у слуханнях по </a:t>
            </a:r>
            <a:br>
              <a:rPr lang="uk-UA" sz="2800" dirty="0">
                <a:solidFill>
                  <a:schemeClr val="tx1"/>
                </a:solidFill>
                <a:latin typeface="Times New Roman" pitchFamily="18" charset="0"/>
                <a:cs typeface="Times New Roman" pitchFamily="18" charset="0"/>
              </a:rPr>
            </a:br>
            <a:r>
              <a:rPr lang="uk-UA" sz="2800" dirty="0">
                <a:solidFill>
                  <a:schemeClr val="tx1"/>
                </a:solidFill>
                <a:latin typeface="Times New Roman" pitchFamily="18" charset="0"/>
                <a:cs typeface="Times New Roman" pitchFamily="18" charset="0"/>
              </a:rPr>
              <a:t>кримінальній справі, до того був </a:t>
            </a:r>
            <a:r>
              <a:rPr lang="uk-UA" sz="2800" dirty="0" smtClean="0">
                <a:solidFill>
                  <a:schemeClr val="tx1"/>
                </a:solidFill>
                <a:latin typeface="Times New Roman" pitchFamily="18" charset="0"/>
                <a:cs typeface="Times New Roman" pitchFamily="18" charset="0"/>
              </a:rPr>
              <a:t>провідним суддею у </a:t>
            </a:r>
            <a:r>
              <a:rPr lang="uk-UA" sz="2800" dirty="0">
                <a:solidFill>
                  <a:schemeClr val="tx1"/>
                </a:solidFill>
                <a:latin typeface="Times New Roman" pitchFamily="18" charset="0"/>
                <a:cs typeface="Times New Roman" pitchFamily="18" charset="0"/>
              </a:rPr>
              <a:t>даній </a:t>
            </a:r>
            <a:r>
              <a:rPr lang="uk-UA" sz="2800" dirty="0" smtClean="0">
                <a:solidFill>
                  <a:schemeClr val="tx1"/>
                </a:solidFill>
                <a:latin typeface="Times New Roman" pitchFamily="18" charset="0"/>
                <a:cs typeface="Times New Roman" pitchFamily="18" charset="0"/>
              </a:rPr>
              <a:t>справі. </a:t>
            </a:r>
            <a:endParaRPr lang="ru-RU"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5268448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7992888" cy="6120680"/>
          </a:xfrm>
        </p:spPr>
        <p:txBody>
          <a:bodyPr/>
          <a:lstStyle/>
          <a:p>
            <a:pPr marL="68580" indent="0">
              <a:buNone/>
            </a:pPr>
            <a:r>
              <a:rPr lang="uk-UA" dirty="0" smtClean="0"/>
              <a:t>- </a:t>
            </a:r>
            <a:endParaRPr lang="ru-RU" dirty="0"/>
          </a:p>
        </p:txBody>
      </p:sp>
      <p:sp>
        <p:nvSpPr>
          <p:cNvPr id="5" name="Объект 2"/>
          <p:cNvSpPr txBox="1">
            <a:spLocks/>
          </p:cNvSpPr>
          <p:nvPr/>
        </p:nvSpPr>
        <p:spPr>
          <a:xfrm>
            <a:off x="467544" y="692696"/>
            <a:ext cx="8208912" cy="5832648"/>
          </a:xfrm>
          <a:prstGeom prst="rect">
            <a:avLst/>
          </a:prstGeom>
        </p:spPr>
        <p:txBody>
          <a:bodyPr vert="horz" lIns="91440" tIns="45720" rIns="91440" bIns="45720" rtlCol="0">
            <a:normAutofit fontScale="92500" lnSpcReduction="20000"/>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a:buFontTx/>
              <a:buChar char="-"/>
            </a:pPr>
            <a:r>
              <a:rPr lang="uk-UA" sz="2800" dirty="0" smtClean="0">
                <a:solidFill>
                  <a:schemeClr val="tx1"/>
                </a:solidFill>
                <a:latin typeface="Times New Roman" pitchFamily="18" charset="0"/>
                <a:cs typeface="Times New Roman" pitchFamily="18" charset="0"/>
              </a:rPr>
              <a:t>- У справі </a:t>
            </a:r>
            <a:r>
              <a:rPr lang="uk-UA" sz="2800" b="1" dirty="0" err="1" smtClean="0">
                <a:solidFill>
                  <a:schemeClr val="tx1"/>
                </a:solidFill>
                <a:latin typeface="Times New Roman" pitchFamily="18" charset="0"/>
                <a:cs typeface="Times New Roman" pitchFamily="18" charset="0"/>
              </a:rPr>
              <a:t>Hauschildt</a:t>
            </a:r>
            <a:r>
              <a:rPr lang="uk-UA" sz="2800" b="1" dirty="0" smtClean="0">
                <a:solidFill>
                  <a:schemeClr val="tx1"/>
                </a:solidFill>
                <a:latin typeface="Times New Roman" pitchFamily="18" charset="0"/>
                <a:cs typeface="Times New Roman" pitchFamily="18" charset="0"/>
              </a:rPr>
              <a:t> v </a:t>
            </a:r>
            <a:r>
              <a:rPr lang="uk-UA" sz="2800" b="1" dirty="0" err="1" smtClean="0">
                <a:solidFill>
                  <a:schemeClr val="tx1"/>
                </a:solidFill>
                <a:latin typeface="Times New Roman" pitchFamily="18" charset="0"/>
                <a:cs typeface="Times New Roman" pitchFamily="18" charset="0"/>
              </a:rPr>
              <a:t>Denmark</a:t>
            </a:r>
            <a:r>
              <a:rPr lang="uk-UA" sz="2800" b="1" dirty="0" smtClean="0">
                <a:solidFill>
                  <a:schemeClr val="tx1"/>
                </a:solidFill>
                <a:latin typeface="Times New Roman" pitchFamily="18" charset="0"/>
                <a:cs typeface="Times New Roman" pitchFamily="18" charset="0"/>
              </a:rPr>
              <a:t> </a:t>
            </a:r>
            <a:r>
              <a:rPr lang="uk-UA" sz="2800" dirty="0" smtClean="0">
                <a:solidFill>
                  <a:schemeClr val="tx1"/>
                </a:solidFill>
                <a:latin typeface="Times New Roman" pitchFamily="18" charset="0"/>
                <a:cs typeface="Times New Roman" pitchFamily="18" charset="0"/>
              </a:rPr>
              <a:t>(1989 г.) , Суд визнав порушенням ст. 6 (1) той факт, що суддя перш приймав рішення про повернення під варту обвинуваченого, а при сформованих обставинах йому довелося визнати існування «конкретно обґрунтованої підозри» в скоєнні обвинувачуваним кримінального злочину.</a:t>
            </a:r>
          </a:p>
          <a:p>
            <a:pPr>
              <a:buFontTx/>
              <a:buChar char="-"/>
            </a:pPr>
            <a:r>
              <a:rPr lang="uk-UA" sz="2800" dirty="0" smtClean="0">
                <a:solidFill>
                  <a:schemeClr val="tx1"/>
                </a:solidFill>
                <a:latin typeface="Times New Roman" pitchFamily="18" charset="0"/>
                <a:cs typeface="Times New Roman" pitchFamily="18" charset="0"/>
              </a:rPr>
              <a:t>- </a:t>
            </a:r>
            <a:r>
              <a:rPr lang="uk-UA" sz="2800" dirty="0">
                <a:solidFill>
                  <a:schemeClr val="tx1"/>
                </a:solidFill>
                <a:latin typeface="Times New Roman" pitchFamily="18" charset="0"/>
                <a:cs typeface="Times New Roman" pitchFamily="18" charset="0"/>
              </a:rPr>
              <a:t>Слідуючи даними </a:t>
            </a:r>
            <a:r>
              <a:rPr lang="uk-UA" sz="2800" dirty="0" smtClean="0">
                <a:solidFill>
                  <a:schemeClr val="tx1"/>
                </a:solidFill>
                <a:latin typeface="Times New Roman" pitchFamily="18" charset="0"/>
                <a:cs typeface="Times New Roman" pitchFamily="18" charset="0"/>
              </a:rPr>
              <a:t>принципами, </a:t>
            </a:r>
            <a:r>
              <a:rPr lang="uk-UA" sz="2800" dirty="0">
                <a:solidFill>
                  <a:schemeClr val="tx1"/>
                </a:solidFill>
                <a:latin typeface="Times New Roman" pitchFamily="18" charset="0"/>
                <a:cs typeface="Times New Roman" pitchFamily="18" charset="0"/>
              </a:rPr>
              <a:t>Суд, як правило, </a:t>
            </a:r>
            <a:br>
              <a:rPr lang="uk-UA" sz="2800" dirty="0">
                <a:solidFill>
                  <a:schemeClr val="tx1"/>
                </a:solidFill>
                <a:latin typeface="Times New Roman" pitchFamily="18" charset="0"/>
                <a:cs typeface="Times New Roman" pitchFamily="18" charset="0"/>
              </a:rPr>
            </a:br>
            <a:r>
              <a:rPr lang="uk-UA" sz="2800" dirty="0">
                <a:solidFill>
                  <a:schemeClr val="tx1"/>
                </a:solidFill>
                <a:latin typeface="Times New Roman" pitchFamily="18" charset="0"/>
                <a:cs typeface="Times New Roman" pitchFamily="18" charset="0"/>
              </a:rPr>
              <a:t>відмовляється визнати порушення 6 (1) на підставі одного лише факту, що суддя, який бере участь </a:t>
            </a:r>
            <a:br>
              <a:rPr lang="uk-UA" sz="2800" dirty="0">
                <a:solidFill>
                  <a:schemeClr val="tx1"/>
                </a:solidFill>
                <a:latin typeface="Times New Roman" pitchFamily="18" charset="0"/>
                <a:cs typeface="Times New Roman" pitchFamily="18" charset="0"/>
              </a:rPr>
            </a:br>
            <a:r>
              <a:rPr lang="uk-UA" sz="2800" dirty="0">
                <a:solidFill>
                  <a:schemeClr val="tx1"/>
                </a:solidFill>
                <a:latin typeface="Times New Roman" pitchFamily="18" charset="0"/>
                <a:cs typeface="Times New Roman" pitchFamily="18" charset="0"/>
              </a:rPr>
              <a:t>в розгляді справи, брав постанову про затримання до суду, аргументуючи це тим, що </a:t>
            </a:r>
            <a:br>
              <a:rPr lang="uk-UA" sz="2800" dirty="0">
                <a:solidFill>
                  <a:schemeClr val="tx1"/>
                </a:solidFill>
                <a:latin typeface="Times New Roman" pitchFamily="18" charset="0"/>
                <a:cs typeface="Times New Roman" pitchFamily="18" charset="0"/>
              </a:rPr>
            </a:br>
            <a:r>
              <a:rPr lang="uk-UA" sz="2800" dirty="0">
                <a:solidFill>
                  <a:schemeClr val="tx1"/>
                </a:solidFill>
                <a:latin typeface="Times New Roman" pitchFamily="18" charset="0"/>
                <a:cs typeface="Times New Roman" pitchFamily="18" charset="0"/>
              </a:rPr>
              <a:t>визначення того, чи </a:t>
            </a:r>
            <a:r>
              <a:rPr lang="uk-UA" sz="2800" dirty="0" smtClean="0">
                <a:solidFill>
                  <a:schemeClr val="tx1"/>
                </a:solidFill>
                <a:latin typeface="Times New Roman" pitchFamily="18" charset="0"/>
                <a:cs typeface="Times New Roman" pitchFamily="18" charset="0"/>
              </a:rPr>
              <a:t>було це </a:t>
            </a:r>
            <a:r>
              <a:rPr lang="uk-UA" sz="2800" dirty="0" err="1" smtClean="0">
                <a:solidFill>
                  <a:schemeClr val="tx1"/>
                </a:solidFill>
                <a:latin typeface="Times New Roman" pitchFamily="18" charset="0"/>
                <a:cs typeface="Times New Roman" pitchFamily="18" charset="0"/>
              </a:rPr>
              <a:t>обгрунтована</a:t>
            </a:r>
            <a:r>
              <a:rPr lang="uk-UA" sz="2800" dirty="0" smtClean="0">
                <a:solidFill>
                  <a:schemeClr val="tx1"/>
                </a:solidFill>
                <a:latin typeface="Times New Roman" pitchFamily="18" charset="0"/>
                <a:cs typeface="Times New Roman" pitchFamily="18" charset="0"/>
              </a:rPr>
              <a:t> </a:t>
            </a:r>
            <a:r>
              <a:rPr lang="uk-UA" sz="2800" dirty="0">
                <a:solidFill>
                  <a:schemeClr val="tx1"/>
                </a:solidFill>
                <a:latin typeface="Times New Roman" pitchFamily="18" charset="0"/>
                <a:cs typeface="Times New Roman" pitchFamily="18" charset="0"/>
              </a:rPr>
              <a:t>підозра, що стало підставою для затримання до </a:t>
            </a:r>
            <a:br>
              <a:rPr lang="uk-UA" sz="2800" dirty="0">
                <a:solidFill>
                  <a:schemeClr val="tx1"/>
                </a:solidFill>
                <a:latin typeface="Times New Roman" pitchFamily="18" charset="0"/>
                <a:cs typeface="Times New Roman" pitchFamily="18" charset="0"/>
              </a:rPr>
            </a:br>
            <a:r>
              <a:rPr lang="uk-UA" sz="2800" dirty="0">
                <a:solidFill>
                  <a:schemeClr val="tx1"/>
                </a:solidFill>
                <a:latin typeface="Times New Roman" pitchFamily="18" charset="0"/>
                <a:cs typeface="Times New Roman" pitchFamily="18" charset="0"/>
              </a:rPr>
              <a:t>суду, само по собі не ставить під питання неупередженість судді </a:t>
            </a:r>
            <a:r>
              <a:rPr lang="uk-UA" sz="2800" b="1" dirty="0" smtClean="0">
                <a:solidFill>
                  <a:schemeClr val="tx1"/>
                </a:solidFill>
                <a:latin typeface="Times New Roman" pitchFamily="18" charset="0"/>
                <a:cs typeface="Times New Roman" pitchFamily="18" charset="0"/>
              </a:rPr>
              <a:t>(</a:t>
            </a:r>
            <a:r>
              <a:rPr lang="uk-UA" sz="2800" b="1" dirty="0" err="1" smtClean="0">
                <a:solidFill>
                  <a:schemeClr val="tx1"/>
                </a:solidFill>
                <a:latin typeface="Times New Roman" pitchFamily="18" charset="0"/>
                <a:cs typeface="Times New Roman" pitchFamily="18" charset="0"/>
              </a:rPr>
              <a:t>Jasinski</a:t>
            </a:r>
            <a:r>
              <a:rPr lang="uk-UA" sz="2800" b="1" dirty="0" smtClean="0">
                <a:solidFill>
                  <a:schemeClr val="tx1"/>
                </a:solidFill>
                <a:latin typeface="Times New Roman" pitchFamily="18" charset="0"/>
                <a:cs typeface="Times New Roman" pitchFamily="18" charset="0"/>
              </a:rPr>
              <a:t> </a:t>
            </a:r>
            <a:r>
              <a:rPr lang="uk-UA" sz="2800" b="1" dirty="0">
                <a:solidFill>
                  <a:schemeClr val="tx1"/>
                </a:solidFill>
                <a:latin typeface="Times New Roman" pitchFamily="18" charset="0"/>
                <a:cs typeface="Times New Roman" pitchFamily="18" charset="0"/>
              </a:rPr>
              <a:t>v </a:t>
            </a:r>
            <a:r>
              <a:rPr lang="uk-UA" sz="2800" b="1" dirty="0" err="1">
                <a:solidFill>
                  <a:schemeClr val="tx1"/>
                </a:solidFill>
                <a:latin typeface="Times New Roman" pitchFamily="18" charset="0"/>
                <a:cs typeface="Times New Roman" pitchFamily="18" charset="0"/>
              </a:rPr>
              <a:t>Poland</a:t>
            </a:r>
            <a:r>
              <a:rPr lang="uk-UA" sz="2800" b="1" dirty="0">
                <a:solidFill>
                  <a:schemeClr val="tx1"/>
                </a:solidFill>
                <a:latin typeface="Times New Roman" pitchFamily="18" charset="0"/>
                <a:cs typeface="Times New Roman" pitchFamily="18" charset="0"/>
              </a:rPr>
              <a:t> </a:t>
            </a:r>
            <a:r>
              <a:rPr lang="uk-UA" sz="2800" dirty="0">
                <a:solidFill>
                  <a:schemeClr val="tx1"/>
                </a:solidFill>
                <a:latin typeface="Times New Roman" pitchFamily="18" charset="0"/>
                <a:cs typeface="Times New Roman" pitchFamily="18" charset="0"/>
              </a:rPr>
              <a:t>(</a:t>
            </a:r>
            <a:r>
              <a:rPr lang="uk-UA" sz="2800" dirty="0" smtClean="0">
                <a:solidFill>
                  <a:schemeClr val="tx1"/>
                </a:solidFill>
                <a:latin typeface="Times New Roman" pitchFamily="18" charset="0"/>
                <a:cs typeface="Times New Roman" pitchFamily="18" charset="0"/>
              </a:rPr>
              <a:t>2005 р.)</a:t>
            </a:r>
            <a:endParaRPr lang="ru-RU"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1651331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332656"/>
            <a:ext cx="8208912" cy="5976664"/>
          </a:xfrm>
        </p:spPr>
        <p:txBody>
          <a:bodyPr>
            <a:normAutofit/>
          </a:bodyPr>
          <a:lstStyle/>
          <a:p>
            <a:pPr marL="68580" indent="0">
              <a:buNone/>
            </a:pPr>
            <a:endParaRPr lang="uk-UA" dirty="0" smtClean="0"/>
          </a:p>
          <a:p>
            <a:pPr marL="68580" indent="0">
              <a:buNone/>
            </a:pPr>
            <a:r>
              <a:rPr lang="uk-UA" sz="2800" dirty="0" smtClean="0">
                <a:solidFill>
                  <a:schemeClr val="tx1"/>
                </a:solidFill>
                <a:latin typeface="Times New Roman" pitchFamily="18" charset="0"/>
                <a:cs typeface="Times New Roman" pitchFamily="18" charset="0"/>
              </a:rPr>
              <a:t>- порушення </a:t>
            </a:r>
            <a:r>
              <a:rPr lang="uk-UA" sz="2800" dirty="0">
                <a:solidFill>
                  <a:schemeClr val="tx1"/>
                </a:solidFill>
                <a:latin typeface="Times New Roman" pitchFamily="18" charset="0"/>
                <a:cs typeface="Times New Roman" pitchFamily="18" charset="0"/>
              </a:rPr>
              <a:t>ст. 6 (1) </a:t>
            </a:r>
            <a:r>
              <a:rPr lang="uk-UA" sz="2800" b="1" dirty="0" smtClean="0">
                <a:solidFill>
                  <a:schemeClr val="tx1"/>
                </a:solidFill>
                <a:latin typeface="Times New Roman" pitchFamily="18" charset="0"/>
                <a:cs typeface="Times New Roman" pitchFamily="18" charset="0"/>
              </a:rPr>
              <a:t>(</a:t>
            </a:r>
            <a:r>
              <a:rPr lang="uk-UA" sz="2800" b="1" dirty="0" err="1" smtClean="0">
                <a:solidFill>
                  <a:schemeClr val="tx1"/>
                </a:solidFill>
                <a:latin typeface="Times New Roman" pitchFamily="18" charset="0"/>
                <a:cs typeface="Times New Roman" pitchFamily="18" charset="0"/>
              </a:rPr>
              <a:t>Perote</a:t>
            </a:r>
            <a:r>
              <a:rPr lang="uk-UA" sz="2800" b="1" dirty="0" smtClean="0">
                <a:solidFill>
                  <a:schemeClr val="tx1"/>
                </a:solidFill>
                <a:latin typeface="Times New Roman" pitchFamily="18" charset="0"/>
                <a:cs typeface="Times New Roman" pitchFamily="18" charset="0"/>
              </a:rPr>
              <a:t> </a:t>
            </a:r>
            <a:r>
              <a:rPr lang="uk-UA" sz="2800" b="1" dirty="0" err="1">
                <a:solidFill>
                  <a:schemeClr val="tx1"/>
                </a:solidFill>
                <a:latin typeface="Times New Roman" pitchFamily="18" charset="0"/>
                <a:cs typeface="Times New Roman" pitchFamily="18" charset="0"/>
              </a:rPr>
              <a:t>Pellon</a:t>
            </a:r>
            <a:r>
              <a:rPr lang="uk-UA" sz="2800" b="1" dirty="0">
                <a:solidFill>
                  <a:schemeClr val="tx1"/>
                </a:solidFill>
                <a:latin typeface="Times New Roman" pitchFamily="18" charset="0"/>
                <a:cs typeface="Times New Roman" pitchFamily="18" charset="0"/>
              </a:rPr>
              <a:t> v </a:t>
            </a:r>
            <a:r>
              <a:rPr lang="uk-UA" sz="2800" b="1" dirty="0" err="1">
                <a:solidFill>
                  <a:schemeClr val="tx1"/>
                </a:solidFill>
                <a:latin typeface="Times New Roman" pitchFamily="18" charset="0"/>
                <a:cs typeface="Times New Roman" pitchFamily="18" charset="0"/>
              </a:rPr>
              <a:t>Spain</a:t>
            </a:r>
            <a:r>
              <a:rPr lang="uk-UA" sz="2800" dirty="0">
                <a:solidFill>
                  <a:schemeClr val="tx1"/>
                </a:solidFill>
                <a:latin typeface="Times New Roman" pitchFamily="18" charset="0"/>
                <a:cs typeface="Times New Roman" pitchFamily="18" charset="0"/>
              </a:rPr>
              <a:t> </a:t>
            </a:r>
            <a:r>
              <a:rPr lang="uk-UA" sz="2800" b="1" dirty="0" smtClean="0">
                <a:solidFill>
                  <a:schemeClr val="tx1"/>
                </a:solidFill>
                <a:latin typeface="Times New Roman" pitchFamily="18" charset="0"/>
                <a:cs typeface="Times New Roman" pitchFamily="18" charset="0"/>
              </a:rPr>
              <a:t>2002 р.)</a:t>
            </a:r>
          </a:p>
          <a:p>
            <a:pPr marL="68580" indent="0">
              <a:buNone/>
            </a:pPr>
            <a:r>
              <a:rPr lang="uk-UA" sz="2800" b="1" dirty="0" smtClean="0">
                <a:solidFill>
                  <a:schemeClr val="tx1"/>
                </a:solidFill>
                <a:latin typeface="Times New Roman" pitchFamily="18" charset="0"/>
                <a:cs typeface="Times New Roman" pitchFamily="18" charset="0"/>
              </a:rPr>
              <a:t>- </a:t>
            </a:r>
            <a:r>
              <a:rPr lang="en-US" sz="2800" b="1" dirty="0" smtClean="0">
                <a:solidFill>
                  <a:schemeClr val="tx1"/>
                </a:solidFill>
                <a:latin typeface="Times New Roman" pitchFamily="18" charset="0"/>
                <a:cs typeface="Times New Roman" pitchFamily="18" charset="0"/>
              </a:rPr>
              <a:t>Stow </a:t>
            </a:r>
            <a:r>
              <a:rPr lang="en-US" sz="2800" b="1" dirty="0">
                <a:solidFill>
                  <a:schemeClr val="tx1"/>
                </a:solidFill>
                <a:latin typeface="Times New Roman" pitchFamily="18" charset="0"/>
                <a:cs typeface="Times New Roman" pitchFamily="18" charset="0"/>
              </a:rPr>
              <a:t>and </a:t>
            </a:r>
            <a:r>
              <a:rPr lang="en-US" sz="2800" b="1" dirty="0" err="1">
                <a:solidFill>
                  <a:schemeClr val="tx1"/>
                </a:solidFill>
                <a:latin typeface="Times New Roman" pitchFamily="18" charset="0"/>
                <a:cs typeface="Times New Roman" pitchFamily="18" charset="0"/>
              </a:rPr>
              <a:t>Gai</a:t>
            </a:r>
            <a:r>
              <a:rPr lang="en-US" sz="2800" b="1" dirty="0">
                <a:solidFill>
                  <a:schemeClr val="tx1"/>
                </a:solidFill>
                <a:latin typeface="Times New Roman" pitchFamily="18" charset="0"/>
                <a:cs typeface="Times New Roman" pitchFamily="18" charset="0"/>
              </a:rPr>
              <a:t> v Portugal </a:t>
            </a:r>
            <a:r>
              <a:rPr lang="en-US" sz="2800" b="1" dirty="0" smtClean="0">
                <a:solidFill>
                  <a:schemeClr val="tx1"/>
                </a:solidFill>
                <a:latin typeface="Times New Roman" pitchFamily="18" charset="0"/>
                <a:cs typeface="Times New Roman" pitchFamily="18" charset="0"/>
              </a:rPr>
              <a:t>(2</a:t>
            </a:r>
            <a:r>
              <a:rPr lang="uk-UA" sz="2800" b="1" dirty="0" smtClean="0">
                <a:solidFill>
                  <a:schemeClr val="tx1"/>
                </a:solidFill>
                <a:latin typeface="Times New Roman" pitchFamily="18" charset="0"/>
                <a:cs typeface="Times New Roman" pitchFamily="18" charset="0"/>
              </a:rPr>
              <a:t>005 р.)</a:t>
            </a:r>
            <a:endParaRPr lang="en-US" sz="2800" b="1" dirty="0">
              <a:solidFill>
                <a:schemeClr val="tx1"/>
              </a:solidFill>
              <a:latin typeface="Times New Roman" pitchFamily="18" charset="0"/>
              <a:cs typeface="Times New Roman" pitchFamily="18" charset="0"/>
            </a:endParaRPr>
          </a:p>
          <a:p>
            <a:pPr>
              <a:buFontTx/>
              <a:buChar char="-"/>
            </a:pPr>
            <a:r>
              <a:rPr lang="uk-UA" sz="2800" dirty="0" smtClean="0">
                <a:solidFill>
                  <a:schemeClr val="tx1"/>
                </a:solidFill>
                <a:latin typeface="Times New Roman" pitchFamily="18" charset="0"/>
                <a:cs typeface="Times New Roman" pitchFamily="18" charset="0"/>
              </a:rPr>
              <a:t>Розгляд </a:t>
            </a:r>
            <a:r>
              <a:rPr lang="uk-UA" sz="2800" dirty="0">
                <a:solidFill>
                  <a:schemeClr val="tx1"/>
                </a:solidFill>
                <a:latin typeface="Times New Roman" pitchFamily="18" charset="0"/>
                <a:cs typeface="Times New Roman" pitchFamily="18" charset="0"/>
              </a:rPr>
              <a:t>фактичних обставин апеляції і допустимості касаційної скарги одним і тим же суддею </a:t>
            </a:r>
            <a:r>
              <a:rPr lang="uk-UA" sz="2800" dirty="0" smtClean="0">
                <a:solidFill>
                  <a:schemeClr val="tx1"/>
                </a:solidFill>
                <a:latin typeface="Times New Roman" pitchFamily="18" charset="0"/>
                <a:cs typeface="Times New Roman" pitchFamily="18" charset="0"/>
              </a:rPr>
              <a:t>апеляційного </a:t>
            </a:r>
            <a:r>
              <a:rPr lang="uk-UA" sz="2800" dirty="0">
                <a:solidFill>
                  <a:schemeClr val="tx1"/>
                </a:solidFill>
                <a:latin typeface="Times New Roman" pitchFamily="18" charset="0"/>
                <a:cs typeface="Times New Roman" pitchFamily="18" charset="0"/>
              </a:rPr>
              <a:t>суду, після чого заявник може подати апеляцію до Верховного суду безпосередньо, </a:t>
            </a:r>
            <a:br>
              <a:rPr lang="uk-UA" sz="2800" dirty="0">
                <a:solidFill>
                  <a:schemeClr val="tx1"/>
                </a:solidFill>
                <a:latin typeface="Times New Roman" pitchFamily="18" charset="0"/>
                <a:cs typeface="Times New Roman" pitchFamily="18" charset="0"/>
              </a:rPr>
            </a:br>
            <a:r>
              <a:rPr lang="uk-UA" sz="2800" dirty="0">
                <a:solidFill>
                  <a:schemeClr val="tx1"/>
                </a:solidFill>
                <a:latin typeface="Times New Roman" pitchFamily="18" charset="0"/>
                <a:cs typeface="Times New Roman" pitchFamily="18" charset="0"/>
              </a:rPr>
              <a:t>також не є порушенням ст. </a:t>
            </a:r>
            <a:r>
              <a:rPr lang="uk-UA" sz="2800" dirty="0" smtClean="0">
                <a:solidFill>
                  <a:schemeClr val="tx1"/>
                </a:solidFill>
                <a:latin typeface="Times New Roman" pitchFamily="18" charset="0"/>
                <a:cs typeface="Times New Roman" pitchFamily="18" charset="0"/>
              </a:rPr>
              <a:t>6</a:t>
            </a:r>
            <a:r>
              <a:rPr lang="uk-UA" sz="2800" b="1" dirty="0" smtClean="0">
                <a:solidFill>
                  <a:schemeClr val="tx1"/>
                </a:solidFill>
                <a:latin typeface="Times New Roman" pitchFamily="18" charset="0"/>
                <a:cs typeface="Times New Roman" pitchFamily="18" charset="0"/>
              </a:rPr>
              <a:t> (</a:t>
            </a:r>
            <a:r>
              <a:rPr lang="uk-UA" sz="2800" b="1" dirty="0" err="1" smtClean="0">
                <a:solidFill>
                  <a:schemeClr val="tx1"/>
                </a:solidFill>
                <a:latin typeface="Times New Roman" pitchFamily="18" charset="0"/>
                <a:cs typeface="Times New Roman" pitchFamily="18" charset="0"/>
              </a:rPr>
              <a:t>Warsicka</a:t>
            </a:r>
            <a:r>
              <a:rPr lang="uk-UA" sz="2800" b="1" dirty="0" smtClean="0">
                <a:solidFill>
                  <a:schemeClr val="tx1"/>
                </a:solidFill>
                <a:latin typeface="Times New Roman" pitchFamily="18" charset="0"/>
                <a:cs typeface="Times New Roman" pitchFamily="18" charset="0"/>
              </a:rPr>
              <a:t> </a:t>
            </a:r>
            <a:r>
              <a:rPr lang="uk-UA" sz="2800" b="1" dirty="0">
                <a:solidFill>
                  <a:schemeClr val="tx1"/>
                </a:solidFill>
                <a:latin typeface="Times New Roman" pitchFamily="18" charset="0"/>
                <a:cs typeface="Times New Roman" pitchFamily="18" charset="0"/>
              </a:rPr>
              <a:t>v </a:t>
            </a:r>
            <a:r>
              <a:rPr lang="uk-UA" sz="2800" b="1" dirty="0" err="1">
                <a:solidFill>
                  <a:schemeClr val="tx1"/>
                </a:solidFill>
                <a:latin typeface="Times New Roman" pitchFamily="18" charset="0"/>
                <a:cs typeface="Times New Roman" pitchFamily="18" charset="0"/>
              </a:rPr>
              <a:t>Poland</a:t>
            </a:r>
            <a:r>
              <a:rPr lang="uk-UA" sz="2800" b="1" dirty="0">
                <a:solidFill>
                  <a:schemeClr val="tx1"/>
                </a:solidFill>
                <a:latin typeface="Times New Roman" pitchFamily="18" charset="0"/>
                <a:cs typeface="Times New Roman" pitchFamily="18" charset="0"/>
              </a:rPr>
              <a:t> (</a:t>
            </a:r>
            <a:r>
              <a:rPr lang="uk-UA" sz="2800" b="1" dirty="0" smtClean="0">
                <a:solidFill>
                  <a:schemeClr val="tx1"/>
                </a:solidFill>
                <a:latin typeface="Times New Roman" pitchFamily="18" charset="0"/>
                <a:cs typeface="Times New Roman" pitchFamily="18" charset="0"/>
              </a:rPr>
              <a:t>2007 р.)</a:t>
            </a:r>
          </a:p>
          <a:p>
            <a:pPr marL="68580" indent="0">
              <a:buNone/>
            </a:pPr>
            <a:r>
              <a:rPr lang="uk-UA" sz="2800" b="1" dirty="0" smtClean="0">
                <a:solidFill>
                  <a:schemeClr val="tx1"/>
                </a:solidFill>
                <a:latin typeface="Times New Roman" pitchFamily="18" charset="0"/>
                <a:cs typeface="Times New Roman" pitchFamily="18" charset="0"/>
              </a:rPr>
              <a:t>- </a:t>
            </a:r>
            <a:r>
              <a:rPr lang="sv-SE" sz="2800" b="1" dirty="0">
                <a:solidFill>
                  <a:schemeClr val="tx1"/>
                </a:solidFill>
                <a:latin typeface="Times New Roman" pitchFamily="18" charset="0"/>
                <a:cs typeface="Times New Roman" pitchFamily="18" charset="0"/>
              </a:rPr>
              <a:t>Daktaras v Lithuania (2000 г.)</a:t>
            </a:r>
          </a:p>
          <a:p>
            <a:pPr marL="68580" indent="0">
              <a:buNone/>
            </a:pPr>
            <a:r>
              <a:rPr lang="uk-UA" sz="2800" b="1" dirty="0" smtClean="0">
                <a:solidFill>
                  <a:schemeClr val="tx1"/>
                </a:solidFill>
                <a:latin typeface="Times New Roman" pitchFamily="18" charset="0"/>
                <a:cs typeface="Times New Roman" pitchFamily="18" charset="0"/>
              </a:rPr>
              <a:t>- </a:t>
            </a:r>
            <a:r>
              <a:rPr lang="fr-FR" sz="2800" b="1" dirty="0" smtClean="0">
                <a:solidFill>
                  <a:schemeClr val="tx1"/>
                </a:solidFill>
                <a:latin typeface="Times New Roman" pitchFamily="18" charset="0"/>
                <a:cs typeface="Times New Roman" pitchFamily="18" charset="0"/>
              </a:rPr>
              <a:t>Salov </a:t>
            </a:r>
            <a:r>
              <a:rPr lang="fr-FR" sz="2800" b="1" dirty="0">
                <a:solidFill>
                  <a:schemeClr val="tx1"/>
                </a:solidFill>
                <a:latin typeface="Times New Roman" pitchFamily="18" charset="0"/>
                <a:cs typeface="Times New Roman" pitchFamily="18" charset="0"/>
              </a:rPr>
              <a:t>v Ukraine (2005 г.)</a:t>
            </a:r>
          </a:p>
          <a:p>
            <a:pPr marL="68580" indent="0">
              <a:buNone/>
            </a:pPr>
            <a:endParaRPr lang="ru-RU" sz="28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7414187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404664"/>
            <a:ext cx="7920880" cy="5976664"/>
          </a:xfrm>
        </p:spPr>
        <p:txBody>
          <a:bodyPr/>
          <a:lstStyle/>
          <a:p>
            <a:pPr>
              <a:buFontTx/>
              <a:buChar char="-"/>
            </a:pPr>
            <a:endParaRPr lang="uk-UA" sz="2800" b="1" dirty="0" smtClean="0">
              <a:solidFill>
                <a:schemeClr val="tx1"/>
              </a:solidFill>
              <a:latin typeface="Times New Roman" pitchFamily="18" charset="0"/>
              <a:cs typeface="Times New Roman" pitchFamily="18" charset="0"/>
            </a:endParaRPr>
          </a:p>
          <a:p>
            <a:pPr marL="68580" indent="0">
              <a:buNone/>
            </a:pPr>
            <a:r>
              <a:rPr lang="uk-UA"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Kleyn</a:t>
            </a:r>
            <a:r>
              <a:rPr lang="en-US" sz="2800" b="1" dirty="0" smtClean="0">
                <a:solidFill>
                  <a:schemeClr val="tx1"/>
                </a:solidFill>
                <a:latin typeface="Times New Roman" pitchFamily="18" charset="0"/>
                <a:cs typeface="Times New Roman" pitchFamily="18" charset="0"/>
              </a:rPr>
              <a:t> </a:t>
            </a:r>
            <a:r>
              <a:rPr lang="en-US" sz="2800" b="1" dirty="0">
                <a:solidFill>
                  <a:schemeClr val="tx1"/>
                </a:solidFill>
                <a:latin typeface="Times New Roman" pitchFamily="18" charset="0"/>
                <a:cs typeface="Times New Roman" pitchFamily="18" charset="0"/>
              </a:rPr>
              <a:t>and Others v Netherlands (2003 </a:t>
            </a:r>
            <a:r>
              <a:rPr lang="uk-UA" sz="2800" b="1" dirty="0" smtClean="0">
                <a:solidFill>
                  <a:schemeClr val="tx1"/>
                </a:solidFill>
                <a:latin typeface="Times New Roman" pitchFamily="18" charset="0"/>
                <a:cs typeface="Times New Roman" pitchFamily="18" charset="0"/>
              </a:rPr>
              <a:t>р.) </a:t>
            </a:r>
          </a:p>
          <a:p>
            <a:pPr marL="68580" indent="0">
              <a:buNone/>
            </a:pPr>
            <a:r>
              <a:rPr lang="uk-UA"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Petur</a:t>
            </a:r>
            <a:r>
              <a:rPr lang="en-US" sz="2800" b="1" dirty="0" smtClean="0">
                <a:solidFill>
                  <a:schemeClr val="tx1"/>
                </a:solidFill>
                <a:latin typeface="Times New Roman" pitchFamily="18" charset="0"/>
                <a:cs typeface="Times New Roman" pitchFamily="18" charset="0"/>
              </a:rPr>
              <a:t> </a:t>
            </a:r>
            <a:r>
              <a:rPr lang="en-US" sz="2800" b="1" dirty="0">
                <a:solidFill>
                  <a:schemeClr val="tx1"/>
                </a:solidFill>
                <a:latin typeface="Times New Roman" pitchFamily="18" charset="0"/>
                <a:cs typeface="Times New Roman" pitchFamily="18" charset="0"/>
              </a:rPr>
              <a:t>Thor Sigurdsson v </a:t>
            </a:r>
            <a:r>
              <a:rPr lang="en-US" sz="2800" b="1" dirty="0" smtClean="0">
                <a:solidFill>
                  <a:schemeClr val="tx1"/>
                </a:solidFill>
                <a:latin typeface="Times New Roman" pitchFamily="18" charset="0"/>
                <a:cs typeface="Times New Roman" pitchFamily="18" charset="0"/>
              </a:rPr>
              <a:t>Iceland </a:t>
            </a:r>
            <a:r>
              <a:rPr lang="en-US" sz="2800" b="1" dirty="0">
                <a:solidFill>
                  <a:schemeClr val="tx1"/>
                </a:solidFill>
                <a:latin typeface="Times New Roman" pitchFamily="18" charset="0"/>
                <a:cs typeface="Times New Roman" pitchFamily="18" charset="0"/>
              </a:rPr>
              <a:t>(2003 </a:t>
            </a:r>
            <a:r>
              <a:rPr lang="uk-UA" sz="2800" b="1" dirty="0" smtClean="0">
                <a:solidFill>
                  <a:schemeClr val="tx1"/>
                </a:solidFill>
                <a:latin typeface="Times New Roman" pitchFamily="18" charset="0"/>
                <a:cs typeface="Times New Roman" pitchFamily="18" charset="0"/>
              </a:rPr>
              <a:t>р.) </a:t>
            </a:r>
          </a:p>
          <a:p>
            <a:pPr marL="68580" indent="0">
              <a:buNone/>
            </a:pPr>
            <a:r>
              <a:rPr lang="uk-UA" sz="2800" b="1" dirty="0" smtClean="0">
                <a:solidFill>
                  <a:schemeClr val="tx1"/>
                </a:solidFill>
                <a:latin typeface="Times New Roman" pitchFamily="18" charset="0"/>
                <a:cs typeface="Times New Roman" pitchFamily="18" charset="0"/>
              </a:rPr>
              <a:t>- </a:t>
            </a:r>
            <a:r>
              <a:rPr lang="de-DE" sz="2800" b="1" dirty="0" smtClean="0">
                <a:solidFill>
                  <a:schemeClr val="tx1"/>
                </a:solidFill>
                <a:latin typeface="Times New Roman" pitchFamily="18" charset="0"/>
                <a:cs typeface="Times New Roman" pitchFamily="18" charset="0"/>
              </a:rPr>
              <a:t>Holm </a:t>
            </a:r>
            <a:r>
              <a:rPr lang="de-DE" sz="2800" b="1" dirty="0">
                <a:solidFill>
                  <a:schemeClr val="tx1"/>
                </a:solidFill>
                <a:latin typeface="Times New Roman" pitchFamily="18" charset="0"/>
                <a:cs typeface="Times New Roman" pitchFamily="18" charset="0"/>
              </a:rPr>
              <a:t>v </a:t>
            </a:r>
            <a:r>
              <a:rPr lang="de-DE" sz="2800" b="1" dirty="0" err="1">
                <a:solidFill>
                  <a:schemeClr val="tx1"/>
                </a:solidFill>
                <a:latin typeface="Times New Roman" pitchFamily="18" charset="0"/>
                <a:cs typeface="Times New Roman" pitchFamily="18" charset="0"/>
              </a:rPr>
              <a:t>Sweden</a:t>
            </a:r>
            <a:r>
              <a:rPr lang="de-DE" sz="2800" b="1" dirty="0">
                <a:solidFill>
                  <a:schemeClr val="tx1"/>
                </a:solidFill>
                <a:latin typeface="Times New Roman" pitchFamily="18" charset="0"/>
                <a:cs typeface="Times New Roman" pitchFamily="18" charset="0"/>
              </a:rPr>
              <a:t> (1993 </a:t>
            </a:r>
            <a:r>
              <a:rPr lang="uk-UA" sz="2800" b="1" dirty="0" smtClean="0">
                <a:solidFill>
                  <a:schemeClr val="tx1"/>
                </a:solidFill>
                <a:latin typeface="Times New Roman" pitchFamily="18" charset="0"/>
                <a:cs typeface="Times New Roman" pitchFamily="18" charset="0"/>
              </a:rPr>
              <a:t>р</a:t>
            </a:r>
            <a:r>
              <a:rPr lang="de-DE" sz="2800" b="1" dirty="0" smtClean="0">
                <a:solidFill>
                  <a:schemeClr val="tx1"/>
                </a:solidFill>
                <a:latin typeface="Times New Roman" pitchFamily="18" charset="0"/>
                <a:cs typeface="Times New Roman" pitchFamily="18" charset="0"/>
              </a:rPr>
              <a:t>.)</a:t>
            </a:r>
            <a:endParaRPr lang="uk-UA" sz="2800" b="1" dirty="0" smtClean="0">
              <a:solidFill>
                <a:schemeClr val="tx1"/>
              </a:solidFill>
              <a:latin typeface="Times New Roman" pitchFamily="18" charset="0"/>
              <a:cs typeface="Times New Roman" pitchFamily="18" charset="0"/>
            </a:endParaRPr>
          </a:p>
          <a:p>
            <a:pPr marL="68580" indent="0">
              <a:buNone/>
            </a:pPr>
            <a:r>
              <a:rPr lang="uk-UA"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Salaman</a:t>
            </a:r>
            <a:r>
              <a:rPr lang="en-US" sz="2800" b="1" dirty="0" smtClean="0">
                <a:solidFill>
                  <a:schemeClr val="tx1"/>
                </a:solidFill>
                <a:latin typeface="Times New Roman" pitchFamily="18" charset="0"/>
                <a:cs typeface="Times New Roman" pitchFamily="18" charset="0"/>
              </a:rPr>
              <a:t> </a:t>
            </a:r>
            <a:r>
              <a:rPr lang="en-US" sz="2800" b="1" dirty="0">
                <a:solidFill>
                  <a:schemeClr val="tx1"/>
                </a:solidFill>
                <a:latin typeface="Times New Roman" pitchFamily="18" charset="0"/>
                <a:cs typeface="Times New Roman" pitchFamily="18" charset="0"/>
              </a:rPr>
              <a:t>v United Kingdom (</a:t>
            </a:r>
            <a:r>
              <a:rPr lang="en-US" sz="2800" b="1" dirty="0" err="1">
                <a:solidFill>
                  <a:schemeClr val="tx1"/>
                </a:solidFill>
                <a:latin typeface="Times New Roman" pitchFamily="18" charset="0"/>
                <a:cs typeface="Times New Roman" pitchFamily="18" charset="0"/>
              </a:rPr>
              <a:t>dec.</a:t>
            </a:r>
            <a:r>
              <a:rPr lang="en-US" sz="2800" b="1" dirty="0">
                <a:solidFill>
                  <a:schemeClr val="tx1"/>
                </a:solidFill>
                <a:latin typeface="Times New Roman" pitchFamily="18" charset="0"/>
                <a:cs typeface="Times New Roman" pitchFamily="18" charset="0"/>
              </a:rPr>
              <a:t>)(2000 </a:t>
            </a:r>
            <a:r>
              <a:rPr lang="ru-RU" sz="2800" b="1" dirty="0" smtClean="0">
                <a:solidFill>
                  <a:schemeClr val="tx1"/>
                </a:solidFill>
                <a:latin typeface="Times New Roman" pitchFamily="18" charset="0"/>
                <a:cs typeface="Times New Roman" pitchFamily="18" charset="0"/>
              </a:rPr>
              <a:t>р.)</a:t>
            </a:r>
          </a:p>
          <a:p>
            <a:pPr marL="68580" indent="0">
              <a:buNone/>
            </a:pPr>
            <a:r>
              <a:rPr lang="uk-UA"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Pullar</a:t>
            </a:r>
            <a:r>
              <a:rPr lang="en-US" sz="2800" b="1" dirty="0" smtClean="0">
                <a:solidFill>
                  <a:schemeClr val="tx1"/>
                </a:solidFill>
                <a:latin typeface="Times New Roman" pitchFamily="18" charset="0"/>
                <a:cs typeface="Times New Roman" pitchFamily="18" charset="0"/>
              </a:rPr>
              <a:t> </a:t>
            </a:r>
            <a:r>
              <a:rPr lang="en-US" sz="2800" b="1" dirty="0">
                <a:solidFill>
                  <a:schemeClr val="tx1"/>
                </a:solidFill>
                <a:latin typeface="Times New Roman" pitchFamily="18" charset="0"/>
                <a:cs typeface="Times New Roman" pitchFamily="18" charset="0"/>
              </a:rPr>
              <a:t>v United Kingdom (1996 </a:t>
            </a:r>
            <a:r>
              <a:rPr lang="ru-RU" sz="2800" b="1" dirty="0" smtClean="0">
                <a:solidFill>
                  <a:schemeClr val="tx1"/>
                </a:solidFill>
                <a:latin typeface="Times New Roman" pitchFamily="18" charset="0"/>
                <a:cs typeface="Times New Roman" pitchFamily="18" charset="0"/>
              </a:rPr>
              <a:t>р.) </a:t>
            </a:r>
          </a:p>
          <a:p>
            <a:pPr marL="68580" indent="0">
              <a:buNone/>
            </a:pPr>
            <a:r>
              <a:rPr lang="uk-UA" sz="2800" b="1" dirty="0" smtClean="0">
                <a:solidFill>
                  <a:schemeClr val="tx1"/>
                </a:solidFill>
                <a:latin typeface="Times New Roman" pitchFamily="18" charset="0"/>
                <a:cs typeface="Times New Roman" pitchFamily="18" charset="0"/>
              </a:rPr>
              <a:t>- </a:t>
            </a:r>
            <a:r>
              <a:rPr lang="en-US" sz="2800" b="1" dirty="0">
                <a:solidFill>
                  <a:schemeClr val="tx1"/>
                </a:solidFill>
                <a:latin typeface="Times New Roman" pitchFamily="18" charset="0"/>
                <a:cs typeface="Times New Roman" pitchFamily="18" charset="0"/>
              </a:rPr>
              <a:t>Sander v United Kingdom (2000 </a:t>
            </a:r>
            <a:r>
              <a:rPr lang="ru-RU" sz="2800" b="1" dirty="0" smtClean="0">
                <a:solidFill>
                  <a:schemeClr val="tx1"/>
                </a:solidFill>
                <a:latin typeface="Times New Roman" pitchFamily="18" charset="0"/>
                <a:cs typeface="Times New Roman" pitchFamily="18" charset="0"/>
              </a:rPr>
              <a:t>р.) </a:t>
            </a:r>
            <a:endParaRPr lang="uk-UA" sz="2800" b="1" dirty="0" smtClean="0">
              <a:solidFill>
                <a:schemeClr val="tx1"/>
              </a:solidFill>
              <a:latin typeface="Times New Roman" pitchFamily="18" charset="0"/>
              <a:cs typeface="Times New Roman" pitchFamily="18" charset="0"/>
            </a:endParaRPr>
          </a:p>
          <a:p>
            <a:pPr>
              <a:buFontTx/>
              <a:buChar char="-"/>
            </a:pPr>
            <a:endParaRPr lang="uk-UA" dirty="0" smtClean="0"/>
          </a:p>
          <a:p>
            <a:pPr>
              <a:buFontTx/>
              <a:buChar char="-"/>
            </a:pPr>
            <a:endParaRPr lang="en-US" dirty="0"/>
          </a:p>
          <a:p>
            <a:pPr marL="68580" indent="0">
              <a:buNone/>
            </a:pPr>
            <a:endParaRPr lang="ru-RU" dirty="0"/>
          </a:p>
        </p:txBody>
      </p:sp>
    </p:spTree>
    <p:extLst>
      <p:ext uri="{BB962C8B-B14F-4D97-AF65-F5344CB8AC3E}">
        <p14:creationId xmlns:p14="http://schemas.microsoft.com/office/powerpoint/2010/main" val="11417919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08912" cy="792088"/>
          </a:xfrm>
        </p:spPr>
        <p:txBody>
          <a:bodyPr>
            <a:noAutofit/>
          </a:bodyPr>
          <a:lstStyle/>
          <a:p>
            <a:pPr algn="ctr"/>
            <a:r>
              <a:rPr lang="uk-UA" sz="2400" b="1" dirty="0">
                <a:solidFill>
                  <a:schemeClr val="tx1"/>
                </a:solidFill>
                <a:latin typeface="Times New Roman" pitchFamily="18" charset="0"/>
                <a:cs typeface="Times New Roman" pitchFamily="18" charset="0"/>
              </a:rPr>
              <a:t>НЕЗАЛЕЖНІСТЬ ТА НЕУПЕРЕДЖЕНІСТЬ </a:t>
            </a:r>
            <a:r>
              <a:rPr lang="uk-UA" sz="2400" b="1" dirty="0" smtClean="0">
                <a:solidFill>
                  <a:schemeClr val="tx1"/>
                </a:solidFill>
                <a:latin typeface="Times New Roman" pitchFamily="18" charset="0"/>
                <a:cs typeface="Times New Roman" pitchFamily="18" charset="0"/>
              </a:rPr>
              <a:t>СУДУ </a:t>
            </a:r>
            <a:r>
              <a:rPr lang="ru-RU" sz="2400" b="1" dirty="0" smtClean="0">
                <a:solidFill>
                  <a:schemeClr val="tx1"/>
                </a:solidFill>
                <a:latin typeface="Times New Roman" pitchFamily="18" charset="0"/>
                <a:cs typeface="Times New Roman" pitchFamily="18" charset="0"/>
              </a:rPr>
              <a:t>(</a:t>
            </a:r>
            <a:r>
              <a:rPr lang="ru-RU" sz="2400" b="1" dirty="0" err="1" smtClean="0">
                <a:solidFill>
                  <a:schemeClr val="tx1"/>
                </a:solidFill>
                <a:latin typeface="Times New Roman" pitchFamily="18" charset="0"/>
                <a:cs typeface="Times New Roman" pitchFamily="18" charset="0"/>
              </a:rPr>
              <a:t>продовження</a:t>
            </a:r>
            <a:r>
              <a:rPr lang="ru-RU" sz="2400" b="1" dirty="0">
                <a:solidFill>
                  <a:schemeClr val="tx1"/>
                </a:solidFill>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a:xfrm>
            <a:off x="467544" y="1556792"/>
            <a:ext cx="8064896" cy="4824536"/>
          </a:xfrm>
        </p:spPr>
        <p:txBody>
          <a:bodyPr>
            <a:normAutofit lnSpcReduction="10000"/>
          </a:bodyPr>
          <a:lstStyle/>
          <a:p>
            <a:pPr marL="68580" indent="0">
              <a:buNone/>
            </a:pPr>
            <a:r>
              <a:rPr lang="uk-UA" b="1" dirty="0" smtClean="0">
                <a:latin typeface="Times New Roman" pitchFamily="18" charset="0"/>
                <a:cs typeface="Times New Roman" pitchFamily="18" charset="0"/>
              </a:rPr>
              <a:t>5.  </a:t>
            </a:r>
            <a:r>
              <a:rPr lang="uk-UA" sz="2800" dirty="0" smtClean="0">
                <a:latin typeface="Times New Roman" pitchFamily="18" charset="0"/>
                <a:cs typeface="Times New Roman" pitchFamily="18" charset="0"/>
              </a:rPr>
              <a:t>Фінансова незалежність </a:t>
            </a:r>
            <a:r>
              <a:rPr lang="uk-UA" b="1" dirty="0" smtClean="0">
                <a:latin typeface="Times New Roman" pitchFamily="18" charset="0"/>
                <a:cs typeface="Times New Roman" pitchFamily="18" charset="0"/>
              </a:rPr>
              <a:t>(</a:t>
            </a:r>
            <a:r>
              <a:rPr lang="ru-RU" i="1" dirty="0" err="1" smtClean="0">
                <a:solidFill>
                  <a:schemeClr val="tx1"/>
                </a:solidFill>
                <a:latin typeface="Times New Roman" pitchFamily="18" charset="0"/>
                <a:cs typeface="Times New Roman" pitchFamily="18" charset="0"/>
              </a:rPr>
              <a:t>Висновок</a:t>
            </a:r>
            <a:r>
              <a:rPr lang="ru-RU" i="1" dirty="0" smtClean="0">
                <a:solidFill>
                  <a:schemeClr val="tx1"/>
                </a:solidFill>
                <a:latin typeface="Times New Roman" pitchFamily="18" charset="0"/>
                <a:cs typeface="Times New Roman" pitchFamily="18" charset="0"/>
              </a:rPr>
              <a:t> № 2 (2001) </a:t>
            </a:r>
            <a:r>
              <a:rPr lang="ru-RU" i="1" dirty="0" err="1" smtClean="0">
                <a:solidFill>
                  <a:schemeClr val="tx1"/>
                </a:solidFill>
                <a:latin typeface="Times New Roman" pitchFamily="18" charset="0"/>
                <a:cs typeface="Times New Roman" pitchFamily="18" charset="0"/>
              </a:rPr>
              <a:t>Консультативної</a:t>
            </a:r>
            <a:r>
              <a:rPr lang="ru-RU" i="1" dirty="0" smtClean="0">
                <a:solidFill>
                  <a:schemeClr val="tx1"/>
                </a:solidFill>
                <a:latin typeface="Times New Roman" pitchFamily="18" charset="0"/>
                <a:cs typeface="Times New Roman" pitchFamily="18" charset="0"/>
              </a:rPr>
              <a:t> ради </a:t>
            </a:r>
            <a:r>
              <a:rPr lang="ru-RU" i="1" dirty="0" err="1" smtClean="0">
                <a:solidFill>
                  <a:schemeClr val="tx1"/>
                </a:solidFill>
                <a:latin typeface="Times New Roman" pitchFamily="18" charset="0"/>
                <a:cs typeface="Times New Roman" pitchFamily="18" charset="0"/>
              </a:rPr>
              <a:t>європейських</a:t>
            </a:r>
            <a:r>
              <a:rPr lang="ru-RU" i="1" dirty="0" smtClean="0">
                <a:solidFill>
                  <a:schemeClr val="tx1"/>
                </a:solidFill>
                <a:latin typeface="Times New Roman" pitchFamily="18" charset="0"/>
                <a:cs typeface="Times New Roman" pitchFamily="18" charset="0"/>
              </a:rPr>
              <a:t> </a:t>
            </a:r>
            <a:r>
              <a:rPr lang="ru-RU" i="1" dirty="0" err="1" smtClean="0">
                <a:solidFill>
                  <a:schemeClr val="tx1"/>
                </a:solidFill>
                <a:latin typeface="Times New Roman" pitchFamily="18" charset="0"/>
                <a:cs typeface="Times New Roman" pitchFamily="18" charset="0"/>
              </a:rPr>
              <a:t>суддів</a:t>
            </a:r>
            <a:r>
              <a:rPr lang="ru-RU" i="1" dirty="0" smtClean="0">
                <a:solidFill>
                  <a:schemeClr val="tx1"/>
                </a:solidFill>
                <a:latin typeface="Times New Roman" pitchFamily="18" charset="0"/>
                <a:cs typeface="Times New Roman" pitchFamily="18" charset="0"/>
              </a:rPr>
              <a:t> для </a:t>
            </a:r>
            <a:r>
              <a:rPr lang="ru-RU" i="1" dirty="0" err="1" smtClean="0">
                <a:solidFill>
                  <a:schemeClr val="tx1"/>
                </a:solidFill>
                <a:latin typeface="Times New Roman" pitchFamily="18" charset="0"/>
                <a:cs typeface="Times New Roman" pitchFamily="18" charset="0"/>
              </a:rPr>
              <a:t>Комітету</a:t>
            </a:r>
            <a:r>
              <a:rPr lang="ru-RU" i="1" dirty="0" smtClean="0">
                <a:solidFill>
                  <a:schemeClr val="tx1"/>
                </a:solidFill>
                <a:latin typeface="Times New Roman" pitchFamily="18" charset="0"/>
                <a:cs typeface="Times New Roman" pitchFamily="18" charset="0"/>
              </a:rPr>
              <a:t> </a:t>
            </a:r>
            <a:r>
              <a:rPr lang="ru-RU" i="1" dirty="0" err="1" smtClean="0">
                <a:solidFill>
                  <a:schemeClr val="tx1"/>
                </a:solidFill>
                <a:latin typeface="Times New Roman" pitchFamily="18" charset="0"/>
                <a:cs typeface="Times New Roman" pitchFamily="18" charset="0"/>
              </a:rPr>
              <a:t>Міністрів</a:t>
            </a:r>
            <a:r>
              <a:rPr lang="ru-RU" i="1" dirty="0" smtClean="0">
                <a:solidFill>
                  <a:schemeClr val="tx1"/>
                </a:solidFill>
                <a:latin typeface="Times New Roman" pitchFamily="18" charset="0"/>
                <a:cs typeface="Times New Roman" pitchFamily="18" charset="0"/>
              </a:rPr>
              <a:t> Ради </a:t>
            </a:r>
            <a:r>
              <a:rPr lang="ru-RU" i="1" dirty="0" err="1" smtClean="0">
                <a:solidFill>
                  <a:schemeClr val="tx1"/>
                </a:solidFill>
                <a:latin typeface="Times New Roman" pitchFamily="18" charset="0"/>
                <a:cs typeface="Times New Roman" pitchFamily="18" charset="0"/>
              </a:rPr>
              <a:t>Європи</a:t>
            </a:r>
            <a:r>
              <a:rPr lang="ru-RU" i="1" dirty="0" smtClean="0">
                <a:solidFill>
                  <a:schemeClr val="tx1"/>
                </a:solidFill>
                <a:latin typeface="Times New Roman" pitchFamily="18" charset="0"/>
                <a:cs typeface="Times New Roman" pitchFamily="18" charset="0"/>
              </a:rPr>
              <a:t> </a:t>
            </a:r>
            <a:r>
              <a:rPr lang="ru-RU" i="1" dirty="0" err="1" smtClean="0">
                <a:solidFill>
                  <a:schemeClr val="tx1"/>
                </a:solidFill>
                <a:latin typeface="Times New Roman" pitchFamily="18" charset="0"/>
                <a:cs typeface="Times New Roman" pitchFamily="18" charset="0"/>
              </a:rPr>
              <a:t>щодо</a:t>
            </a:r>
            <a:r>
              <a:rPr lang="ru-RU" i="1" dirty="0" smtClean="0">
                <a:solidFill>
                  <a:schemeClr val="tx1"/>
                </a:solidFill>
                <a:latin typeface="Times New Roman" pitchFamily="18" charset="0"/>
                <a:cs typeface="Times New Roman" pitchFamily="18" charset="0"/>
              </a:rPr>
              <a:t> </a:t>
            </a:r>
            <a:r>
              <a:rPr lang="ru-RU" i="1" dirty="0" err="1" smtClean="0">
                <a:solidFill>
                  <a:schemeClr val="tx1"/>
                </a:solidFill>
                <a:latin typeface="Times New Roman" pitchFamily="18" charset="0"/>
                <a:cs typeface="Times New Roman" pitchFamily="18" charset="0"/>
              </a:rPr>
              <a:t>фінансування</a:t>
            </a:r>
            <a:r>
              <a:rPr lang="ru-RU" i="1" dirty="0" smtClean="0">
                <a:solidFill>
                  <a:schemeClr val="tx1"/>
                </a:solidFill>
                <a:latin typeface="Times New Roman" pitchFamily="18" charset="0"/>
                <a:cs typeface="Times New Roman" pitchFamily="18" charset="0"/>
              </a:rPr>
              <a:t> та </a:t>
            </a:r>
            <a:r>
              <a:rPr lang="ru-RU" i="1" dirty="0" err="1" smtClean="0">
                <a:solidFill>
                  <a:schemeClr val="tx1"/>
                </a:solidFill>
                <a:latin typeface="Times New Roman" pitchFamily="18" charset="0"/>
                <a:cs typeface="Times New Roman" pitchFamily="18" charset="0"/>
              </a:rPr>
              <a:t>управління</a:t>
            </a:r>
            <a:r>
              <a:rPr lang="ru-RU" i="1" dirty="0" smtClean="0">
                <a:solidFill>
                  <a:schemeClr val="tx1"/>
                </a:solidFill>
                <a:latin typeface="Times New Roman" pitchFamily="18" charset="0"/>
                <a:cs typeface="Times New Roman" pitchFamily="18" charset="0"/>
              </a:rPr>
              <a:t> судами в </a:t>
            </a:r>
            <a:r>
              <a:rPr lang="ru-RU" i="1" dirty="0" err="1" smtClean="0">
                <a:solidFill>
                  <a:schemeClr val="tx1"/>
                </a:solidFill>
                <a:latin typeface="Times New Roman" pitchFamily="18" charset="0"/>
                <a:cs typeface="Times New Roman" pitchFamily="18" charset="0"/>
              </a:rPr>
              <a:t>контексті</a:t>
            </a:r>
            <a:r>
              <a:rPr lang="ru-RU" i="1" dirty="0" smtClean="0">
                <a:solidFill>
                  <a:schemeClr val="tx1"/>
                </a:solidFill>
                <a:latin typeface="Times New Roman" pitchFamily="18" charset="0"/>
                <a:cs typeface="Times New Roman" pitchFamily="18" charset="0"/>
              </a:rPr>
              <a:t> </a:t>
            </a:r>
            <a:r>
              <a:rPr lang="ru-RU" i="1" dirty="0" err="1" smtClean="0">
                <a:solidFill>
                  <a:schemeClr val="tx1"/>
                </a:solidFill>
                <a:latin typeface="Times New Roman" pitchFamily="18" charset="0"/>
                <a:cs typeface="Times New Roman" pitchFamily="18" charset="0"/>
              </a:rPr>
              <a:t>ефективності</a:t>
            </a:r>
            <a:r>
              <a:rPr lang="ru-RU" i="1" dirty="0" smtClean="0">
                <a:solidFill>
                  <a:schemeClr val="tx1"/>
                </a:solidFill>
                <a:latin typeface="Times New Roman" pitchFamily="18" charset="0"/>
                <a:cs typeface="Times New Roman" pitchFamily="18" charset="0"/>
              </a:rPr>
              <a:t> </a:t>
            </a:r>
            <a:r>
              <a:rPr lang="ru-RU" i="1" dirty="0" err="1" smtClean="0">
                <a:solidFill>
                  <a:schemeClr val="tx1"/>
                </a:solidFill>
                <a:latin typeface="Times New Roman" pitchFamily="18" charset="0"/>
                <a:cs typeface="Times New Roman" pitchFamily="18" charset="0"/>
              </a:rPr>
              <a:t>судової</a:t>
            </a:r>
            <a:r>
              <a:rPr lang="ru-RU" i="1" dirty="0" smtClean="0">
                <a:solidFill>
                  <a:schemeClr val="tx1"/>
                </a:solidFill>
                <a:latin typeface="Times New Roman" pitchFamily="18" charset="0"/>
                <a:cs typeface="Times New Roman" pitchFamily="18" charset="0"/>
              </a:rPr>
              <a:t> </a:t>
            </a:r>
            <a:r>
              <a:rPr lang="ru-RU" i="1" dirty="0" err="1" smtClean="0">
                <a:solidFill>
                  <a:schemeClr val="tx1"/>
                </a:solidFill>
                <a:latin typeface="Times New Roman" pitchFamily="18" charset="0"/>
                <a:cs typeface="Times New Roman" pitchFamily="18" charset="0"/>
              </a:rPr>
              <a:t>влади</a:t>
            </a:r>
            <a:r>
              <a:rPr lang="ru-RU" i="1" dirty="0" smtClean="0">
                <a:solidFill>
                  <a:schemeClr val="tx1"/>
                </a:solidFill>
                <a:latin typeface="Times New Roman" pitchFamily="18" charset="0"/>
                <a:cs typeface="Times New Roman" pitchFamily="18" charset="0"/>
              </a:rPr>
              <a:t> та </a:t>
            </a:r>
            <a:r>
              <a:rPr lang="ru-RU" i="1" dirty="0" err="1" smtClean="0">
                <a:solidFill>
                  <a:schemeClr val="tx1"/>
                </a:solidFill>
                <a:latin typeface="Times New Roman" pitchFamily="18" charset="0"/>
                <a:cs typeface="Times New Roman" pitchFamily="18" charset="0"/>
              </a:rPr>
              <a:t>статті</a:t>
            </a:r>
            <a:r>
              <a:rPr lang="ru-RU" i="1" dirty="0" smtClean="0">
                <a:solidFill>
                  <a:schemeClr val="tx1"/>
                </a:solidFill>
                <a:latin typeface="Times New Roman" pitchFamily="18" charset="0"/>
                <a:cs typeface="Times New Roman" pitchFamily="18" charset="0"/>
              </a:rPr>
              <a:t> 6 </a:t>
            </a:r>
            <a:r>
              <a:rPr lang="ru-RU" i="1" dirty="0" err="1" smtClean="0">
                <a:solidFill>
                  <a:schemeClr val="tx1"/>
                </a:solidFill>
                <a:latin typeface="Times New Roman" pitchFamily="18" charset="0"/>
                <a:cs typeface="Times New Roman" pitchFamily="18" charset="0"/>
              </a:rPr>
              <a:t>Конвенції</a:t>
            </a:r>
            <a:r>
              <a:rPr lang="ru-RU" i="1" dirty="0" smtClean="0">
                <a:solidFill>
                  <a:schemeClr val="tx1"/>
                </a:solidFill>
                <a:latin typeface="Times New Roman" pitchFamily="18" charset="0"/>
                <a:cs typeface="Times New Roman" pitchFamily="18" charset="0"/>
              </a:rPr>
              <a:t> </a:t>
            </a:r>
            <a:r>
              <a:rPr lang="uk-UA" b="1" dirty="0" smtClean="0">
                <a:latin typeface="Times New Roman" pitchFamily="18" charset="0"/>
                <a:cs typeface="Times New Roman" pitchFamily="18" charset="0"/>
              </a:rPr>
              <a:t>)</a:t>
            </a:r>
          </a:p>
          <a:p>
            <a:pPr marL="68580" indent="0">
              <a:buNone/>
            </a:pPr>
            <a:r>
              <a:rPr lang="uk-UA" b="1" dirty="0" smtClean="0">
                <a:latin typeface="Times New Roman" pitchFamily="18" charset="0"/>
                <a:cs typeface="Times New Roman" pitchFamily="18" charset="0"/>
              </a:rPr>
              <a:t>6</a:t>
            </a:r>
            <a:r>
              <a:rPr lang="uk-UA" sz="2800" b="1" dirty="0" smtClean="0">
                <a:latin typeface="Times New Roman" pitchFamily="18" charset="0"/>
                <a:cs typeface="Times New Roman" pitchFamily="18" charset="0"/>
              </a:rPr>
              <a:t>. </a:t>
            </a:r>
            <a:r>
              <a:rPr lang="uk-UA" sz="2800" dirty="0" smtClean="0">
                <a:latin typeface="Times New Roman" pitchFamily="18" charset="0"/>
                <a:cs typeface="Times New Roman" pitchFamily="18" charset="0"/>
              </a:rPr>
              <a:t>Н</a:t>
            </a:r>
            <a:r>
              <a:rPr lang="ru-RU" sz="2800" dirty="0" err="1" smtClean="0">
                <a:latin typeface="Times New Roman" pitchFamily="18" charset="0"/>
                <a:cs typeface="Times New Roman" pitchFamily="18" charset="0"/>
              </a:rPr>
              <a:t>езалежність</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судів</a:t>
            </a:r>
            <a:r>
              <a:rPr lang="ru-RU" sz="2800" dirty="0" smtClean="0">
                <a:latin typeface="Times New Roman" pitchFamily="18" charset="0"/>
                <a:cs typeface="Times New Roman" pitchFamily="18" charset="0"/>
              </a:rPr>
              <a:t> не </a:t>
            </a:r>
            <a:r>
              <a:rPr lang="ru-RU" sz="2800" dirty="0" err="1" smtClean="0">
                <a:latin typeface="Times New Roman" pitchFamily="18" charset="0"/>
                <a:cs typeface="Times New Roman" pitchFamily="18" charset="0"/>
              </a:rPr>
              <a:t>лише</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від</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інших</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гілок</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влади</a:t>
            </a:r>
            <a:r>
              <a:rPr lang="ru-RU" sz="2800" dirty="0" smtClean="0">
                <a:latin typeface="Times New Roman" pitchFamily="18" charset="0"/>
                <a:cs typeface="Times New Roman" pitchFamily="18" charset="0"/>
              </a:rPr>
              <a:t>, а й </a:t>
            </a:r>
            <a:r>
              <a:rPr lang="ru-RU" sz="2800" dirty="0" err="1" smtClean="0">
                <a:latin typeface="Times New Roman" pitchFamily="18" charset="0"/>
                <a:cs typeface="Times New Roman" pitchFamily="18" charset="0"/>
              </a:rPr>
              <a:t>всередині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судової</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системи</a:t>
            </a:r>
            <a:r>
              <a:rPr lang="ru-RU" sz="2800" dirty="0" smtClean="0">
                <a:latin typeface="Times New Roman" pitchFamily="18" charset="0"/>
                <a:cs typeface="Times New Roman" pitchFamily="18" charset="0"/>
              </a:rPr>
              <a:t>, та </a:t>
            </a:r>
            <a:r>
              <a:rPr lang="ru-RU" sz="2800" dirty="0" err="1" smtClean="0">
                <a:latin typeface="Times New Roman" pitchFamily="18" charset="0"/>
                <a:cs typeface="Times New Roman" pitchFamily="18" charset="0"/>
              </a:rPr>
              <a:t>необхідність</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уникати</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ризику</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можливості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перебування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судді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під</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впливом</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своїх</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колег</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які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мають</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повноваження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порушити</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дисциплінарне</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провадження</a:t>
            </a:r>
            <a:r>
              <a:rPr lang="ru-RU" sz="2800" dirty="0" smtClean="0">
                <a:latin typeface="Times New Roman" pitchFamily="18" charset="0"/>
                <a:cs typeface="Times New Roman" pitchFamily="18" charset="0"/>
              </a:rPr>
              <a:t> і </a:t>
            </a:r>
            <a:r>
              <a:rPr lang="ru-RU" sz="2800" dirty="0" err="1" smtClean="0">
                <a:latin typeface="Times New Roman" pitchFamily="18" charset="0"/>
                <a:cs typeface="Times New Roman" pitchFamily="18" charset="0"/>
              </a:rPr>
              <a:t>винести</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інші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пов’язані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із</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кар’єрою</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рішення</a:t>
            </a:r>
            <a:r>
              <a:rPr lang="ru-RU" sz="2800" dirty="0" smtClean="0">
                <a:latin typeface="Times New Roman" pitchFamily="18" charset="0"/>
                <a:cs typeface="Times New Roman" pitchFamily="18" charset="0"/>
              </a:rPr>
              <a:t> </a:t>
            </a:r>
            <a:r>
              <a:rPr lang="ru-RU" sz="2800" b="1" i="1" dirty="0" smtClean="0">
                <a:latin typeface="Times New Roman" pitchFamily="18" charset="0"/>
                <a:cs typeface="Times New Roman" pitchFamily="18" charset="0"/>
              </a:rPr>
              <a:t>(«</a:t>
            </a:r>
            <a:r>
              <a:rPr lang="en-US" sz="2800" b="1" i="1" dirty="0" err="1" smtClean="0">
                <a:latin typeface="Times New Roman" pitchFamily="18" charset="0"/>
                <a:cs typeface="Times New Roman" pitchFamily="18" charset="0"/>
              </a:rPr>
              <a:t>Gazeta</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Ukraina-Tsentr</a:t>
            </a:r>
            <a:r>
              <a:rPr lang="en-US" sz="2800" b="1" i="1" dirty="0" smtClean="0">
                <a:latin typeface="Times New Roman" pitchFamily="18" charset="0"/>
                <a:cs typeface="Times New Roman" pitchFamily="18" charset="0"/>
              </a:rPr>
              <a:t> v. Ukraine</a:t>
            </a:r>
            <a:r>
              <a:rPr lang="ru-RU" sz="2800" b="1" i="1" dirty="0" smtClean="0"/>
              <a:t>»)</a:t>
            </a:r>
          </a:p>
          <a:p>
            <a:pPr marL="68580" indent="0">
              <a:buNone/>
            </a:pPr>
            <a:endParaRPr lang="ru-RU" dirty="0"/>
          </a:p>
        </p:txBody>
      </p:sp>
    </p:spTree>
    <p:extLst>
      <p:ext uri="{BB962C8B-B14F-4D97-AF65-F5344CB8AC3E}">
        <p14:creationId xmlns:p14="http://schemas.microsoft.com/office/powerpoint/2010/main" val="12883803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08912" cy="792088"/>
          </a:xfrm>
        </p:spPr>
        <p:txBody>
          <a:bodyPr>
            <a:normAutofit fontScale="90000"/>
          </a:bodyPr>
          <a:lstStyle/>
          <a:p>
            <a:pPr algn="ctr"/>
            <a:r>
              <a:rPr lang="uk-UA" sz="2400" b="1" dirty="0">
                <a:solidFill>
                  <a:schemeClr val="tx1"/>
                </a:solidFill>
                <a:latin typeface="Times New Roman" pitchFamily="18" charset="0"/>
                <a:cs typeface="Times New Roman" pitchFamily="18" charset="0"/>
              </a:rPr>
              <a:t>НЕЗАЛЕЖНІСТЬ ТА НЕУПЕРЕДЖЕНІСТЬ СУДУ </a:t>
            </a:r>
            <a:r>
              <a:rPr lang="ru-RU" sz="2400" b="1" dirty="0">
                <a:solidFill>
                  <a:schemeClr val="tx1"/>
                </a:solidFill>
                <a:latin typeface="Times New Roman" pitchFamily="18" charset="0"/>
                <a:cs typeface="Times New Roman" pitchFamily="18" charset="0"/>
              </a:rPr>
              <a:t>(</a:t>
            </a:r>
            <a:r>
              <a:rPr lang="ru-RU" sz="2400" b="1" dirty="0" err="1">
                <a:solidFill>
                  <a:schemeClr val="tx1"/>
                </a:solidFill>
                <a:latin typeface="Times New Roman" pitchFamily="18" charset="0"/>
                <a:cs typeface="Times New Roman" pitchFamily="18" charset="0"/>
              </a:rPr>
              <a:t>продовження</a:t>
            </a:r>
            <a:r>
              <a:rPr lang="ru-RU" sz="2400" b="1" dirty="0">
                <a:solidFill>
                  <a:schemeClr val="tx1"/>
                </a:solidFill>
                <a:latin typeface="Times New Roman" pitchFamily="18" charset="0"/>
                <a:cs typeface="Times New Roman" pitchFamily="18" charset="0"/>
              </a:rPr>
              <a:t>)</a:t>
            </a:r>
            <a:endParaRPr lang="ru-RU" sz="2400" dirty="0"/>
          </a:p>
        </p:txBody>
      </p:sp>
      <p:sp>
        <p:nvSpPr>
          <p:cNvPr id="3" name="Объект 2"/>
          <p:cNvSpPr>
            <a:spLocks noGrp="1"/>
          </p:cNvSpPr>
          <p:nvPr>
            <p:ph idx="1"/>
          </p:nvPr>
        </p:nvSpPr>
        <p:spPr>
          <a:xfrm>
            <a:off x="467544" y="1268760"/>
            <a:ext cx="8208912" cy="5256584"/>
          </a:xfrm>
        </p:spPr>
        <p:txBody>
          <a:bodyPr>
            <a:normAutofit/>
          </a:bodyPr>
          <a:lstStyle/>
          <a:p>
            <a:pPr marL="68580" indent="0">
              <a:buNone/>
            </a:pPr>
            <a:r>
              <a:rPr lang="uk-UA" sz="2800" b="1" dirty="0">
                <a:solidFill>
                  <a:schemeClr val="tx1"/>
                </a:solidFill>
                <a:latin typeface="Times New Roman" pitchFamily="18" charset="0"/>
                <a:cs typeface="Times New Roman" pitchFamily="18" charset="0"/>
              </a:rPr>
              <a:t>-</a:t>
            </a:r>
            <a:r>
              <a:rPr lang="uk-UA" sz="2800" b="1" dirty="0" smtClean="0">
                <a:solidFill>
                  <a:schemeClr val="tx1"/>
                </a:solidFill>
                <a:latin typeface="Times New Roman" pitchFamily="18" charset="0"/>
                <a:cs typeface="Times New Roman" pitchFamily="18" charset="0"/>
              </a:rPr>
              <a:t> </a:t>
            </a:r>
            <a:r>
              <a:rPr lang="en-US" sz="2800" b="1" dirty="0" smtClean="0">
                <a:solidFill>
                  <a:schemeClr val="tx1"/>
                </a:solidFill>
                <a:latin typeface="Times New Roman" pitchFamily="18" charset="0"/>
                <a:cs typeface="Times New Roman" pitchFamily="18" charset="0"/>
              </a:rPr>
              <a:t>Clarke </a:t>
            </a:r>
            <a:r>
              <a:rPr lang="en-US" sz="2800" b="1" dirty="0">
                <a:solidFill>
                  <a:schemeClr val="tx1"/>
                </a:solidFill>
                <a:latin typeface="Times New Roman" pitchFamily="18" charset="0"/>
                <a:cs typeface="Times New Roman" pitchFamily="18" charset="0"/>
              </a:rPr>
              <a:t>v United Kingdom </a:t>
            </a:r>
            <a:r>
              <a:rPr lang="en-US" sz="2800" b="1" dirty="0" smtClean="0">
                <a:solidFill>
                  <a:schemeClr val="tx1"/>
                </a:solidFill>
                <a:latin typeface="Times New Roman" pitchFamily="18" charset="0"/>
                <a:cs typeface="Times New Roman" pitchFamily="18" charset="0"/>
              </a:rPr>
              <a:t>(2005 </a:t>
            </a:r>
            <a:r>
              <a:rPr lang="uk-UA" sz="2800" b="1" dirty="0">
                <a:solidFill>
                  <a:schemeClr val="tx1"/>
                </a:solidFill>
                <a:latin typeface="Times New Roman" pitchFamily="18" charset="0"/>
                <a:cs typeface="Times New Roman" pitchFamily="18" charset="0"/>
              </a:rPr>
              <a:t>р</a:t>
            </a:r>
            <a:r>
              <a:rPr lang="en-US" sz="2800" b="1" dirty="0" smtClean="0">
                <a:solidFill>
                  <a:schemeClr val="tx1"/>
                </a:solidFill>
                <a:latin typeface="Times New Roman" pitchFamily="18" charset="0"/>
                <a:cs typeface="Times New Roman" pitchFamily="18" charset="0"/>
              </a:rPr>
              <a:t>.)</a:t>
            </a:r>
            <a:endParaRPr lang="uk-UA" sz="2800" b="1" dirty="0" smtClean="0">
              <a:solidFill>
                <a:schemeClr val="tx1"/>
              </a:solidFill>
              <a:latin typeface="Times New Roman" pitchFamily="18" charset="0"/>
              <a:cs typeface="Times New Roman" pitchFamily="18" charset="0"/>
            </a:endParaRPr>
          </a:p>
          <a:p>
            <a:pPr marL="68580" indent="0">
              <a:buNone/>
            </a:pPr>
            <a:r>
              <a:rPr lang="uk-UA" sz="2800" b="1" dirty="0" smtClean="0">
                <a:solidFill>
                  <a:schemeClr val="tx1"/>
                </a:solidFill>
                <a:latin typeface="Times New Roman" pitchFamily="18" charset="0"/>
                <a:cs typeface="Times New Roman" pitchFamily="18" charset="0"/>
              </a:rPr>
              <a:t>- </a:t>
            </a:r>
            <a:r>
              <a:rPr lang="fi-FI" sz="2800" b="1" dirty="0" smtClean="0">
                <a:solidFill>
                  <a:schemeClr val="tx1"/>
                </a:solidFill>
                <a:latin typeface="Times New Roman" pitchFamily="18" charset="0"/>
                <a:cs typeface="Times New Roman" pitchFamily="18" charset="0"/>
              </a:rPr>
              <a:t>Stojakovic </a:t>
            </a:r>
            <a:r>
              <a:rPr lang="fi-FI" sz="2800" b="1" dirty="0">
                <a:solidFill>
                  <a:schemeClr val="tx1"/>
                </a:solidFill>
                <a:latin typeface="Times New Roman" pitchFamily="18" charset="0"/>
                <a:cs typeface="Times New Roman" pitchFamily="18" charset="0"/>
              </a:rPr>
              <a:t>v Austria </a:t>
            </a:r>
            <a:r>
              <a:rPr lang="uk-UA" sz="2800" b="1" dirty="0" smtClean="0">
                <a:solidFill>
                  <a:schemeClr val="tx1"/>
                </a:solidFill>
                <a:latin typeface="Times New Roman" pitchFamily="18" charset="0"/>
                <a:cs typeface="Times New Roman" pitchFamily="18" charset="0"/>
              </a:rPr>
              <a:t>(</a:t>
            </a:r>
            <a:r>
              <a:rPr lang="fi-FI" sz="2800" b="1" dirty="0" smtClean="0">
                <a:solidFill>
                  <a:schemeClr val="tx1"/>
                </a:solidFill>
                <a:latin typeface="Times New Roman" pitchFamily="18" charset="0"/>
                <a:cs typeface="Times New Roman" pitchFamily="18" charset="0"/>
              </a:rPr>
              <a:t>2006 </a:t>
            </a:r>
            <a:r>
              <a:rPr lang="uk-UA" sz="2800" b="1" dirty="0" smtClean="0">
                <a:solidFill>
                  <a:schemeClr val="tx1"/>
                </a:solidFill>
                <a:latin typeface="Times New Roman" pitchFamily="18" charset="0"/>
                <a:cs typeface="Times New Roman" pitchFamily="18" charset="0"/>
              </a:rPr>
              <a:t>р.)</a:t>
            </a:r>
          </a:p>
          <a:p>
            <a:pPr marL="68580" indent="0">
              <a:buNone/>
            </a:pPr>
            <a:r>
              <a:rPr lang="uk-UA"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Langborger</a:t>
            </a:r>
            <a:r>
              <a:rPr lang="en-US" sz="2800" b="1" dirty="0" smtClean="0">
                <a:solidFill>
                  <a:schemeClr val="tx1"/>
                </a:solidFill>
                <a:latin typeface="Times New Roman" pitchFamily="18" charset="0"/>
                <a:cs typeface="Times New Roman" pitchFamily="18" charset="0"/>
              </a:rPr>
              <a:t> </a:t>
            </a:r>
            <a:r>
              <a:rPr lang="en-US" sz="2800" b="1" dirty="0">
                <a:solidFill>
                  <a:schemeClr val="tx1"/>
                </a:solidFill>
                <a:latin typeface="Times New Roman" pitchFamily="18" charset="0"/>
                <a:cs typeface="Times New Roman" pitchFamily="18" charset="0"/>
              </a:rPr>
              <a:t>v Sweden (1989 </a:t>
            </a:r>
            <a:r>
              <a:rPr lang="uk-UA" sz="2800" b="1" dirty="0" smtClean="0">
                <a:solidFill>
                  <a:schemeClr val="tx1"/>
                </a:solidFill>
                <a:latin typeface="Times New Roman" pitchFamily="18" charset="0"/>
                <a:cs typeface="Times New Roman" pitchFamily="18" charset="0"/>
              </a:rPr>
              <a:t>р</a:t>
            </a:r>
            <a:r>
              <a:rPr lang="ru-RU" sz="2800" b="1" dirty="0" smtClean="0">
                <a:solidFill>
                  <a:schemeClr val="tx1"/>
                </a:solidFill>
                <a:latin typeface="Times New Roman" pitchFamily="18" charset="0"/>
                <a:cs typeface="Times New Roman" pitchFamily="18" charset="0"/>
              </a:rPr>
              <a:t>.)</a:t>
            </a:r>
            <a:endParaRPr lang="fi-FI" sz="2800" b="1" dirty="0">
              <a:solidFill>
                <a:schemeClr val="tx1"/>
              </a:solidFill>
              <a:latin typeface="Times New Roman" pitchFamily="18" charset="0"/>
              <a:cs typeface="Times New Roman" pitchFamily="18" charset="0"/>
            </a:endParaRPr>
          </a:p>
          <a:p>
            <a:endParaRPr lang="uk-UA" sz="2800" dirty="0" smtClean="0">
              <a:solidFill>
                <a:schemeClr val="tx1"/>
              </a:solidFill>
              <a:latin typeface="Times New Roman" pitchFamily="18" charset="0"/>
              <a:cs typeface="Times New Roman" pitchFamily="18" charset="0"/>
            </a:endParaRPr>
          </a:p>
          <a:p>
            <a:pPr marL="68580" indent="0">
              <a:buNone/>
            </a:pPr>
            <a:r>
              <a:rPr lang="uk-UA" sz="2800" dirty="0">
                <a:solidFill>
                  <a:schemeClr val="tx1"/>
                </a:solidFill>
                <a:latin typeface="Times New Roman" pitchFamily="18" charset="0"/>
                <a:cs typeface="Times New Roman" pitchFamily="18" charset="0"/>
              </a:rPr>
              <a:t>«Незалежний» суд не залежить від сторін і від виконавчої влади.</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5573487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04664"/>
            <a:ext cx="8064896" cy="648072"/>
          </a:xfrm>
        </p:spPr>
        <p:txBody>
          <a:bodyPr>
            <a:normAutofit/>
          </a:bodyPr>
          <a:lstStyle/>
          <a:p>
            <a:pPr algn="ctr"/>
            <a:r>
              <a:rPr lang="uk-UA" sz="3200" b="1" dirty="0" smtClean="0">
                <a:solidFill>
                  <a:schemeClr val="tx1"/>
                </a:solidFill>
              </a:rPr>
              <a:t>Публічність судового розгляду</a:t>
            </a:r>
            <a:endParaRPr lang="ru-RU" sz="3200" b="1" dirty="0">
              <a:solidFill>
                <a:schemeClr val="tx1"/>
              </a:solidFill>
            </a:endParaRPr>
          </a:p>
        </p:txBody>
      </p:sp>
      <p:sp>
        <p:nvSpPr>
          <p:cNvPr id="3" name="Объект 2"/>
          <p:cNvSpPr>
            <a:spLocks noGrp="1"/>
          </p:cNvSpPr>
          <p:nvPr>
            <p:ph idx="1"/>
          </p:nvPr>
        </p:nvSpPr>
        <p:spPr>
          <a:xfrm>
            <a:off x="539552" y="1052736"/>
            <a:ext cx="8064896" cy="5400600"/>
          </a:xfrm>
        </p:spPr>
        <p:txBody>
          <a:bodyPr>
            <a:normAutofit fontScale="92500" lnSpcReduction="10000"/>
          </a:bodyPr>
          <a:lstStyle/>
          <a:p>
            <a:pPr marL="68580" indent="0">
              <a:buNone/>
            </a:pPr>
            <a:r>
              <a:rPr lang="uk-UA" dirty="0" smtClean="0"/>
              <a:t>	Євросуд наголошує, </a:t>
            </a:r>
            <a:r>
              <a:rPr lang="uk-UA" dirty="0"/>
              <a:t>що проведення публічних судових засідань є основоположним принципом, закріпленим у пункті 1 статті 6 Конвенції (див. рішення у справі «</a:t>
            </a:r>
            <a:r>
              <a:rPr lang="uk-UA" dirty="0" err="1"/>
              <a:t>Ріпан</a:t>
            </a:r>
            <a:r>
              <a:rPr lang="uk-UA" dirty="0"/>
              <a:t> проти Австрії</a:t>
            </a:r>
            <a:r>
              <a:rPr lang="uk-UA" dirty="0" smtClean="0"/>
              <a:t>»). </a:t>
            </a:r>
            <a:r>
              <a:rPr lang="uk-UA" dirty="0"/>
              <a:t>Проте, право на публічний судовий розгляд підлягає обмеженням, викладеним у другому реченні </a:t>
            </a:r>
            <a:r>
              <a:rPr lang="uk-UA" dirty="0" smtClean="0"/>
              <a:t>п. </a:t>
            </a:r>
            <a:r>
              <a:rPr lang="uk-UA" dirty="0"/>
              <a:t>1 </a:t>
            </a:r>
            <a:r>
              <a:rPr lang="uk-UA" dirty="0" smtClean="0"/>
              <a:t>ст. </a:t>
            </a:r>
            <a:r>
              <a:rPr lang="uk-UA" dirty="0"/>
              <a:t>6 Конвенції</a:t>
            </a:r>
            <a:r>
              <a:rPr lang="uk-UA" dirty="0" smtClean="0"/>
              <a:t>. </a:t>
            </a:r>
          </a:p>
          <a:p>
            <a:pPr marL="68580" indent="0">
              <a:buNone/>
            </a:pPr>
            <a:r>
              <a:rPr lang="uk-UA" dirty="0"/>
              <a:t>	</a:t>
            </a:r>
            <a:r>
              <a:rPr lang="uk-UA" dirty="0" smtClean="0"/>
              <a:t>А саме, </a:t>
            </a:r>
            <a:r>
              <a:rPr lang="ru-RU" dirty="0"/>
              <a:t> </a:t>
            </a:r>
            <a:r>
              <a:rPr lang="ru-RU" dirty="0" err="1" smtClean="0"/>
              <a:t>судове</a:t>
            </a:r>
            <a:r>
              <a:rPr lang="ru-RU" dirty="0" smtClean="0"/>
              <a:t> </a:t>
            </a:r>
            <a:r>
              <a:rPr lang="ru-RU" dirty="0" err="1"/>
              <a:t>рішення</a:t>
            </a:r>
            <a:r>
              <a:rPr lang="ru-RU" dirty="0"/>
              <a:t> </a:t>
            </a:r>
            <a:r>
              <a:rPr lang="ru-RU" dirty="0" err="1"/>
              <a:t>проголошується</a:t>
            </a:r>
            <a:r>
              <a:rPr lang="ru-RU" dirty="0"/>
              <a:t> </a:t>
            </a:r>
            <a:r>
              <a:rPr lang="ru-RU" dirty="0" err="1"/>
              <a:t>публічно</a:t>
            </a:r>
            <a:r>
              <a:rPr lang="ru-RU" dirty="0"/>
              <a:t>, але </a:t>
            </a:r>
            <a:r>
              <a:rPr lang="ru-RU" dirty="0" err="1"/>
              <a:t>преса</a:t>
            </a:r>
            <a:r>
              <a:rPr lang="ru-RU" dirty="0"/>
              <a:t> і </a:t>
            </a:r>
            <a:r>
              <a:rPr lang="ru-RU" dirty="0" err="1"/>
              <a:t>публіка</a:t>
            </a:r>
            <a:r>
              <a:rPr lang="ru-RU" dirty="0"/>
              <a:t> </a:t>
            </a:r>
            <a:r>
              <a:rPr lang="ru-RU" dirty="0" err="1"/>
              <a:t>можуть</a:t>
            </a:r>
            <a:r>
              <a:rPr lang="ru-RU" dirty="0"/>
              <a:t> бути не </a:t>
            </a:r>
            <a:r>
              <a:rPr lang="ru-RU" dirty="0" err="1"/>
              <a:t>допущені</a:t>
            </a:r>
            <a:r>
              <a:rPr lang="ru-RU" dirty="0"/>
              <a:t> в зал </a:t>
            </a:r>
            <a:r>
              <a:rPr lang="ru-RU" dirty="0" err="1"/>
              <a:t>засідань</a:t>
            </a:r>
            <a:r>
              <a:rPr lang="ru-RU" dirty="0"/>
              <a:t> </a:t>
            </a:r>
            <a:r>
              <a:rPr lang="ru-RU" dirty="0" err="1"/>
              <a:t>протягом</a:t>
            </a:r>
            <a:r>
              <a:rPr lang="ru-RU" dirty="0"/>
              <a:t> </a:t>
            </a:r>
            <a:r>
              <a:rPr lang="ru-RU" dirty="0" err="1"/>
              <a:t>усього</a:t>
            </a:r>
            <a:r>
              <a:rPr lang="ru-RU" dirty="0"/>
              <a:t> судового </a:t>
            </a:r>
            <a:r>
              <a:rPr lang="ru-RU" dirty="0" err="1"/>
              <a:t>розгляду</a:t>
            </a:r>
            <a:r>
              <a:rPr lang="ru-RU" dirty="0"/>
              <a:t> </a:t>
            </a:r>
            <a:r>
              <a:rPr lang="ru-RU" dirty="0" err="1"/>
              <a:t>або</a:t>
            </a:r>
            <a:r>
              <a:rPr lang="ru-RU" dirty="0"/>
              <a:t> </a:t>
            </a:r>
            <a:r>
              <a:rPr lang="ru-RU" dirty="0" err="1"/>
              <a:t>його</a:t>
            </a:r>
            <a:r>
              <a:rPr lang="ru-RU" dirty="0"/>
              <a:t> </a:t>
            </a:r>
            <a:r>
              <a:rPr lang="ru-RU" dirty="0" err="1"/>
              <a:t>частини</a:t>
            </a:r>
            <a:r>
              <a:rPr lang="ru-RU" dirty="0"/>
              <a:t> в </a:t>
            </a:r>
            <a:r>
              <a:rPr lang="ru-RU" dirty="0" err="1"/>
              <a:t>інтересах</a:t>
            </a:r>
            <a:r>
              <a:rPr lang="ru-RU" dirty="0"/>
              <a:t> </a:t>
            </a:r>
            <a:r>
              <a:rPr lang="ru-RU" dirty="0" err="1"/>
              <a:t>моралі</a:t>
            </a:r>
            <a:r>
              <a:rPr lang="ru-RU" dirty="0"/>
              <a:t>, </a:t>
            </a:r>
            <a:r>
              <a:rPr lang="ru-RU" dirty="0" err="1"/>
              <a:t>громадського</a:t>
            </a:r>
            <a:r>
              <a:rPr lang="ru-RU" dirty="0"/>
              <a:t> порядку </a:t>
            </a:r>
            <a:r>
              <a:rPr lang="ru-RU" dirty="0" err="1"/>
              <a:t>чи</a:t>
            </a:r>
            <a:r>
              <a:rPr lang="ru-RU" dirty="0"/>
              <a:t> </a:t>
            </a:r>
            <a:r>
              <a:rPr lang="ru-RU" dirty="0" err="1"/>
              <a:t>національної</a:t>
            </a:r>
            <a:r>
              <a:rPr lang="ru-RU" dirty="0"/>
              <a:t> </a:t>
            </a:r>
            <a:r>
              <a:rPr lang="ru-RU" dirty="0" err="1"/>
              <a:t>безпеки</a:t>
            </a:r>
            <a:r>
              <a:rPr lang="ru-RU" dirty="0"/>
              <a:t> в демократичному </a:t>
            </a:r>
            <a:r>
              <a:rPr lang="ru-RU" dirty="0" err="1"/>
              <a:t>суспільстві</a:t>
            </a:r>
            <a:r>
              <a:rPr lang="ru-RU" dirty="0"/>
              <a:t>, </a:t>
            </a:r>
            <a:r>
              <a:rPr lang="ru-RU" dirty="0" err="1"/>
              <a:t>якщо</a:t>
            </a:r>
            <a:r>
              <a:rPr lang="ru-RU" dirty="0"/>
              <a:t> того </a:t>
            </a:r>
            <a:r>
              <a:rPr lang="ru-RU" dirty="0" err="1"/>
              <a:t>вимагають</a:t>
            </a:r>
            <a:r>
              <a:rPr lang="ru-RU" dirty="0"/>
              <a:t> </a:t>
            </a:r>
            <a:r>
              <a:rPr lang="ru-RU" dirty="0" err="1"/>
              <a:t>інтереси</a:t>
            </a:r>
            <a:r>
              <a:rPr lang="ru-RU" dirty="0"/>
              <a:t> </a:t>
            </a:r>
            <a:r>
              <a:rPr lang="ru-RU" dirty="0" err="1"/>
              <a:t>неповнолітніх</a:t>
            </a:r>
            <a:r>
              <a:rPr lang="ru-RU" dirty="0"/>
              <a:t> </a:t>
            </a:r>
            <a:r>
              <a:rPr lang="ru-RU" dirty="0" err="1"/>
              <a:t>або</a:t>
            </a:r>
            <a:r>
              <a:rPr lang="ru-RU" dirty="0"/>
              <a:t> </a:t>
            </a:r>
            <a:r>
              <a:rPr lang="ru-RU" dirty="0" err="1"/>
              <a:t>захист</a:t>
            </a:r>
            <a:r>
              <a:rPr lang="ru-RU" dirty="0"/>
              <a:t> приватного </a:t>
            </a:r>
            <a:r>
              <a:rPr lang="ru-RU" dirty="0" err="1"/>
              <a:t>життя</a:t>
            </a:r>
            <a:r>
              <a:rPr lang="ru-RU" dirty="0"/>
              <a:t> </a:t>
            </a:r>
            <a:r>
              <a:rPr lang="ru-RU" dirty="0" err="1"/>
              <a:t>сторін</a:t>
            </a:r>
            <a:r>
              <a:rPr lang="ru-RU" dirty="0"/>
              <a:t>, </a:t>
            </a:r>
            <a:r>
              <a:rPr lang="ru-RU" dirty="0" err="1"/>
              <a:t>або</a:t>
            </a:r>
            <a:r>
              <a:rPr lang="ru-RU" dirty="0"/>
              <a:t> - </a:t>
            </a:r>
            <a:r>
              <a:rPr lang="ru-RU" dirty="0" err="1"/>
              <a:t>тією</a:t>
            </a:r>
            <a:r>
              <a:rPr lang="ru-RU" dirty="0"/>
              <a:t> </a:t>
            </a:r>
            <a:r>
              <a:rPr lang="ru-RU" dirty="0" err="1"/>
              <a:t>мірою</a:t>
            </a:r>
            <a:r>
              <a:rPr lang="ru-RU" dirty="0"/>
              <a:t>, </a:t>
            </a:r>
            <a:r>
              <a:rPr lang="ru-RU" dirty="0" err="1"/>
              <a:t>що</a:t>
            </a:r>
            <a:r>
              <a:rPr lang="ru-RU" dirty="0"/>
              <a:t> </a:t>
            </a:r>
            <a:r>
              <a:rPr lang="ru-RU" dirty="0" err="1"/>
              <a:t>визнана</a:t>
            </a:r>
            <a:r>
              <a:rPr lang="ru-RU" dirty="0"/>
              <a:t> судом </a:t>
            </a:r>
            <a:r>
              <a:rPr lang="ru-RU" dirty="0" err="1"/>
              <a:t>суворо</a:t>
            </a:r>
            <a:r>
              <a:rPr lang="ru-RU" dirty="0"/>
              <a:t> </a:t>
            </a:r>
            <a:r>
              <a:rPr lang="ru-RU" dirty="0" err="1"/>
              <a:t>необхідною</a:t>
            </a:r>
            <a:r>
              <a:rPr lang="ru-RU" dirty="0"/>
              <a:t>, - коли за </a:t>
            </a:r>
            <a:r>
              <a:rPr lang="ru-RU" dirty="0" err="1"/>
              <a:t>особливих</a:t>
            </a:r>
            <a:r>
              <a:rPr lang="ru-RU" dirty="0"/>
              <a:t> </a:t>
            </a:r>
            <a:r>
              <a:rPr lang="ru-RU" dirty="0" err="1"/>
              <a:t>обставин</a:t>
            </a:r>
            <a:r>
              <a:rPr lang="ru-RU" dirty="0"/>
              <a:t> </a:t>
            </a:r>
            <a:r>
              <a:rPr lang="ru-RU" dirty="0" err="1"/>
              <a:t>публічність</a:t>
            </a:r>
            <a:r>
              <a:rPr lang="ru-RU" dirty="0"/>
              <a:t> </a:t>
            </a:r>
            <a:r>
              <a:rPr lang="ru-RU" dirty="0" err="1"/>
              <a:t>розгляду</a:t>
            </a:r>
            <a:r>
              <a:rPr lang="ru-RU" dirty="0"/>
              <a:t> </a:t>
            </a:r>
            <a:r>
              <a:rPr lang="ru-RU" dirty="0" err="1"/>
              <a:t>може</a:t>
            </a:r>
            <a:r>
              <a:rPr lang="ru-RU" dirty="0"/>
              <a:t> </a:t>
            </a:r>
            <a:r>
              <a:rPr lang="ru-RU" dirty="0" err="1"/>
              <a:t>зашкодити</a:t>
            </a:r>
            <a:r>
              <a:rPr lang="ru-RU" dirty="0"/>
              <a:t> </a:t>
            </a:r>
            <a:r>
              <a:rPr lang="ru-RU" dirty="0" err="1"/>
              <a:t>інтересам</a:t>
            </a:r>
            <a:r>
              <a:rPr lang="ru-RU" dirty="0"/>
              <a:t> </a:t>
            </a:r>
            <a:r>
              <a:rPr lang="ru-RU" dirty="0" err="1"/>
              <a:t>правосуддя</a:t>
            </a:r>
            <a:endParaRPr lang="ru-RU" dirty="0"/>
          </a:p>
        </p:txBody>
      </p:sp>
    </p:spTree>
    <p:extLst>
      <p:ext uri="{BB962C8B-B14F-4D97-AF65-F5344CB8AC3E}">
        <p14:creationId xmlns:p14="http://schemas.microsoft.com/office/powerpoint/2010/main" val="7563294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8" y="476672"/>
            <a:ext cx="7848872" cy="5904656"/>
          </a:xfrm>
        </p:spPr>
        <p:txBody>
          <a:bodyPr>
            <a:normAutofit lnSpcReduction="10000"/>
          </a:bodyPr>
          <a:lstStyle/>
          <a:p>
            <a:pPr marL="68580" indent="0">
              <a:buNone/>
            </a:pPr>
            <a:r>
              <a:rPr lang="uk-UA" dirty="0"/>
              <a:t>Суд </a:t>
            </a:r>
            <a:r>
              <a:rPr lang="uk-UA" dirty="0" smtClean="0"/>
              <a:t>наголошує, </a:t>
            </a:r>
            <a:r>
              <a:rPr lang="uk-UA" dirty="0"/>
              <a:t>що забезпечення відкритості судового розгляду становить основоположний принцип, закріплений у </a:t>
            </a:r>
            <a:r>
              <a:rPr lang="uk-UA" dirty="0" smtClean="0"/>
              <a:t>п</a:t>
            </a:r>
            <a:r>
              <a:rPr lang="en-US" dirty="0" smtClean="0"/>
              <a:t>.</a:t>
            </a:r>
            <a:r>
              <a:rPr lang="uk-UA" dirty="0" smtClean="0"/>
              <a:t> </a:t>
            </a:r>
            <a:r>
              <a:rPr lang="uk-UA" dirty="0"/>
              <a:t>1 </a:t>
            </a:r>
            <a:r>
              <a:rPr lang="uk-UA" dirty="0" err="1" smtClean="0"/>
              <a:t>ст</a:t>
            </a:r>
            <a:r>
              <a:rPr lang="en-US" dirty="0" smtClean="0"/>
              <a:t>. </a:t>
            </a:r>
            <a:r>
              <a:rPr lang="uk-UA" dirty="0" smtClean="0"/>
              <a:t>6</a:t>
            </a:r>
            <a:r>
              <a:rPr lang="uk-UA" dirty="0"/>
              <a:t>. Такий публічний характер судового розгляду гарантує сторонам у справі, що правосуддя не здійснюватиметься таємно, без публічного контролю; це також один із засобів підтримання довіри до судів. Здійснення правосуддя і, зокрема, судовий процес набувають легітимності завдяки гласності. Забезпечуючи прозорість здійснення правосуддя, гласність, таким чином, сприяє реалізації мети </a:t>
            </a:r>
            <a:r>
              <a:rPr lang="uk-UA" dirty="0" smtClean="0"/>
              <a:t>п</a:t>
            </a:r>
            <a:r>
              <a:rPr lang="en-US" dirty="0" smtClean="0"/>
              <a:t>.</a:t>
            </a:r>
            <a:r>
              <a:rPr lang="uk-UA" dirty="0" smtClean="0"/>
              <a:t> </a:t>
            </a:r>
            <a:r>
              <a:rPr lang="uk-UA" dirty="0"/>
              <a:t>1 </a:t>
            </a:r>
            <a:r>
              <a:rPr lang="uk-UA" dirty="0" err="1" smtClean="0"/>
              <a:t>ст</a:t>
            </a:r>
            <a:r>
              <a:rPr lang="en-US" dirty="0" smtClean="0"/>
              <a:t>.</a:t>
            </a:r>
            <a:r>
              <a:rPr lang="uk-UA" dirty="0" smtClean="0"/>
              <a:t> </a:t>
            </a:r>
            <a:r>
              <a:rPr lang="uk-UA" dirty="0"/>
              <a:t>6, а саме — справедливому судовому розгляду, забезпечення якого є одним з основоположних принципів демократичного суспільства у значенні Конвенції (</a:t>
            </a:r>
            <a:r>
              <a:rPr lang="uk-UA" b="1" i="1" dirty="0"/>
              <a:t>див. рішення у справі «</a:t>
            </a:r>
            <a:r>
              <a:rPr lang="uk-UA" b="1" i="1" dirty="0" err="1"/>
              <a:t>Бєлашев</a:t>
            </a:r>
            <a:r>
              <a:rPr lang="uk-UA" b="1" i="1" dirty="0"/>
              <a:t> проти Росії</a:t>
            </a:r>
            <a:r>
              <a:rPr lang="uk-UA" b="1" i="1" dirty="0" smtClean="0"/>
              <a:t>»).</a:t>
            </a:r>
            <a:endParaRPr lang="ru-RU" b="1" i="1" dirty="0"/>
          </a:p>
          <a:p>
            <a:pPr marL="68580" indent="0">
              <a:buNone/>
            </a:pPr>
            <a:endParaRPr lang="ru-RU" dirty="0"/>
          </a:p>
        </p:txBody>
      </p:sp>
    </p:spTree>
    <p:extLst>
      <p:ext uri="{BB962C8B-B14F-4D97-AF65-F5344CB8AC3E}">
        <p14:creationId xmlns:p14="http://schemas.microsoft.com/office/powerpoint/2010/main" val="701425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8" y="476672"/>
            <a:ext cx="7776864" cy="5904656"/>
          </a:xfrm>
        </p:spPr>
        <p:txBody>
          <a:bodyPr>
            <a:normAutofit/>
          </a:bodyPr>
          <a:lstStyle/>
          <a:p>
            <a:pPr marL="68580" indent="0">
              <a:buNone/>
            </a:pPr>
            <a:endParaRPr lang="uk-UA" b="1" dirty="0" smtClean="0">
              <a:solidFill>
                <a:schemeClr val="tx1"/>
              </a:solidFill>
            </a:endParaRPr>
          </a:p>
          <a:p>
            <a:pPr marL="68580" indent="0" algn="ctr">
              <a:buNone/>
            </a:pPr>
            <a:r>
              <a:rPr lang="uk-UA" sz="2800" b="1" dirty="0" smtClean="0">
                <a:solidFill>
                  <a:schemeClr val="tx1"/>
                </a:solidFill>
              </a:rPr>
              <a:t>Стаття </a:t>
            </a:r>
            <a:r>
              <a:rPr lang="uk-UA" sz="2800" b="1" dirty="0">
                <a:solidFill>
                  <a:schemeClr val="tx1"/>
                </a:solidFill>
              </a:rPr>
              <a:t>6 стосується процесу відправлення </a:t>
            </a:r>
            <a:br>
              <a:rPr lang="uk-UA" sz="2800" b="1" dirty="0">
                <a:solidFill>
                  <a:schemeClr val="tx1"/>
                </a:solidFill>
              </a:rPr>
            </a:br>
            <a:r>
              <a:rPr lang="uk-UA" sz="2800" b="1" dirty="0" smtClean="0">
                <a:solidFill>
                  <a:schemeClr val="tx1"/>
                </a:solidFill>
              </a:rPr>
              <a:t>правосуддя, а не його результату </a:t>
            </a:r>
            <a:r>
              <a:rPr lang="uk-UA" sz="2800" b="1" dirty="0">
                <a:solidFill>
                  <a:schemeClr val="tx1"/>
                </a:solidFill>
              </a:rPr>
              <a:t/>
            </a:r>
            <a:br>
              <a:rPr lang="uk-UA" sz="2800" b="1" dirty="0">
                <a:solidFill>
                  <a:schemeClr val="tx1"/>
                </a:solidFill>
              </a:rPr>
            </a:br>
            <a:endParaRPr lang="uk-UA" sz="2800" b="1" dirty="0" smtClean="0">
              <a:solidFill>
                <a:schemeClr val="tx1"/>
              </a:solidFill>
            </a:endParaRPr>
          </a:p>
          <a:p>
            <a:pPr marL="68580" indent="0" algn="ctr">
              <a:buNone/>
            </a:pPr>
            <a:r>
              <a:rPr lang="uk-UA" sz="2800" b="1" dirty="0" smtClean="0">
                <a:solidFill>
                  <a:schemeClr val="tx1"/>
                </a:solidFill>
              </a:rPr>
              <a:t>Євросуд </a:t>
            </a:r>
            <a:r>
              <a:rPr lang="uk-UA" sz="2800" b="1" dirty="0">
                <a:solidFill>
                  <a:schemeClr val="tx1"/>
                </a:solidFill>
              </a:rPr>
              <a:t>не є четвертою інстанцією, </a:t>
            </a:r>
            <a:br>
              <a:rPr lang="uk-UA" sz="2800" b="1" dirty="0">
                <a:solidFill>
                  <a:schemeClr val="tx1"/>
                </a:solidFill>
              </a:rPr>
            </a:br>
            <a:r>
              <a:rPr lang="uk-UA" sz="2800" b="1" dirty="0" smtClean="0">
                <a:solidFill>
                  <a:schemeClr val="tx1"/>
                </a:solidFill>
              </a:rPr>
              <a:t>яка покликана </a:t>
            </a:r>
            <a:r>
              <a:rPr lang="uk-UA" sz="2800" b="1" dirty="0">
                <a:solidFill>
                  <a:schemeClr val="tx1"/>
                </a:solidFill>
              </a:rPr>
              <a:t>переглядати обґрунтованість </a:t>
            </a:r>
            <a:r>
              <a:rPr lang="uk-UA" sz="2800" b="1" dirty="0" smtClean="0">
                <a:solidFill>
                  <a:schemeClr val="tx1"/>
                </a:solidFill>
              </a:rPr>
              <a:t>вироків</a:t>
            </a:r>
          </a:p>
          <a:p>
            <a:pPr marL="68580" indent="0">
              <a:buNone/>
            </a:pPr>
            <a:endParaRPr lang="uk-UA" sz="2800" b="1" dirty="0">
              <a:solidFill>
                <a:schemeClr val="tx1"/>
              </a:solidFill>
            </a:endParaRPr>
          </a:p>
          <a:p>
            <a:pPr marL="68580" indent="0" algn="ctr">
              <a:buNone/>
            </a:pPr>
            <a:r>
              <a:rPr lang="uk-UA" sz="2800" b="1" dirty="0">
                <a:solidFill>
                  <a:schemeClr val="tx1"/>
                </a:solidFill>
              </a:rPr>
              <a:t>Складність застосування даної статті також </a:t>
            </a:r>
            <a:r>
              <a:rPr lang="uk-UA" sz="2800" b="1" dirty="0" smtClean="0">
                <a:solidFill>
                  <a:schemeClr val="tx1"/>
                </a:solidFill>
              </a:rPr>
              <a:t>полягає в </a:t>
            </a:r>
            <a:r>
              <a:rPr lang="uk-UA" sz="2800" b="1" dirty="0">
                <a:solidFill>
                  <a:schemeClr val="tx1"/>
                </a:solidFill>
              </a:rPr>
              <a:t>особливому тлумаченні </a:t>
            </a:r>
            <a:r>
              <a:rPr lang="uk-UA" sz="2800" b="1" dirty="0" smtClean="0">
                <a:solidFill>
                  <a:schemeClr val="tx1"/>
                </a:solidFill>
              </a:rPr>
              <a:t>Євросудом </a:t>
            </a:r>
            <a:r>
              <a:rPr lang="uk-UA" sz="2800" b="1" dirty="0">
                <a:solidFill>
                  <a:schemeClr val="tx1"/>
                </a:solidFill>
              </a:rPr>
              <a:t>її </a:t>
            </a:r>
            <a:r>
              <a:rPr lang="uk-UA" sz="2800" b="1" dirty="0" smtClean="0">
                <a:solidFill>
                  <a:schemeClr val="tx1"/>
                </a:solidFill>
              </a:rPr>
              <a:t> тексту </a:t>
            </a:r>
            <a:r>
              <a:rPr lang="uk-UA" sz="2800" b="1" dirty="0">
                <a:solidFill>
                  <a:schemeClr val="tx1"/>
                </a:solidFill>
              </a:rPr>
              <a:t>і змісту</a:t>
            </a:r>
            <a:endParaRPr lang="ru-RU" sz="2800" b="1" dirty="0">
              <a:solidFill>
                <a:schemeClr val="tx1"/>
              </a:solidFill>
            </a:endParaRPr>
          </a:p>
        </p:txBody>
      </p:sp>
    </p:spTree>
    <p:extLst>
      <p:ext uri="{BB962C8B-B14F-4D97-AF65-F5344CB8AC3E}">
        <p14:creationId xmlns:p14="http://schemas.microsoft.com/office/powerpoint/2010/main" val="38341903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404664"/>
            <a:ext cx="7920880" cy="5976664"/>
          </a:xfrm>
        </p:spPr>
        <p:txBody>
          <a:bodyPr>
            <a:normAutofit fontScale="92500"/>
          </a:bodyPr>
          <a:lstStyle/>
          <a:p>
            <a:pPr marL="68580" indent="0">
              <a:buNone/>
            </a:pPr>
            <a:r>
              <a:rPr lang="uk-UA" dirty="0"/>
              <a:t>Водночас Суд зазначає, що існують винятки з вимоги забезпечення відкритості судового розгляду. Це випливає з тексту самого </a:t>
            </a:r>
            <a:r>
              <a:rPr lang="uk-UA" dirty="0" smtClean="0"/>
              <a:t>п. </a:t>
            </a:r>
            <a:r>
              <a:rPr lang="uk-UA" dirty="0"/>
              <a:t>1 </a:t>
            </a:r>
            <a:r>
              <a:rPr lang="uk-UA" dirty="0" smtClean="0"/>
              <a:t>ст. </a:t>
            </a:r>
            <a:r>
              <a:rPr lang="uk-UA" dirty="0"/>
              <a:t>6, який передбачає, що «преса і громадськість можуть бути не допущені в зал засідань протягом усього судового розгляду або його частини в інтересах … національної безпеки в демократичному суспільстві, … або — тією мірою, що визнана судом суворо необхідною,— коли за особливих обставин публічність розгляду може зашкодити інтересам правосуддя». Отже, за статтею 6 іноді може виявитися необхідним обмежити відкритість і публічність процесу для того, щоб, наприклад, забезпечити безпеку свідків чи нерозголошення відомостей про них або сприяти вільному обміну інформацією та думками при здійсненні судочинства (</a:t>
            </a:r>
            <a:r>
              <a:rPr lang="uk-UA" b="1" i="1" dirty="0"/>
              <a:t>див. рішення у справі «Б. і П. проти Сполученого Королівства</a:t>
            </a:r>
            <a:r>
              <a:rPr lang="uk-UA" dirty="0" smtClean="0"/>
              <a:t>»).</a:t>
            </a:r>
            <a:endParaRPr lang="ru-RU" dirty="0"/>
          </a:p>
          <a:p>
            <a:pPr marL="68580" indent="0">
              <a:buNone/>
            </a:pPr>
            <a:endParaRPr lang="ru-RU" dirty="0"/>
          </a:p>
        </p:txBody>
      </p:sp>
    </p:spTree>
    <p:extLst>
      <p:ext uri="{BB962C8B-B14F-4D97-AF65-F5344CB8AC3E}">
        <p14:creationId xmlns:p14="http://schemas.microsoft.com/office/powerpoint/2010/main" val="13841306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611188" y="404813"/>
            <a:ext cx="7921625" cy="5976937"/>
          </a:xfrm>
        </p:spPr>
        <p:txBody>
          <a:bodyPr>
            <a:normAutofit fontScale="92500"/>
          </a:bodyPr>
          <a:lstStyle/>
          <a:p>
            <a:pPr marL="68580" indent="0">
              <a:buNone/>
            </a:pPr>
            <a:r>
              <a:rPr lang="uk-UA" sz="2800" dirty="0"/>
              <a:t>Суд також зауважує, що, незважаючи на супутні проблеми безпеки у звичайному кримінальному процесі, який, звісно, може стосуватися небезпечних злочинців, існує високий рівень сподівань на гласність такого судочинства </a:t>
            </a:r>
            <a:endParaRPr lang="uk-UA" sz="2800" dirty="0" smtClean="0"/>
          </a:p>
          <a:p>
            <a:pPr marL="68580" indent="0">
              <a:buNone/>
            </a:pPr>
            <a:r>
              <a:rPr lang="uk-UA" sz="2800" b="1" i="1" dirty="0" smtClean="0"/>
              <a:t>(</a:t>
            </a:r>
            <a:r>
              <a:rPr lang="uk-UA" sz="2800" b="1" i="1" dirty="0"/>
              <a:t>див. рішення у справі «</a:t>
            </a:r>
            <a:r>
              <a:rPr lang="uk-UA" sz="2800" b="1" i="1" dirty="0" err="1"/>
              <a:t>Кемпбелл</a:t>
            </a:r>
            <a:r>
              <a:rPr lang="uk-UA" sz="2800" b="1" i="1" dirty="0"/>
              <a:t> і </a:t>
            </a:r>
            <a:r>
              <a:rPr lang="uk-UA" sz="2800" b="1" i="1" dirty="0" err="1"/>
              <a:t>Фелл</a:t>
            </a:r>
            <a:r>
              <a:rPr lang="uk-UA" sz="2800" b="1" i="1" dirty="0"/>
              <a:t> проти Сполученого Королівства</a:t>
            </a:r>
            <a:r>
              <a:rPr lang="uk-UA" sz="2800" b="1" i="1" dirty="0" smtClean="0"/>
              <a:t>»). </a:t>
            </a:r>
          </a:p>
          <a:p>
            <a:pPr marL="68580" indent="0">
              <a:buNone/>
            </a:pPr>
            <a:r>
              <a:rPr lang="uk-UA" sz="2800" dirty="0" smtClean="0"/>
              <a:t>Крім </a:t>
            </a:r>
            <a:r>
              <a:rPr lang="uk-UA" sz="2800" dirty="0"/>
              <a:t>того, хоча проблеми безпеки і є загальною рисою багатьох кримінальних процесів, вони рідко виправдовують недопущення громадськості на судові засідання </a:t>
            </a:r>
            <a:endParaRPr lang="uk-UA" sz="2800" dirty="0" smtClean="0"/>
          </a:p>
          <a:p>
            <a:pPr marL="68580" indent="0">
              <a:buNone/>
            </a:pPr>
            <a:r>
              <a:rPr lang="uk-UA" sz="2800" b="1" i="1" dirty="0" smtClean="0"/>
              <a:t>(</a:t>
            </a:r>
            <a:r>
              <a:rPr lang="uk-UA" sz="2800" b="1" i="1" dirty="0"/>
              <a:t>див. рішення у справі «</a:t>
            </a:r>
            <a:r>
              <a:rPr lang="uk-UA" sz="2800" b="1" i="1" dirty="0" err="1"/>
              <a:t>Ріпан</a:t>
            </a:r>
            <a:r>
              <a:rPr lang="uk-UA" sz="2800" b="1" i="1" dirty="0"/>
              <a:t> проти Австрії</a:t>
            </a:r>
            <a:r>
              <a:rPr lang="uk-UA" sz="2800" b="1" i="1" dirty="0" smtClean="0"/>
              <a:t>»).</a:t>
            </a:r>
            <a:endParaRPr lang="ru-RU" sz="2800" b="1" i="1" dirty="0"/>
          </a:p>
          <a:p>
            <a:pPr marL="68580" indent="0">
              <a:buNone/>
            </a:pPr>
            <a:endParaRPr lang="ru-RU" dirty="0"/>
          </a:p>
        </p:txBody>
      </p:sp>
    </p:spTree>
    <p:extLst>
      <p:ext uri="{BB962C8B-B14F-4D97-AF65-F5344CB8AC3E}">
        <p14:creationId xmlns:p14="http://schemas.microsoft.com/office/powerpoint/2010/main" val="42025142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539750" y="404813"/>
            <a:ext cx="8064500" cy="6048375"/>
          </a:xfrm>
        </p:spPr>
        <p:txBody>
          <a:bodyPr/>
          <a:lstStyle/>
          <a:p>
            <a:pPr marL="68580" indent="0">
              <a:buNone/>
            </a:pPr>
            <a:r>
              <a:rPr lang="uk-UA" sz="2800" dirty="0"/>
              <a:t>Суд також наголошує на важливості відкритого судового розгляду кримінальної справи в суді першої інстанції, оскільки розгляд справи по суті апеляційним судом є обмеженим. Отже, навіть якщо розгляд справи в апеляційному порядку буде відкритим, це необов’язково компенсує ту недостатність гласності, яка мала місце під час розгляду справи в суді першої інстанції </a:t>
            </a:r>
            <a:endParaRPr lang="en-US" sz="2800" dirty="0" smtClean="0"/>
          </a:p>
          <a:p>
            <a:pPr marL="68580" indent="0">
              <a:buNone/>
            </a:pPr>
            <a:r>
              <a:rPr lang="uk-UA" sz="2800" dirty="0" smtClean="0"/>
              <a:t>(</a:t>
            </a:r>
            <a:r>
              <a:rPr lang="uk-UA" sz="2800" dirty="0"/>
              <a:t>див. згадане вище рішення у справі </a:t>
            </a:r>
            <a:r>
              <a:rPr lang="uk-UA" sz="2800" b="1" i="1" dirty="0" err="1"/>
              <a:t>Ріпан</a:t>
            </a:r>
            <a:r>
              <a:rPr lang="uk-UA" sz="2800" b="1" i="1" dirty="0"/>
              <a:t> </a:t>
            </a:r>
            <a:r>
              <a:rPr lang="en-US" sz="2800" b="1" i="1" dirty="0" smtClean="0"/>
              <a:t>v </a:t>
            </a:r>
            <a:r>
              <a:rPr lang="uk-UA" sz="2800" b="1" i="1" dirty="0" smtClean="0"/>
              <a:t>Австрії</a:t>
            </a:r>
            <a:r>
              <a:rPr lang="uk-UA" sz="2800" dirty="0" smtClean="0"/>
              <a:t>).</a:t>
            </a:r>
            <a:endParaRPr lang="ru-RU" sz="2800" dirty="0"/>
          </a:p>
          <a:p>
            <a:pPr marL="68580" indent="0">
              <a:buNone/>
            </a:pPr>
            <a:endParaRPr lang="ru-RU" dirty="0"/>
          </a:p>
        </p:txBody>
      </p:sp>
    </p:spTree>
    <p:extLst>
      <p:ext uri="{BB962C8B-B14F-4D97-AF65-F5344CB8AC3E}">
        <p14:creationId xmlns:p14="http://schemas.microsoft.com/office/powerpoint/2010/main" val="25832287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332656"/>
            <a:ext cx="8136904" cy="504056"/>
          </a:xfrm>
        </p:spPr>
        <p:txBody>
          <a:bodyPr>
            <a:normAutofit/>
          </a:bodyPr>
          <a:lstStyle/>
          <a:p>
            <a:r>
              <a:rPr lang="uk-UA" sz="2400" b="1" dirty="0">
                <a:solidFill>
                  <a:schemeClr val="tx1"/>
                </a:solidFill>
              </a:rPr>
              <a:t>ШАГІН ПРОТИ УКРАЇНИ</a:t>
            </a:r>
            <a:endParaRPr lang="ru-RU" sz="2400" dirty="0">
              <a:solidFill>
                <a:schemeClr val="tx1"/>
              </a:solidFill>
            </a:endParaRPr>
          </a:p>
        </p:txBody>
      </p:sp>
      <p:sp>
        <p:nvSpPr>
          <p:cNvPr id="3" name="Объект 2"/>
          <p:cNvSpPr>
            <a:spLocks noGrp="1"/>
          </p:cNvSpPr>
          <p:nvPr>
            <p:ph idx="1"/>
          </p:nvPr>
        </p:nvSpPr>
        <p:spPr>
          <a:xfrm>
            <a:off x="539552" y="836712"/>
            <a:ext cx="8064896" cy="5616624"/>
          </a:xfrm>
        </p:spPr>
        <p:txBody>
          <a:bodyPr>
            <a:noAutofit/>
          </a:bodyPr>
          <a:lstStyle/>
          <a:p>
            <a:pPr marL="68580" indent="0">
              <a:buNone/>
            </a:pPr>
            <a:r>
              <a:rPr lang="uk-UA" sz="1800" dirty="0" smtClean="0"/>
              <a:t>Суд </a:t>
            </a:r>
            <a:r>
              <a:rPr lang="uk-UA" sz="1800" dirty="0"/>
              <a:t>повторює, що міркування безпеки можуть, хоча й рідко, виправдовувати недопущення громадськості на судові засідання </a:t>
            </a:r>
            <a:r>
              <a:rPr lang="en-US" sz="1800" dirty="0" smtClean="0"/>
              <a:t>. </a:t>
            </a:r>
            <a:r>
              <a:rPr lang="uk-UA" sz="1800" dirty="0" smtClean="0"/>
              <a:t>Однак </a:t>
            </a:r>
            <a:r>
              <a:rPr lang="uk-UA" sz="1800" dirty="0"/>
              <a:t>такі міркування безпеки повинні бути достатньо переконливими і повністю поясненими. Єдиною конкретною підставою, наведеною судом першої інстанції на виправдання недопущення громадськості, було посилання на присутність якогось громадянина, який здійснював </a:t>
            </a:r>
            <a:r>
              <a:rPr lang="uk-UA" sz="1800" dirty="0" err="1"/>
              <a:t>аудіозапис</a:t>
            </a:r>
            <a:r>
              <a:rPr lang="uk-UA" sz="1800" dirty="0"/>
              <a:t> процесу і був озброєний. Але невідомо, чому через цю одну особу виникла потреба недопущення громадськості: для вирішення будь-яких питань безпеки, які виникли через присутність цієї особи, можна було вжити менш масштабних заходів — наприклад, вивести її із залу судових засідань. </a:t>
            </a:r>
            <a:endParaRPr lang="en-US" sz="1800" dirty="0" smtClean="0"/>
          </a:p>
          <a:p>
            <a:pPr marL="68580" indent="0">
              <a:buNone/>
            </a:pPr>
            <a:r>
              <a:rPr lang="uk-UA" sz="1800" dirty="0" smtClean="0"/>
              <a:t>Інші </a:t>
            </a:r>
            <a:r>
              <a:rPr lang="uk-UA" sz="1800" dirty="0"/>
              <a:t>аргументи суду першої інстанції — посилання на необхідність не допустити розголошення показань свідків і потерпілих та загальне посилання на безпеку учасників процесу — не були пояснені національними судами і Урядом у відповідному контексті чи іншим чином під час провадження в Суді. Суд визнає, що не було наведено підстав, які могли б виправдовувати позбавлення громадськості можливості бути присутньою протягом усього процесу в суді першої інстанції.</a:t>
            </a:r>
            <a:endParaRPr lang="ru-RU" sz="1800" dirty="0"/>
          </a:p>
          <a:p>
            <a:pPr marL="68580" indent="0">
              <a:buNone/>
            </a:pPr>
            <a:endParaRPr lang="ru-RU" sz="1800" dirty="0"/>
          </a:p>
        </p:txBody>
      </p:sp>
    </p:spTree>
    <p:extLst>
      <p:ext uri="{BB962C8B-B14F-4D97-AF65-F5344CB8AC3E}">
        <p14:creationId xmlns:p14="http://schemas.microsoft.com/office/powerpoint/2010/main" val="12720677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04664"/>
            <a:ext cx="8064896" cy="720080"/>
          </a:xfrm>
        </p:spPr>
        <p:txBody>
          <a:bodyPr>
            <a:normAutofit/>
          </a:bodyPr>
          <a:lstStyle/>
          <a:p>
            <a:pPr algn="ctr"/>
            <a:r>
              <a:rPr lang="uk-UA" sz="3200" b="1" dirty="0">
                <a:solidFill>
                  <a:schemeClr val="tx1"/>
                </a:solidFill>
              </a:rPr>
              <a:t>ЛУЧАНІНОВА </a:t>
            </a:r>
            <a:r>
              <a:rPr lang="en-US" sz="3200" b="1" dirty="0" smtClean="0">
                <a:solidFill>
                  <a:schemeClr val="tx1"/>
                </a:solidFill>
              </a:rPr>
              <a:t>v </a:t>
            </a:r>
            <a:r>
              <a:rPr lang="uk-UA" sz="3200" b="1" dirty="0" smtClean="0">
                <a:solidFill>
                  <a:schemeClr val="tx1"/>
                </a:solidFill>
              </a:rPr>
              <a:t>УКРАЇНИ</a:t>
            </a:r>
            <a:endParaRPr lang="ru-RU" sz="3200" dirty="0">
              <a:solidFill>
                <a:schemeClr val="tx1"/>
              </a:solidFill>
            </a:endParaRPr>
          </a:p>
        </p:txBody>
      </p:sp>
      <p:sp>
        <p:nvSpPr>
          <p:cNvPr id="3" name="Объект 2"/>
          <p:cNvSpPr>
            <a:spLocks noGrp="1"/>
          </p:cNvSpPr>
          <p:nvPr>
            <p:ph idx="1"/>
          </p:nvPr>
        </p:nvSpPr>
        <p:spPr>
          <a:xfrm>
            <a:off x="539552" y="1124744"/>
            <a:ext cx="7992888" cy="5256584"/>
          </a:xfrm>
        </p:spPr>
        <p:txBody>
          <a:bodyPr>
            <a:normAutofit fontScale="92500"/>
          </a:bodyPr>
          <a:lstStyle/>
          <a:p>
            <a:pPr marL="68580" indent="0">
              <a:buNone/>
            </a:pPr>
            <a:r>
              <a:rPr lang="uk-UA" sz="2600" dirty="0" smtClean="0"/>
              <a:t>Суд </a:t>
            </a:r>
            <a:r>
              <a:rPr lang="uk-UA" sz="2600" dirty="0"/>
              <a:t>зазначає, що хоча доступ громадськості до судового розгляду, про який йдеться, формально не був обмежений, обставини, за яких він відбувся, були очевидною перешкодою його публічності</a:t>
            </a:r>
            <a:r>
              <a:rPr lang="uk-UA" sz="2600" dirty="0" smtClean="0"/>
              <a:t>.</a:t>
            </a:r>
            <a:endParaRPr lang="en-US" sz="2600" dirty="0" smtClean="0"/>
          </a:p>
          <a:p>
            <a:pPr marL="68580" indent="0">
              <a:buNone/>
            </a:pPr>
            <a:r>
              <a:rPr lang="uk-UA" sz="2600" dirty="0" smtClean="0"/>
              <a:t> </a:t>
            </a:r>
            <a:r>
              <a:rPr lang="uk-UA" sz="2600" i="1" u="sng" dirty="0"/>
              <a:t>По-перше</a:t>
            </a:r>
            <a:r>
              <a:rPr lang="uk-UA" sz="2600" dirty="0"/>
              <a:t>, розгляд відбувся у диспансері з обмеженим доступом. </a:t>
            </a:r>
            <a:endParaRPr lang="en-US" sz="2600" dirty="0" smtClean="0"/>
          </a:p>
          <a:p>
            <a:pPr marL="68580" indent="0">
              <a:buNone/>
            </a:pPr>
            <a:r>
              <a:rPr lang="uk-UA" sz="2600" i="1" u="sng" dirty="0" smtClean="0"/>
              <a:t>По-друге</a:t>
            </a:r>
            <a:r>
              <a:rPr lang="uk-UA" sz="2600" dirty="0"/>
              <a:t>, суд не дозволив іншим особам, окрім учасників провадження, залишитися в палаті, де відбувався розгляд, або входити до неї. </a:t>
            </a:r>
            <a:endParaRPr lang="en-US" sz="2600" dirty="0" smtClean="0"/>
          </a:p>
          <a:p>
            <a:pPr marL="68580" indent="0">
              <a:buNone/>
            </a:pPr>
            <a:r>
              <a:rPr lang="uk-UA" sz="2600" i="1" u="sng" dirty="0" smtClean="0"/>
              <a:t>По-третє</a:t>
            </a:r>
            <a:r>
              <a:rPr lang="uk-UA" sz="2600" dirty="0"/>
              <a:t>, з матеріалів справи не вбачається існування загальнодоступної інформації про дату та місце засідання</a:t>
            </a:r>
            <a:r>
              <a:rPr lang="uk-UA" sz="2600" dirty="0" smtClean="0"/>
              <a:t>.</a:t>
            </a:r>
            <a:r>
              <a:rPr lang="uk-UA" sz="2600" dirty="0"/>
              <a:t> </a:t>
            </a:r>
            <a:r>
              <a:rPr lang="uk-UA" sz="2600" b="1" dirty="0" smtClean="0"/>
              <a:t>П.56</a:t>
            </a:r>
            <a:r>
              <a:rPr lang="uk-UA" sz="2600" b="1" dirty="0"/>
              <a:t>.</a:t>
            </a:r>
            <a:endParaRPr lang="ru-RU" sz="2600" b="1" dirty="0"/>
          </a:p>
          <a:p>
            <a:pPr marL="68580" indent="0">
              <a:buNone/>
            </a:pPr>
            <a:endParaRPr lang="ru-RU" dirty="0"/>
          </a:p>
        </p:txBody>
      </p:sp>
    </p:spTree>
    <p:extLst>
      <p:ext uri="{BB962C8B-B14F-4D97-AF65-F5344CB8AC3E}">
        <p14:creationId xmlns:p14="http://schemas.microsoft.com/office/powerpoint/2010/main" val="29459432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404664"/>
            <a:ext cx="7024744" cy="504056"/>
          </a:xfrm>
        </p:spPr>
        <p:txBody>
          <a:bodyPr>
            <a:normAutofit fontScale="90000"/>
          </a:bodyPr>
          <a:lstStyle/>
          <a:p>
            <a:pPr algn="ctr"/>
            <a:r>
              <a:rPr lang="uk-UA" sz="2800" b="1" dirty="0" smtClean="0">
                <a:solidFill>
                  <a:schemeClr val="tx1"/>
                </a:solidFill>
              </a:rPr>
              <a:t>ПУБЛІЧНІСТЬ СУДОВГО РОЗГЛЯДУ</a:t>
            </a:r>
            <a:endParaRPr lang="ru-RU" sz="2800" b="1" dirty="0">
              <a:solidFill>
                <a:schemeClr val="tx1"/>
              </a:solidFill>
            </a:endParaRPr>
          </a:p>
        </p:txBody>
      </p:sp>
      <p:sp>
        <p:nvSpPr>
          <p:cNvPr id="3" name="Объект 2"/>
          <p:cNvSpPr>
            <a:spLocks noGrp="1"/>
          </p:cNvSpPr>
          <p:nvPr>
            <p:ph idx="1"/>
          </p:nvPr>
        </p:nvSpPr>
        <p:spPr>
          <a:xfrm>
            <a:off x="683568" y="980728"/>
            <a:ext cx="7848872" cy="5256584"/>
          </a:xfrm>
        </p:spPr>
        <p:txBody>
          <a:bodyPr>
            <a:normAutofit/>
          </a:bodyPr>
          <a:lstStyle/>
          <a:p>
            <a:pPr marL="68580" indent="0">
              <a:buNone/>
            </a:pPr>
            <a:r>
              <a:rPr lang="en-US" b="1" dirty="0" smtClean="0">
                <a:solidFill>
                  <a:schemeClr val="tx1"/>
                </a:solidFill>
                <a:latin typeface="Times New Roman" pitchFamily="18" charset="0"/>
                <a:cs typeface="Times New Roman" pitchFamily="18" charset="0"/>
              </a:rPr>
              <a:t>- Allan </a:t>
            </a:r>
            <a:r>
              <a:rPr lang="en-US" b="1" dirty="0" err="1">
                <a:solidFill>
                  <a:schemeClr val="tx1"/>
                </a:solidFill>
                <a:latin typeface="Times New Roman" pitchFamily="18" charset="0"/>
                <a:cs typeface="Times New Roman" pitchFamily="18" charset="0"/>
              </a:rPr>
              <a:t>Jacobsson</a:t>
            </a:r>
            <a:r>
              <a:rPr lang="en-US" b="1" dirty="0">
                <a:solidFill>
                  <a:schemeClr val="tx1"/>
                </a:solidFill>
                <a:latin typeface="Times New Roman" pitchFamily="18" charset="0"/>
                <a:cs typeface="Times New Roman" pitchFamily="18" charset="0"/>
              </a:rPr>
              <a:t> v Sweden (No. 2) (1998 </a:t>
            </a:r>
            <a:r>
              <a:rPr lang="ru-RU" b="1" dirty="0" smtClean="0">
                <a:solidFill>
                  <a:schemeClr val="tx1"/>
                </a:solidFill>
                <a:latin typeface="Times New Roman" pitchFamily="18" charset="0"/>
                <a:cs typeface="Times New Roman" pitchFamily="18" charset="0"/>
              </a:rPr>
              <a:t>р.)</a:t>
            </a:r>
          </a:p>
          <a:p>
            <a:pPr marL="68580" indent="0">
              <a:buNone/>
            </a:pPr>
            <a:r>
              <a:rPr lang="sv-SE" b="1" dirty="0" smtClean="0">
                <a:solidFill>
                  <a:schemeClr val="tx1"/>
                </a:solidFill>
                <a:latin typeface="Times New Roman" pitchFamily="18" charset="0"/>
                <a:cs typeface="Times New Roman" pitchFamily="18" charset="0"/>
              </a:rPr>
              <a:t>- Jussila </a:t>
            </a:r>
            <a:r>
              <a:rPr lang="sv-SE" b="1" dirty="0">
                <a:solidFill>
                  <a:schemeClr val="tx1"/>
                </a:solidFill>
                <a:latin typeface="Times New Roman" pitchFamily="18" charset="0"/>
                <a:cs typeface="Times New Roman" pitchFamily="18" charset="0"/>
              </a:rPr>
              <a:t>v Finland (2006 </a:t>
            </a:r>
            <a:r>
              <a:rPr lang="uk-UA" b="1" dirty="0" smtClean="0">
                <a:solidFill>
                  <a:schemeClr val="tx1"/>
                </a:solidFill>
                <a:latin typeface="Times New Roman" pitchFamily="18" charset="0"/>
                <a:cs typeface="Times New Roman" pitchFamily="18" charset="0"/>
              </a:rPr>
              <a:t>р.)</a:t>
            </a:r>
          </a:p>
          <a:p>
            <a:pPr marL="68580" indent="0">
              <a:buNone/>
            </a:pP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Salomonsson</a:t>
            </a:r>
            <a:r>
              <a:rPr lang="en-US" b="1" dirty="0" smtClean="0">
                <a:solidFill>
                  <a:schemeClr val="tx1"/>
                </a:solidFill>
                <a:latin typeface="Times New Roman" pitchFamily="18" charset="0"/>
                <a:cs typeface="Times New Roman" pitchFamily="18" charset="0"/>
              </a:rPr>
              <a:t> </a:t>
            </a:r>
            <a:r>
              <a:rPr lang="en-US" b="1" dirty="0">
                <a:solidFill>
                  <a:schemeClr val="tx1"/>
                </a:solidFill>
                <a:latin typeface="Times New Roman" pitchFamily="18" charset="0"/>
                <a:cs typeface="Times New Roman" pitchFamily="18" charset="0"/>
              </a:rPr>
              <a:t>v Sweden (2002 </a:t>
            </a:r>
            <a:r>
              <a:rPr lang="ru-RU" b="1" dirty="0" smtClean="0">
                <a:solidFill>
                  <a:schemeClr val="tx1"/>
                </a:solidFill>
                <a:latin typeface="Times New Roman" pitchFamily="18" charset="0"/>
                <a:cs typeface="Times New Roman" pitchFamily="18" charset="0"/>
              </a:rPr>
              <a:t>р.)</a:t>
            </a:r>
          </a:p>
          <a:p>
            <a:pPr marL="68580" indent="0">
              <a:buNone/>
            </a:pPr>
            <a:r>
              <a:rPr lang="en-US" b="1" dirty="0" smtClean="0">
                <a:solidFill>
                  <a:schemeClr val="tx1"/>
                </a:solidFill>
                <a:latin typeface="Times New Roman" pitchFamily="18" charset="0"/>
                <a:cs typeface="Times New Roman" pitchFamily="18" charset="0"/>
              </a:rPr>
              <a:t>- M</a:t>
            </a:r>
            <a:r>
              <a:rPr lang="fr-FR" b="1" dirty="0" smtClean="0">
                <a:solidFill>
                  <a:schemeClr val="tx1"/>
                </a:solidFill>
                <a:latin typeface="Times New Roman" pitchFamily="18" charset="0"/>
                <a:cs typeface="Times New Roman" pitchFamily="18" charset="0"/>
              </a:rPr>
              <a:t>artinie </a:t>
            </a:r>
            <a:r>
              <a:rPr lang="fr-FR" b="1" dirty="0">
                <a:solidFill>
                  <a:schemeClr val="tx1"/>
                </a:solidFill>
                <a:latin typeface="Times New Roman" pitchFamily="18" charset="0"/>
                <a:cs typeface="Times New Roman" pitchFamily="18" charset="0"/>
              </a:rPr>
              <a:t>v France (2006 </a:t>
            </a:r>
            <a:r>
              <a:rPr lang="uk-UA" b="1" dirty="0" smtClean="0">
                <a:solidFill>
                  <a:schemeClr val="tx1"/>
                </a:solidFill>
                <a:latin typeface="Times New Roman" pitchFamily="18" charset="0"/>
                <a:cs typeface="Times New Roman" pitchFamily="18" charset="0"/>
              </a:rPr>
              <a:t>р</a:t>
            </a:r>
            <a:r>
              <a:rPr lang="fr-FR" b="1" dirty="0" smtClean="0">
                <a:solidFill>
                  <a:schemeClr val="tx1"/>
                </a:solidFill>
                <a:latin typeface="Times New Roman" pitchFamily="18" charset="0"/>
                <a:cs typeface="Times New Roman" pitchFamily="18" charset="0"/>
              </a:rPr>
              <a:t>.)</a:t>
            </a:r>
            <a:r>
              <a:rPr lang="en-US" b="1" dirty="0" smtClean="0">
                <a:solidFill>
                  <a:schemeClr val="tx1"/>
                </a:solidFill>
                <a:latin typeface="Times New Roman" pitchFamily="18" charset="0"/>
                <a:cs typeface="Times New Roman" pitchFamily="18" charset="0"/>
              </a:rPr>
              <a:t>-</a:t>
            </a:r>
          </a:p>
          <a:p>
            <a:pPr marL="68580" indent="0">
              <a:buNone/>
            </a:pP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Kremzow</a:t>
            </a:r>
            <a:r>
              <a:rPr lang="en-US" b="1" dirty="0" smtClean="0">
                <a:solidFill>
                  <a:schemeClr val="tx1"/>
                </a:solidFill>
                <a:latin typeface="Times New Roman" pitchFamily="18" charset="0"/>
                <a:cs typeface="Times New Roman" pitchFamily="18" charset="0"/>
              </a:rPr>
              <a:t> </a:t>
            </a:r>
            <a:r>
              <a:rPr lang="en-US" b="1" dirty="0">
                <a:solidFill>
                  <a:schemeClr val="tx1"/>
                </a:solidFill>
                <a:latin typeface="Times New Roman" pitchFamily="18" charset="0"/>
                <a:cs typeface="Times New Roman" pitchFamily="18" charset="0"/>
              </a:rPr>
              <a:t>v Austria (1993 </a:t>
            </a:r>
            <a:r>
              <a:rPr lang="ru-RU" b="1" dirty="0" smtClean="0">
                <a:solidFill>
                  <a:schemeClr val="tx1"/>
                </a:solidFill>
                <a:latin typeface="Times New Roman" pitchFamily="18" charset="0"/>
                <a:cs typeface="Times New Roman" pitchFamily="18" charset="0"/>
              </a:rPr>
              <a:t>р.)</a:t>
            </a:r>
          </a:p>
          <a:p>
            <a:pPr marL="68580" indent="0">
              <a:buNone/>
            </a:pP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Axen</a:t>
            </a:r>
            <a:r>
              <a:rPr lang="en-US" b="1" dirty="0" smtClean="0">
                <a:solidFill>
                  <a:schemeClr val="tx1"/>
                </a:solidFill>
                <a:latin typeface="Times New Roman" pitchFamily="18" charset="0"/>
                <a:cs typeface="Times New Roman" pitchFamily="18" charset="0"/>
              </a:rPr>
              <a:t> </a:t>
            </a:r>
            <a:r>
              <a:rPr lang="en-US" b="1" dirty="0">
                <a:solidFill>
                  <a:schemeClr val="tx1"/>
                </a:solidFill>
                <a:latin typeface="Times New Roman" pitchFamily="18" charset="0"/>
                <a:cs typeface="Times New Roman" pitchFamily="18" charset="0"/>
              </a:rPr>
              <a:t>v Germany (1983 </a:t>
            </a:r>
            <a:r>
              <a:rPr lang="ru-RU" b="1" dirty="0">
                <a:solidFill>
                  <a:schemeClr val="tx1"/>
                </a:solidFill>
                <a:latin typeface="Times New Roman" pitchFamily="18" charset="0"/>
                <a:cs typeface="Times New Roman" pitchFamily="18" charset="0"/>
              </a:rPr>
              <a:t>р</a:t>
            </a:r>
            <a:r>
              <a:rPr lang="ru-RU" b="1" dirty="0" smtClean="0">
                <a:solidFill>
                  <a:schemeClr val="tx1"/>
                </a:solidFill>
                <a:latin typeface="Times New Roman" pitchFamily="18" charset="0"/>
                <a:cs typeface="Times New Roman" pitchFamily="18" charset="0"/>
              </a:rPr>
              <a:t>.)</a:t>
            </a:r>
            <a:endParaRPr lang="ru-RU" b="1" dirty="0">
              <a:solidFill>
                <a:schemeClr val="tx1"/>
              </a:solidFill>
              <a:latin typeface="Times New Roman" pitchFamily="18" charset="0"/>
              <a:cs typeface="Times New Roman" pitchFamily="18" charset="0"/>
            </a:endParaRPr>
          </a:p>
          <a:p>
            <a:pPr marL="68580" indent="0">
              <a:buNone/>
            </a:pPr>
            <a:r>
              <a:rPr lang="uk-UA" b="1" dirty="0" smtClean="0">
                <a:solidFill>
                  <a:schemeClr val="tx1"/>
                </a:solidFill>
                <a:latin typeface="Times New Roman" pitchFamily="18" charset="0"/>
                <a:cs typeface="Times New Roman" pitchFamily="18" charset="0"/>
              </a:rPr>
              <a:t>- </a:t>
            </a:r>
            <a:r>
              <a:rPr lang="en-US" b="1" dirty="0" smtClean="0">
                <a:solidFill>
                  <a:schemeClr val="tx1"/>
                </a:solidFill>
                <a:latin typeface="Times New Roman" pitchFamily="18" charset="0"/>
                <a:cs typeface="Times New Roman" pitchFamily="18" charset="0"/>
              </a:rPr>
              <a:t>X</a:t>
            </a:r>
            <a:r>
              <a:rPr lang="en-US" b="1" dirty="0">
                <a:solidFill>
                  <a:schemeClr val="tx1"/>
                </a:solidFill>
                <a:latin typeface="Times New Roman" pitchFamily="18" charset="0"/>
                <a:cs typeface="Times New Roman" pitchFamily="18" charset="0"/>
              </a:rPr>
              <a:t>. v Sweden </a:t>
            </a:r>
            <a:r>
              <a:rPr lang="en-US" b="1" dirty="0" smtClean="0">
                <a:solidFill>
                  <a:schemeClr val="tx1"/>
                </a:solidFill>
                <a:latin typeface="Times New Roman" pitchFamily="18" charset="0"/>
                <a:cs typeface="Times New Roman" pitchFamily="18" charset="0"/>
              </a:rPr>
              <a:t>(</a:t>
            </a:r>
            <a:r>
              <a:rPr lang="en-US" b="1" dirty="0">
                <a:solidFill>
                  <a:schemeClr val="tx1"/>
                </a:solidFill>
                <a:latin typeface="Times New Roman" pitchFamily="18" charset="0"/>
                <a:cs typeface="Times New Roman" pitchFamily="18" charset="0"/>
              </a:rPr>
              <a:t>1959 </a:t>
            </a:r>
            <a:r>
              <a:rPr lang="ru-RU" b="1" dirty="0">
                <a:solidFill>
                  <a:schemeClr val="tx1"/>
                </a:solidFill>
                <a:latin typeface="Times New Roman" pitchFamily="18" charset="0"/>
                <a:cs typeface="Times New Roman" pitchFamily="18" charset="0"/>
              </a:rPr>
              <a:t>р</a:t>
            </a:r>
            <a:r>
              <a:rPr lang="ru-RU" b="1" dirty="0" smtClean="0">
                <a:solidFill>
                  <a:schemeClr val="tx1"/>
                </a:solidFill>
                <a:latin typeface="Times New Roman" pitchFamily="18" charset="0"/>
                <a:cs typeface="Times New Roman" pitchFamily="18" charset="0"/>
              </a:rPr>
              <a:t>.)</a:t>
            </a:r>
          </a:p>
          <a:p>
            <a:pPr marL="68580" indent="0">
              <a:buNone/>
            </a:pP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Salomonsson</a:t>
            </a:r>
            <a:r>
              <a:rPr lang="en-US" b="1" dirty="0" smtClean="0">
                <a:solidFill>
                  <a:schemeClr val="tx1"/>
                </a:solidFill>
                <a:latin typeface="Times New Roman" pitchFamily="18" charset="0"/>
                <a:cs typeface="Times New Roman" pitchFamily="18" charset="0"/>
              </a:rPr>
              <a:t> v </a:t>
            </a:r>
            <a:r>
              <a:rPr lang="en-US" b="1" dirty="0">
                <a:solidFill>
                  <a:schemeClr val="tx1"/>
                </a:solidFill>
                <a:latin typeface="Times New Roman" pitchFamily="18" charset="0"/>
                <a:cs typeface="Times New Roman" pitchFamily="18" charset="0"/>
              </a:rPr>
              <a:t>Sweden (2002 </a:t>
            </a:r>
            <a:r>
              <a:rPr lang="ru-RU" b="1" dirty="0">
                <a:solidFill>
                  <a:schemeClr val="tx1"/>
                </a:solidFill>
                <a:latin typeface="Times New Roman" pitchFamily="18" charset="0"/>
                <a:cs typeface="Times New Roman" pitchFamily="18" charset="0"/>
              </a:rPr>
              <a:t>р</a:t>
            </a:r>
            <a:r>
              <a:rPr lang="ru-RU" b="1" dirty="0" smtClean="0">
                <a:solidFill>
                  <a:schemeClr val="tx1"/>
                </a:solidFill>
                <a:latin typeface="Times New Roman" pitchFamily="18" charset="0"/>
                <a:cs typeface="Times New Roman" pitchFamily="18" charset="0"/>
              </a:rPr>
              <a:t>.)</a:t>
            </a:r>
            <a:endParaRPr lang="en-US" b="1" dirty="0" smtClean="0">
              <a:solidFill>
                <a:schemeClr val="tx1"/>
              </a:solidFill>
              <a:latin typeface="Times New Roman" pitchFamily="18" charset="0"/>
              <a:cs typeface="Times New Roman" pitchFamily="18" charset="0"/>
            </a:endParaRPr>
          </a:p>
          <a:p>
            <a:pPr marL="68580" indent="0">
              <a:buNone/>
            </a:pPr>
            <a:r>
              <a:rPr lang="fr-FR" b="1" dirty="0" smtClean="0">
                <a:solidFill>
                  <a:schemeClr val="tx1"/>
                </a:solidFill>
                <a:latin typeface="Times New Roman" pitchFamily="18" charset="0"/>
                <a:cs typeface="Times New Roman" pitchFamily="18" charset="0"/>
              </a:rPr>
              <a:t>- Diennet </a:t>
            </a:r>
            <a:r>
              <a:rPr lang="fr-FR" b="1" dirty="0">
                <a:solidFill>
                  <a:schemeClr val="tx1"/>
                </a:solidFill>
                <a:latin typeface="Times New Roman" pitchFamily="18" charset="0"/>
                <a:cs typeface="Times New Roman" pitchFamily="18" charset="0"/>
              </a:rPr>
              <a:t>v France (1995 </a:t>
            </a:r>
            <a:r>
              <a:rPr lang="uk-UA" b="1" dirty="0" smtClean="0">
                <a:solidFill>
                  <a:schemeClr val="tx1"/>
                </a:solidFill>
                <a:latin typeface="Times New Roman" pitchFamily="18" charset="0"/>
                <a:cs typeface="Times New Roman" pitchFamily="18" charset="0"/>
              </a:rPr>
              <a:t>р</a:t>
            </a:r>
            <a:r>
              <a:rPr lang="fr-FR" b="1" dirty="0" smtClean="0">
                <a:solidFill>
                  <a:schemeClr val="tx1"/>
                </a:solidFill>
                <a:latin typeface="Times New Roman" pitchFamily="18" charset="0"/>
                <a:cs typeface="Times New Roman" pitchFamily="18" charset="0"/>
              </a:rPr>
              <a:t>.)</a:t>
            </a:r>
            <a:endParaRPr lang="fr-FR" b="1" dirty="0">
              <a:solidFill>
                <a:schemeClr val="tx1"/>
              </a:solidFill>
              <a:latin typeface="Times New Roman" pitchFamily="18" charset="0"/>
              <a:cs typeface="Times New Roman" pitchFamily="18" charset="0"/>
            </a:endParaRPr>
          </a:p>
          <a:p>
            <a:pPr marL="68580" indent="0">
              <a:buNone/>
            </a:pP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Poitrimol</a:t>
            </a:r>
            <a:r>
              <a:rPr lang="en-US" b="1" dirty="0" smtClean="0">
                <a:solidFill>
                  <a:schemeClr val="tx1"/>
                </a:solidFill>
                <a:latin typeface="Times New Roman" pitchFamily="18" charset="0"/>
                <a:cs typeface="Times New Roman" pitchFamily="18" charset="0"/>
              </a:rPr>
              <a:t> </a:t>
            </a:r>
            <a:r>
              <a:rPr lang="en-US" b="1" dirty="0">
                <a:solidFill>
                  <a:schemeClr val="tx1"/>
                </a:solidFill>
                <a:latin typeface="Times New Roman" pitchFamily="18" charset="0"/>
                <a:cs typeface="Times New Roman" pitchFamily="18" charset="0"/>
              </a:rPr>
              <a:t>v </a:t>
            </a:r>
            <a:r>
              <a:rPr lang="en-US" b="1" dirty="0" smtClean="0">
                <a:solidFill>
                  <a:schemeClr val="tx1"/>
                </a:solidFill>
                <a:latin typeface="Times New Roman" pitchFamily="18" charset="0"/>
                <a:cs typeface="Times New Roman" pitchFamily="18" charset="0"/>
              </a:rPr>
              <a:t>France </a:t>
            </a:r>
            <a:r>
              <a:rPr lang="en-US" b="1" dirty="0">
                <a:solidFill>
                  <a:schemeClr val="tx1"/>
                </a:solidFill>
                <a:latin typeface="Times New Roman" pitchFamily="18" charset="0"/>
                <a:cs typeface="Times New Roman" pitchFamily="18" charset="0"/>
              </a:rPr>
              <a:t>(1993 </a:t>
            </a:r>
            <a:r>
              <a:rPr lang="ru-RU" b="1" dirty="0">
                <a:solidFill>
                  <a:schemeClr val="tx1"/>
                </a:solidFill>
                <a:latin typeface="Times New Roman" pitchFamily="18" charset="0"/>
                <a:cs typeface="Times New Roman" pitchFamily="18" charset="0"/>
              </a:rPr>
              <a:t>р</a:t>
            </a:r>
            <a:r>
              <a:rPr lang="ru-RU" b="1" dirty="0" smtClean="0">
                <a:solidFill>
                  <a:schemeClr val="tx1"/>
                </a:solidFill>
                <a:latin typeface="Times New Roman" pitchFamily="18" charset="0"/>
                <a:cs typeface="Times New Roman" pitchFamily="18" charset="0"/>
              </a:rPr>
              <a:t>.)</a:t>
            </a:r>
            <a:endParaRPr lang="ru-RU" b="1" dirty="0">
              <a:solidFill>
                <a:schemeClr val="tx1"/>
              </a:solidFill>
              <a:latin typeface="Times New Roman" pitchFamily="18" charset="0"/>
              <a:cs typeface="Times New Roman" pitchFamily="18" charset="0"/>
            </a:endParaRPr>
          </a:p>
          <a:p>
            <a:pPr marL="68580" indent="0">
              <a:buNone/>
            </a:pPr>
            <a:r>
              <a:rPr lang="en-US" b="1" dirty="0" smtClean="0">
                <a:solidFill>
                  <a:schemeClr val="tx1"/>
                </a:solidFill>
                <a:latin typeface="Times New Roman" pitchFamily="18" charset="0"/>
                <a:cs typeface="Times New Roman" pitchFamily="18" charset="0"/>
              </a:rPr>
              <a:t>- </a:t>
            </a:r>
            <a:r>
              <a:rPr lang="pl-PL" b="1" dirty="0" smtClean="0">
                <a:solidFill>
                  <a:schemeClr val="tx1"/>
                </a:solidFill>
                <a:latin typeface="Times New Roman" pitchFamily="18" charset="0"/>
                <a:cs typeface="Times New Roman" pitchFamily="18" charset="0"/>
              </a:rPr>
              <a:t>Zana </a:t>
            </a:r>
            <a:r>
              <a:rPr lang="pl-PL" b="1" dirty="0">
                <a:solidFill>
                  <a:schemeClr val="tx1"/>
                </a:solidFill>
                <a:latin typeface="Times New Roman" pitchFamily="18" charset="0"/>
                <a:cs typeface="Times New Roman" pitchFamily="18" charset="0"/>
              </a:rPr>
              <a:t>v Turkey (1997 </a:t>
            </a:r>
            <a:r>
              <a:rPr lang="uk-UA" b="1" dirty="0" smtClean="0">
                <a:solidFill>
                  <a:schemeClr val="tx1"/>
                </a:solidFill>
                <a:latin typeface="Times New Roman" pitchFamily="18" charset="0"/>
                <a:cs typeface="Times New Roman" pitchFamily="18" charset="0"/>
              </a:rPr>
              <a:t>р</a:t>
            </a:r>
            <a:r>
              <a:rPr lang="pl-PL" b="1" dirty="0" smtClean="0">
                <a:solidFill>
                  <a:schemeClr val="tx1"/>
                </a:solidFill>
                <a:latin typeface="Times New Roman" pitchFamily="18" charset="0"/>
                <a:cs typeface="Times New Roman" pitchFamily="18" charset="0"/>
              </a:rPr>
              <a:t>.)</a:t>
            </a:r>
            <a:endParaRPr lang="ru-RU" b="1" dirty="0">
              <a:solidFill>
                <a:schemeClr val="tx1"/>
              </a:solidFill>
              <a:latin typeface="Times New Roman" pitchFamily="18" charset="0"/>
              <a:cs typeface="Times New Roman" pitchFamily="18" charset="0"/>
            </a:endParaRPr>
          </a:p>
          <a:p>
            <a:pPr marL="68580" indent="0">
              <a:buNone/>
            </a:pPr>
            <a:endParaRPr lang="fr-FR" dirty="0"/>
          </a:p>
          <a:p>
            <a:pPr marL="68580" indent="0">
              <a:buNone/>
            </a:pPr>
            <a:endParaRPr lang="ru-RU" dirty="0"/>
          </a:p>
          <a:p>
            <a:pPr marL="68580" indent="0">
              <a:buNone/>
            </a:pPr>
            <a:endParaRPr lang="ru-RU" dirty="0"/>
          </a:p>
          <a:p>
            <a:pPr marL="68580" indent="0">
              <a:buNone/>
            </a:pPr>
            <a:endParaRPr lang="fr-FR" dirty="0"/>
          </a:p>
          <a:p>
            <a:pPr marL="68580" indent="0">
              <a:buNone/>
            </a:pPr>
            <a:endParaRPr lang="fr-FR" dirty="0"/>
          </a:p>
          <a:p>
            <a:pPr marL="68580" indent="0">
              <a:buNone/>
            </a:pPr>
            <a:endParaRPr lang="ru-RU" dirty="0"/>
          </a:p>
        </p:txBody>
      </p:sp>
    </p:spTree>
    <p:extLst>
      <p:ext uri="{BB962C8B-B14F-4D97-AF65-F5344CB8AC3E}">
        <p14:creationId xmlns:p14="http://schemas.microsoft.com/office/powerpoint/2010/main" val="35134618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476672"/>
            <a:ext cx="7920880" cy="5976664"/>
          </a:xfrm>
        </p:spPr>
        <p:txBody>
          <a:bodyPr/>
          <a:lstStyle/>
          <a:p>
            <a:pPr marL="68580" indent="0">
              <a:buNone/>
            </a:pPr>
            <a:r>
              <a:rPr lang="uk-UA" sz="2800" b="1" dirty="0" smtClean="0">
                <a:solidFill>
                  <a:schemeClr val="tx1"/>
                </a:solidFill>
                <a:latin typeface="Times New Roman" pitchFamily="18" charset="0"/>
                <a:cs typeface="Times New Roman" pitchFamily="18" charset="0"/>
              </a:rPr>
              <a:t>- </a:t>
            </a:r>
            <a:r>
              <a:rPr lang="it-IT" sz="2800" b="1" dirty="0" smtClean="0">
                <a:solidFill>
                  <a:schemeClr val="tx1"/>
                </a:solidFill>
                <a:latin typeface="Times New Roman" pitchFamily="18" charset="0"/>
                <a:cs typeface="Times New Roman" pitchFamily="18" charset="0"/>
              </a:rPr>
              <a:t>Colozza </a:t>
            </a:r>
            <a:r>
              <a:rPr lang="it-IT" sz="2800" b="1" dirty="0">
                <a:solidFill>
                  <a:schemeClr val="tx1"/>
                </a:solidFill>
                <a:latin typeface="Times New Roman" pitchFamily="18" charset="0"/>
                <a:cs typeface="Times New Roman" pitchFamily="18" charset="0"/>
              </a:rPr>
              <a:t>v Italy (1985 </a:t>
            </a:r>
            <a:r>
              <a:rPr lang="uk-UA" sz="2800" b="1" dirty="0" smtClean="0">
                <a:solidFill>
                  <a:schemeClr val="tx1"/>
                </a:solidFill>
                <a:latin typeface="Times New Roman" pitchFamily="18" charset="0"/>
                <a:cs typeface="Times New Roman" pitchFamily="18" charset="0"/>
              </a:rPr>
              <a:t>р</a:t>
            </a:r>
            <a:r>
              <a:rPr lang="it-IT" sz="2800" b="1" dirty="0" smtClean="0">
                <a:solidFill>
                  <a:schemeClr val="tx1"/>
                </a:solidFill>
                <a:latin typeface="Times New Roman" pitchFamily="18" charset="0"/>
                <a:cs typeface="Times New Roman" pitchFamily="18" charset="0"/>
              </a:rPr>
              <a:t>.)</a:t>
            </a:r>
            <a:endParaRPr lang="it-IT" sz="2800" b="1" dirty="0">
              <a:solidFill>
                <a:schemeClr val="tx1"/>
              </a:solidFill>
              <a:latin typeface="Times New Roman" pitchFamily="18" charset="0"/>
              <a:cs typeface="Times New Roman" pitchFamily="18" charset="0"/>
            </a:endParaRPr>
          </a:p>
          <a:p>
            <a:pPr marL="68580" indent="0">
              <a:buNone/>
            </a:pPr>
            <a:r>
              <a:rPr lang="uk-UA"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Krombach</a:t>
            </a:r>
            <a:r>
              <a:rPr lang="en-US" sz="2800" b="1" dirty="0" smtClean="0">
                <a:solidFill>
                  <a:schemeClr val="tx1"/>
                </a:solidFill>
                <a:latin typeface="Times New Roman" pitchFamily="18" charset="0"/>
                <a:cs typeface="Times New Roman" pitchFamily="18" charset="0"/>
              </a:rPr>
              <a:t> </a:t>
            </a:r>
            <a:r>
              <a:rPr lang="en-US" sz="2800" b="1" dirty="0">
                <a:solidFill>
                  <a:schemeClr val="tx1"/>
                </a:solidFill>
                <a:latin typeface="Times New Roman" pitchFamily="18" charset="0"/>
                <a:cs typeface="Times New Roman" pitchFamily="18" charset="0"/>
              </a:rPr>
              <a:t>v France </a:t>
            </a:r>
            <a:r>
              <a:rPr lang="en-US" sz="2800" b="1" dirty="0" smtClean="0">
                <a:solidFill>
                  <a:schemeClr val="tx1"/>
                </a:solidFill>
                <a:latin typeface="Times New Roman" pitchFamily="18" charset="0"/>
                <a:cs typeface="Times New Roman" pitchFamily="18" charset="0"/>
              </a:rPr>
              <a:t>(</a:t>
            </a:r>
            <a:r>
              <a:rPr lang="en-US" sz="2800" b="1" dirty="0">
                <a:solidFill>
                  <a:schemeClr val="tx1"/>
                </a:solidFill>
                <a:latin typeface="Times New Roman" pitchFamily="18" charset="0"/>
                <a:cs typeface="Times New Roman" pitchFamily="18" charset="0"/>
              </a:rPr>
              <a:t>2001 </a:t>
            </a:r>
            <a:r>
              <a:rPr lang="ru-RU" sz="2800" b="1" dirty="0">
                <a:solidFill>
                  <a:schemeClr val="tx1"/>
                </a:solidFill>
                <a:latin typeface="Times New Roman" pitchFamily="18" charset="0"/>
                <a:cs typeface="Times New Roman" pitchFamily="18" charset="0"/>
              </a:rPr>
              <a:t>р</a:t>
            </a:r>
            <a:r>
              <a:rPr lang="ru-RU" sz="2800" b="1" dirty="0" smtClean="0">
                <a:solidFill>
                  <a:schemeClr val="tx1"/>
                </a:solidFill>
                <a:latin typeface="Times New Roman" pitchFamily="18" charset="0"/>
                <a:cs typeface="Times New Roman" pitchFamily="18" charset="0"/>
              </a:rPr>
              <a:t>.)</a:t>
            </a:r>
            <a:endParaRPr lang="ru-RU" sz="2800" b="1" dirty="0">
              <a:solidFill>
                <a:schemeClr val="tx1"/>
              </a:solidFill>
              <a:latin typeface="Times New Roman" pitchFamily="18" charset="0"/>
              <a:cs typeface="Times New Roman" pitchFamily="18" charset="0"/>
            </a:endParaRPr>
          </a:p>
          <a:p>
            <a:pPr marL="68580" indent="0">
              <a:buNone/>
            </a:pPr>
            <a:r>
              <a:rPr lang="uk-UA"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Sejdovic</a:t>
            </a:r>
            <a:r>
              <a:rPr lang="en-US" sz="2800" b="1" dirty="0" smtClean="0">
                <a:solidFill>
                  <a:schemeClr val="tx1"/>
                </a:solidFill>
                <a:latin typeface="Times New Roman" pitchFamily="18" charset="0"/>
                <a:cs typeface="Times New Roman" pitchFamily="18" charset="0"/>
              </a:rPr>
              <a:t> </a:t>
            </a:r>
            <a:r>
              <a:rPr lang="en-US" sz="2800" b="1" dirty="0">
                <a:solidFill>
                  <a:schemeClr val="tx1"/>
                </a:solidFill>
                <a:latin typeface="Times New Roman" pitchFamily="18" charset="0"/>
                <a:cs typeface="Times New Roman" pitchFamily="18" charset="0"/>
              </a:rPr>
              <a:t>v Italy (2006 </a:t>
            </a:r>
            <a:r>
              <a:rPr lang="ru-RU" sz="2800" b="1" dirty="0" smtClean="0">
                <a:solidFill>
                  <a:schemeClr val="tx1"/>
                </a:solidFill>
                <a:latin typeface="Times New Roman" pitchFamily="18" charset="0"/>
                <a:cs typeface="Times New Roman" pitchFamily="18" charset="0"/>
              </a:rPr>
              <a:t>р.)</a:t>
            </a:r>
            <a:endParaRPr lang="en-US" sz="2800" b="1" dirty="0" smtClean="0">
              <a:solidFill>
                <a:schemeClr val="tx1"/>
              </a:solidFill>
              <a:latin typeface="Times New Roman" pitchFamily="18" charset="0"/>
              <a:cs typeface="Times New Roman" pitchFamily="18" charset="0"/>
            </a:endParaRPr>
          </a:p>
          <a:p>
            <a:pPr marL="68580" indent="0">
              <a:buNone/>
            </a:pPr>
            <a:r>
              <a:rPr lang="uk-UA" sz="2800" b="1" dirty="0" smtClean="0">
                <a:solidFill>
                  <a:schemeClr val="tx1"/>
                </a:solidFill>
                <a:latin typeface="Times New Roman" pitchFamily="18" charset="0"/>
                <a:cs typeface="Times New Roman" pitchFamily="18" charset="0"/>
              </a:rPr>
              <a:t>- </a:t>
            </a:r>
            <a:r>
              <a:rPr lang="pt-BR" sz="2800" b="1" dirty="0" smtClean="0">
                <a:solidFill>
                  <a:schemeClr val="tx1"/>
                </a:solidFill>
                <a:latin typeface="Times New Roman" pitchFamily="18" charset="0"/>
                <a:cs typeface="Times New Roman" pitchFamily="18" charset="0"/>
              </a:rPr>
              <a:t>Nunez Diaz v </a:t>
            </a:r>
            <a:r>
              <a:rPr lang="pt-BR" sz="2800" b="1" dirty="0">
                <a:solidFill>
                  <a:schemeClr val="tx1"/>
                </a:solidFill>
                <a:latin typeface="Times New Roman" pitchFamily="18" charset="0"/>
                <a:cs typeface="Times New Roman" pitchFamily="18" charset="0"/>
              </a:rPr>
              <a:t>Portugal </a:t>
            </a:r>
            <a:r>
              <a:rPr lang="pt-BR" sz="2800" b="1" dirty="0" smtClean="0">
                <a:solidFill>
                  <a:schemeClr val="tx1"/>
                </a:solidFill>
                <a:latin typeface="Times New Roman" pitchFamily="18" charset="0"/>
                <a:cs typeface="Times New Roman" pitchFamily="18" charset="0"/>
              </a:rPr>
              <a:t> (</a:t>
            </a:r>
            <a:r>
              <a:rPr lang="pt-BR" sz="2800" b="1" dirty="0">
                <a:solidFill>
                  <a:schemeClr val="tx1"/>
                </a:solidFill>
                <a:latin typeface="Times New Roman" pitchFamily="18" charset="0"/>
                <a:cs typeface="Times New Roman" pitchFamily="18" charset="0"/>
              </a:rPr>
              <a:t>2003 </a:t>
            </a:r>
            <a:r>
              <a:rPr lang="uk-UA" sz="2800" b="1" dirty="0" smtClean="0">
                <a:solidFill>
                  <a:schemeClr val="tx1"/>
                </a:solidFill>
                <a:latin typeface="Times New Roman" pitchFamily="18" charset="0"/>
                <a:cs typeface="Times New Roman" pitchFamily="18" charset="0"/>
              </a:rPr>
              <a:t>р</a:t>
            </a:r>
            <a:r>
              <a:rPr lang="pt-BR" sz="2800" b="1" dirty="0" smtClean="0">
                <a:solidFill>
                  <a:schemeClr val="tx1"/>
                </a:solidFill>
                <a:latin typeface="Times New Roman" pitchFamily="18" charset="0"/>
                <a:cs typeface="Times New Roman" pitchFamily="18" charset="0"/>
              </a:rPr>
              <a:t>.)</a:t>
            </a:r>
            <a:endParaRPr lang="pt-BR" sz="2800" b="1" dirty="0">
              <a:solidFill>
                <a:schemeClr val="tx1"/>
              </a:solidFill>
              <a:latin typeface="Times New Roman" pitchFamily="18" charset="0"/>
              <a:cs typeface="Times New Roman" pitchFamily="18" charset="0"/>
            </a:endParaRPr>
          </a:p>
          <a:p>
            <a:pPr marL="68580" indent="0">
              <a:buNone/>
            </a:pPr>
            <a:r>
              <a:rPr lang="uk-UA" sz="2800" b="1" dirty="0" smtClean="0">
                <a:solidFill>
                  <a:schemeClr val="tx1"/>
                </a:solidFill>
                <a:latin typeface="Times New Roman" pitchFamily="18" charset="0"/>
                <a:cs typeface="Times New Roman" pitchFamily="18" charset="0"/>
              </a:rPr>
              <a:t>- </a:t>
            </a:r>
            <a:r>
              <a:rPr lang="en-US" sz="2800" b="1" dirty="0" smtClean="0">
                <a:solidFill>
                  <a:schemeClr val="tx1"/>
                </a:solidFill>
                <a:latin typeface="Times New Roman" pitchFamily="18" charset="0"/>
                <a:cs typeface="Times New Roman" pitchFamily="18" charset="0"/>
              </a:rPr>
              <a:t>Stanford </a:t>
            </a:r>
            <a:r>
              <a:rPr lang="en-US" sz="2800" b="1" dirty="0">
                <a:solidFill>
                  <a:schemeClr val="tx1"/>
                </a:solidFill>
                <a:latin typeface="Times New Roman" pitchFamily="18" charset="0"/>
                <a:cs typeface="Times New Roman" pitchFamily="18" charset="0"/>
              </a:rPr>
              <a:t>v United Kingdom (1994 </a:t>
            </a:r>
            <a:r>
              <a:rPr lang="ru-RU" sz="2800" b="1" dirty="0">
                <a:solidFill>
                  <a:schemeClr val="tx1"/>
                </a:solidFill>
                <a:latin typeface="Times New Roman" pitchFamily="18" charset="0"/>
                <a:cs typeface="Times New Roman" pitchFamily="18" charset="0"/>
              </a:rPr>
              <a:t>р</a:t>
            </a:r>
            <a:r>
              <a:rPr lang="ru-RU" sz="2800" b="1" dirty="0" smtClean="0">
                <a:solidFill>
                  <a:schemeClr val="tx1"/>
                </a:solidFill>
                <a:latin typeface="Times New Roman" pitchFamily="18" charset="0"/>
                <a:cs typeface="Times New Roman" pitchFamily="18" charset="0"/>
              </a:rPr>
              <a:t>.)</a:t>
            </a:r>
            <a:endParaRPr lang="ru-RU" sz="2800" b="1" dirty="0">
              <a:solidFill>
                <a:schemeClr val="tx1"/>
              </a:solidFill>
              <a:latin typeface="Times New Roman" pitchFamily="18" charset="0"/>
              <a:cs typeface="Times New Roman" pitchFamily="18" charset="0"/>
            </a:endParaRPr>
          </a:p>
          <a:p>
            <a:pPr marL="68580" indent="0">
              <a:buNone/>
            </a:pPr>
            <a:r>
              <a:rPr lang="uk-UA" sz="2800" b="1" dirty="0" smtClean="0">
                <a:solidFill>
                  <a:schemeClr val="tx1"/>
                </a:solidFill>
                <a:latin typeface="Times New Roman" pitchFamily="18" charset="0"/>
                <a:cs typeface="Times New Roman" pitchFamily="18" charset="0"/>
              </a:rPr>
              <a:t>- </a:t>
            </a:r>
            <a:r>
              <a:rPr lang="en-US" sz="2800" b="1" dirty="0" smtClean="0">
                <a:solidFill>
                  <a:schemeClr val="tx1"/>
                </a:solidFill>
                <a:latin typeface="Times New Roman" pitchFamily="18" charset="0"/>
                <a:cs typeface="Times New Roman" pitchFamily="18" charset="0"/>
              </a:rPr>
              <a:t>T</a:t>
            </a:r>
            <a:r>
              <a:rPr lang="en-US" sz="2800" b="1" dirty="0">
                <a:solidFill>
                  <a:schemeClr val="tx1"/>
                </a:solidFill>
                <a:latin typeface="Times New Roman" pitchFamily="18" charset="0"/>
                <a:cs typeface="Times New Roman" pitchFamily="18" charset="0"/>
              </a:rPr>
              <a:t>. and V. v United </a:t>
            </a:r>
            <a:r>
              <a:rPr lang="en-US" sz="2800" b="1" dirty="0" smtClean="0">
                <a:solidFill>
                  <a:schemeClr val="tx1"/>
                </a:solidFill>
                <a:latin typeface="Times New Roman" pitchFamily="18" charset="0"/>
                <a:cs typeface="Times New Roman" pitchFamily="18" charset="0"/>
              </a:rPr>
              <a:t>Kingdom</a:t>
            </a:r>
          </a:p>
          <a:p>
            <a:pPr marL="68580" indent="0">
              <a:buNone/>
            </a:pPr>
            <a:r>
              <a:rPr lang="uk-UA" sz="2800" b="1" dirty="0" smtClean="0">
                <a:solidFill>
                  <a:schemeClr val="tx1"/>
                </a:solidFill>
                <a:latin typeface="Times New Roman" pitchFamily="18" charset="0"/>
                <a:cs typeface="Times New Roman" pitchFamily="18" charset="0"/>
              </a:rPr>
              <a:t>- </a:t>
            </a:r>
            <a:r>
              <a:rPr lang="en-US" sz="2800" b="1" dirty="0" smtClean="0">
                <a:solidFill>
                  <a:schemeClr val="tx1"/>
                </a:solidFill>
                <a:latin typeface="Times New Roman" pitchFamily="18" charset="0"/>
                <a:cs typeface="Times New Roman" pitchFamily="18" charset="0"/>
              </a:rPr>
              <a:t>S.C</a:t>
            </a:r>
            <a:r>
              <a:rPr lang="en-US" sz="2800" b="1" dirty="0">
                <a:solidFill>
                  <a:schemeClr val="tx1"/>
                </a:solidFill>
                <a:latin typeface="Times New Roman" pitchFamily="18" charset="0"/>
                <a:cs typeface="Times New Roman" pitchFamily="18" charset="0"/>
              </a:rPr>
              <a:t>. v United Kingdom (2004 </a:t>
            </a:r>
            <a:r>
              <a:rPr lang="uk-UA" sz="2800" b="1" dirty="0" smtClean="0">
                <a:solidFill>
                  <a:schemeClr val="tx1"/>
                </a:solidFill>
                <a:latin typeface="Times New Roman" pitchFamily="18" charset="0"/>
                <a:cs typeface="Times New Roman" pitchFamily="18" charset="0"/>
              </a:rPr>
              <a:t>р</a:t>
            </a:r>
            <a:r>
              <a:rPr lang="en-US" sz="2800" b="1" dirty="0" smtClean="0">
                <a:solidFill>
                  <a:schemeClr val="tx1"/>
                </a:solidFill>
                <a:latin typeface="Times New Roman" pitchFamily="18" charset="0"/>
                <a:cs typeface="Times New Roman" pitchFamily="18" charset="0"/>
              </a:rPr>
              <a:t>.</a:t>
            </a:r>
            <a:r>
              <a:rPr lang="uk-UA" sz="2800" b="1" dirty="0">
                <a:solidFill>
                  <a:schemeClr val="tx1"/>
                </a:solidFill>
                <a:latin typeface="Times New Roman" pitchFamily="18" charset="0"/>
                <a:cs typeface="Times New Roman" pitchFamily="18" charset="0"/>
              </a:rPr>
              <a:t>)</a:t>
            </a:r>
            <a:endParaRPr lang="en-US" sz="2800" b="1" dirty="0" smtClean="0">
              <a:solidFill>
                <a:schemeClr val="tx1"/>
              </a:solidFill>
              <a:latin typeface="Times New Roman" pitchFamily="18" charset="0"/>
              <a:cs typeface="Times New Roman" pitchFamily="18" charset="0"/>
            </a:endParaRPr>
          </a:p>
          <a:p>
            <a:pPr marL="68580" indent="0">
              <a:buNone/>
            </a:pPr>
            <a:r>
              <a:rPr lang="uk-UA" sz="2800" b="1" dirty="0" smtClean="0">
                <a:solidFill>
                  <a:schemeClr val="tx1"/>
                </a:solidFill>
                <a:latin typeface="Times New Roman" pitchFamily="18" charset="0"/>
                <a:cs typeface="Times New Roman" pitchFamily="18" charset="0"/>
              </a:rPr>
              <a:t>- </a:t>
            </a:r>
            <a:r>
              <a:rPr lang="en-US" sz="2800" b="1" dirty="0" smtClean="0">
                <a:solidFill>
                  <a:schemeClr val="tx1"/>
                </a:solidFill>
                <a:latin typeface="Times New Roman" pitchFamily="18" charset="0"/>
                <a:cs typeface="Times New Roman" pitchFamily="18" charset="0"/>
              </a:rPr>
              <a:t>B</a:t>
            </a:r>
            <a:r>
              <a:rPr lang="en-US" sz="2800" b="1" dirty="0">
                <a:solidFill>
                  <a:schemeClr val="tx1"/>
                </a:solidFill>
                <a:latin typeface="Times New Roman" pitchFamily="18" charset="0"/>
                <a:cs typeface="Times New Roman" pitchFamily="18" charset="0"/>
              </a:rPr>
              <a:t>. and P. v United Kingdom (2001 </a:t>
            </a:r>
            <a:r>
              <a:rPr lang="uk-UA" sz="2800" b="1" dirty="0" smtClean="0">
                <a:solidFill>
                  <a:schemeClr val="tx1"/>
                </a:solidFill>
                <a:latin typeface="Times New Roman" pitchFamily="18" charset="0"/>
                <a:cs typeface="Times New Roman" pitchFamily="18" charset="0"/>
              </a:rPr>
              <a:t>р</a:t>
            </a:r>
            <a:r>
              <a:rPr lang="en-US" sz="2800" b="1" dirty="0" smtClean="0">
                <a:solidFill>
                  <a:schemeClr val="tx1"/>
                </a:solidFill>
                <a:latin typeface="Times New Roman" pitchFamily="18" charset="0"/>
                <a:cs typeface="Times New Roman" pitchFamily="18" charset="0"/>
              </a:rPr>
              <a:t>.) </a:t>
            </a:r>
            <a:endParaRPr lang="en-US" sz="2800" b="1" dirty="0">
              <a:solidFill>
                <a:schemeClr val="tx1"/>
              </a:solidFill>
              <a:latin typeface="Times New Roman" pitchFamily="18" charset="0"/>
              <a:cs typeface="Times New Roman" pitchFamily="18" charset="0"/>
            </a:endParaRPr>
          </a:p>
          <a:p>
            <a:pPr marL="68580" indent="0">
              <a:buNone/>
            </a:pPr>
            <a:r>
              <a:rPr lang="uk-UA"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Riepan</a:t>
            </a:r>
            <a:r>
              <a:rPr lang="en-US" sz="2800" b="1" dirty="0" smtClean="0">
                <a:solidFill>
                  <a:schemeClr val="tx1"/>
                </a:solidFill>
                <a:latin typeface="Times New Roman" pitchFamily="18" charset="0"/>
                <a:cs typeface="Times New Roman" pitchFamily="18" charset="0"/>
              </a:rPr>
              <a:t> </a:t>
            </a:r>
            <a:r>
              <a:rPr lang="en-US" sz="2800" b="1" dirty="0">
                <a:solidFill>
                  <a:schemeClr val="tx1"/>
                </a:solidFill>
                <a:latin typeface="Times New Roman" pitchFamily="18" charset="0"/>
                <a:cs typeface="Times New Roman" pitchFamily="18" charset="0"/>
              </a:rPr>
              <a:t>v Austria (2000 </a:t>
            </a:r>
            <a:r>
              <a:rPr lang="ru-RU" sz="2800" b="1" dirty="0" smtClean="0">
                <a:solidFill>
                  <a:schemeClr val="tx1"/>
                </a:solidFill>
                <a:latin typeface="Times New Roman" pitchFamily="18" charset="0"/>
                <a:cs typeface="Times New Roman" pitchFamily="18" charset="0"/>
              </a:rPr>
              <a:t>р.)</a:t>
            </a:r>
            <a:endParaRPr lang="en-US" sz="2800" b="1" dirty="0" smtClean="0">
              <a:solidFill>
                <a:schemeClr val="tx1"/>
              </a:solidFill>
              <a:latin typeface="Times New Roman" pitchFamily="18" charset="0"/>
              <a:cs typeface="Times New Roman" pitchFamily="18" charset="0"/>
            </a:endParaRPr>
          </a:p>
          <a:p>
            <a:pPr marL="68580" indent="0">
              <a:buNone/>
            </a:pPr>
            <a:r>
              <a:rPr lang="uk-UA"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Pretto</a:t>
            </a:r>
            <a:r>
              <a:rPr lang="en-US" sz="2800" b="1" dirty="0" smtClean="0">
                <a:solidFill>
                  <a:schemeClr val="tx1"/>
                </a:solidFill>
                <a:latin typeface="Times New Roman" pitchFamily="18" charset="0"/>
                <a:cs typeface="Times New Roman" pitchFamily="18" charset="0"/>
              </a:rPr>
              <a:t> </a:t>
            </a:r>
            <a:r>
              <a:rPr lang="en-US" sz="2800" b="1" dirty="0">
                <a:solidFill>
                  <a:schemeClr val="tx1"/>
                </a:solidFill>
                <a:latin typeface="Times New Roman" pitchFamily="18" charset="0"/>
                <a:cs typeface="Times New Roman" pitchFamily="18" charset="0"/>
              </a:rPr>
              <a:t>and Others v Italy (1983 </a:t>
            </a:r>
            <a:r>
              <a:rPr lang="uk-UA" sz="2800" b="1" dirty="0">
                <a:solidFill>
                  <a:schemeClr val="tx1"/>
                </a:solidFill>
                <a:latin typeface="Times New Roman" pitchFamily="18" charset="0"/>
                <a:cs typeface="Times New Roman" pitchFamily="18" charset="0"/>
              </a:rPr>
              <a:t>р</a:t>
            </a:r>
            <a:r>
              <a:rPr lang="en-US" sz="2800" b="1" dirty="0" smtClean="0">
                <a:solidFill>
                  <a:schemeClr val="tx1"/>
                </a:solidFill>
                <a:latin typeface="Times New Roman" pitchFamily="18" charset="0"/>
                <a:cs typeface="Times New Roman" pitchFamily="18" charset="0"/>
              </a:rPr>
              <a:t>.)</a:t>
            </a:r>
            <a:endParaRPr lang="ru-RU" sz="2800" b="1" dirty="0">
              <a:solidFill>
                <a:schemeClr val="tx1"/>
              </a:solidFill>
              <a:latin typeface="Times New Roman" pitchFamily="18" charset="0"/>
              <a:cs typeface="Times New Roman" pitchFamily="18" charset="0"/>
            </a:endParaRPr>
          </a:p>
          <a:p>
            <a:pPr marL="68580" indent="0">
              <a:buNone/>
            </a:pPr>
            <a:endParaRPr lang="en-US" dirty="0"/>
          </a:p>
          <a:p>
            <a:endParaRPr lang="ru-RU" dirty="0"/>
          </a:p>
          <a:p>
            <a:pPr marL="68580" indent="0">
              <a:buNone/>
            </a:pPr>
            <a:endParaRPr lang="pt-BR" dirty="0"/>
          </a:p>
          <a:p>
            <a:pPr marL="68580" indent="0">
              <a:buNone/>
            </a:pPr>
            <a:endParaRPr lang="ru-RU" dirty="0"/>
          </a:p>
        </p:txBody>
      </p:sp>
    </p:spTree>
    <p:extLst>
      <p:ext uri="{BB962C8B-B14F-4D97-AF65-F5344CB8AC3E}">
        <p14:creationId xmlns:p14="http://schemas.microsoft.com/office/powerpoint/2010/main" val="14013674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404664"/>
            <a:ext cx="7024744" cy="504056"/>
          </a:xfrm>
        </p:spPr>
        <p:txBody>
          <a:bodyPr>
            <a:normAutofit fontScale="90000"/>
          </a:bodyPr>
          <a:lstStyle/>
          <a:p>
            <a:pPr algn="ctr"/>
            <a:r>
              <a:rPr lang="uk-UA" sz="2800" b="1" dirty="0" smtClean="0">
                <a:solidFill>
                  <a:schemeClr val="tx1"/>
                </a:solidFill>
              </a:rPr>
              <a:t>ВМОТИВОВАНІСТЬ СУДОВОГО РІШЕННЯ</a:t>
            </a:r>
            <a:endParaRPr lang="ru-RU" sz="2800" b="1" dirty="0">
              <a:solidFill>
                <a:schemeClr val="tx1"/>
              </a:solidFill>
            </a:endParaRPr>
          </a:p>
        </p:txBody>
      </p:sp>
      <p:sp>
        <p:nvSpPr>
          <p:cNvPr id="3" name="Объект 2"/>
          <p:cNvSpPr>
            <a:spLocks noGrp="1"/>
          </p:cNvSpPr>
          <p:nvPr>
            <p:ph idx="1"/>
          </p:nvPr>
        </p:nvSpPr>
        <p:spPr>
          <a:xfrm>
            <a:off x="611560" y="836712"/>
            <a:ext cx="7848872" cy="5472608"/>
          </a:xfrm>
        </p:spPr>
        <p:txBody>
          <a:bodyPr/>
          <a:lstStyle/>
          <a:p>
            <a:pPr marL="68580" indent="0">
              <a:buNone/>
            </a:pPr>
            <a:endParaRPr lang="uk-UA" sz="2800" b="1" dirty="0" smtClean="0">
              <a:solidFill>
                <a:schemeClr val="tx1"/>
              </a:solidFill>
              <a:latin typeface="Times New Roman" pitchFamily="18" charset="0"/>
              <a:cs typeface="Times New Roman" pitchFamily="18" charset="0"/>
            </a:endParaRPr>
          </a:p>
          <a:p>
            <a:pPr marL="68580" indent="0">
              <a:buNone/>
            </a:pPr>
            <a:r>
              <a:rPr lang="uk-UA" sz="2800" b="1" dirty="0" smtClean="0">
                <a:solidFill>
                  <a:schemeClr val="tx1"/>
                </a:solidFill>
                <a:latin typeface="Times New Roman" pitchFamily="18" charset="0"/>
                <a:cs typeface="Times New Roman" pitchFamily="18" charset="0"/>
              </a:rPr>
              <a:t>- </a:t>
            </a:r>
            <a:r>
              <a:rPr lang="en-US" sz="2800" b="1" dirty="0" smtClean="0">
                <a:solidFill>
                  <a:schemeClr val="tx1"/>
                </a:solidFill>
                <a:latin typeface="Times New Roman" pitchFamily="18" charset="0"/>
                <a:cs typeface="Times New Roman" pitchFamily="18" charset="0"/>
              </a:rPr>
              <a:t>Ruiz </a:t>
            </a:r>
            <a:r>
              <a:rPr lang="en-US" sz="2800" b="1" dirty="0" err="1">
                <a:solidFill>
                  <a:schemeClr val="tx1"/>
                </a:solidFill>
                <a:latin typeface="Times New Roman" pitchFamily="18" charset="0"/>
                <a:cs typeface="Times New Roman" pitchFamily="18" charset="0"/>
              </a:rPr>
              <a:t>Torija</a:t>
            </a:r>
            <a:r>
              <a:rPr lang="en-US" sz="2800" b="1" dirty="0">
                <a:solidFill>
                  <a:schemeClr val="tx1"/>
                </a:solidFill>
                <a:latin typeface="Times New Roman" pitchFamily="18" charset="0"/>
                <a:cs typeface="Times New Roman" pitchFamily="18" charset="0"/>
              </a:rPr>
              <a:t> v Spain (1994 </a:t>
            </a:r>
            <a:r>
              <a:rPr lang="ru-RU" sz="2800" b="1" dirty="0">
                <a:solidFill>
                  <a:schemeClr val="tx1"/>
                </a:solidFill>
                <a:latin typeface="Times New Roman" pitchFamily="18" charset="0"/>
                <a:cs typeface="Times New Roman" pitchFamily="18" charset="0"/>
              </a:rPr>
              <a:t>р</a:t>
            </a:r>
            <a:r>
              <a:rPr lang="ru-RU" sz="2800" b="1" dirty="0" smtClean="0">
                <a:solidFill>
                  <a:schemeClr val="tx1"/>
                </a:solidFill>
                <a:latin typeface="Times New Roman" pitchFamily="18" charset="0"/>
                <a:cs typeface="Times New Roman" pitchFamily="18" charset="0"/>
              </a:rPr>
              <a:t>.)</a:t>
            </a:r>
            <a:endParaRPr lang="ru-RU" sz="2800" b="1" dirty="0">
              <a:solidFill>
                <a:schemeClr val="tx1"/>
              </a:solidFill>
              <a:latin typeface="Times New Roman" pitchFamily="18" charset="0"/>
              <a:cs typeface="Times New Roman" pitchFamily="18" charset="0"/>
            </a:endParaRPr>
          </a:p>
          <a:p>
            <a:pPr marL="68580" indent="0">
              <a:buNone/>
            </a:pPr>
            <a:r>
              <a:rPr lang="uk-UA" sz="2800" b="1" dirty="0" smtClean="0">
                <a:solidFill>
                  <a:schemeClr val="tx1"/>
                </a:solidFill>
                <a:latin typeface="Times New Roman" pitchFamily="18" charset="0"/>
                <a:cs typeface="Times New Roman" pitchFamily="18" charset="0"/>
              </a:rPr>
              <a:t>- </a:t>
            </a:r>
            <a:r>
              <a:rPr lang="it-IT" sz="2800" b="1" dirty="0" smtClean="0">
                <a:solidFill>
                  <a:schemeClr val="tx1"/>
                </a:solidFill>
                <a:latin typeface="Times New Roman" pitchFamily="18" charset="0"/>
                <a:cs typeface="Times New Roman" pitchFamily="18" charset="0"/>
              </a:rPr>
              <a:t>Hiro </a:t>
            </a:r>
            <a:r>
              <a:rPr lang="it-IT" sz="2800" b="1" dirty="0">
                <a:solidFill>
                  <a:schemeClr val="tx1"/>
                </a:solidFill>
                <a:latin typeface="Times New Roman" pitchFamily="18" charset="0"/>
                <a:cs typeface="Times New Roman" pitchFamily="18" charset="0"/>
              </a:rPr>
              <a:t>Balani v Spain (1994 </a:t>
            </a:r>
            <a:r>
              <a:rPr lang="uk-UA" sz="2800" b="1" dirty="0" smtClean="0">
                <a:solidFill>
                  <a:schemeClr val="tx1"/>
                </a:solidFill>
                <a:latin typeface="Times New Roman" pitchFamily="18" charset="0"/>
                <a:cs typeface="Times New Roman" pitchFamily="18" charset="0"/>
              </a:rPr>
              <a:t>р.)</a:t>
            </a:r>
          </a:p>
          <a:p>
            <a:pPr marL="68580" indent="0">
              <a:buNone/>
            </a:pPr>
            <a:r>
              <a:rPr lang="uk-UA" sz="2800" b="1" dirty="0" smtClean="0">
                <a:solidFill>
                  <a:schemeClr val="tx1"/>
                </a:solidFill>
                <a:latin typeface="Times New Roman" pitchFamily="18" charset="0"/>
                <a:cs typeface="Times New Roman" pitchFamily="18" charset="0"/>
              </a:rPr>
              <a:t>- </a:t>
            </a:r>
            <a:r>
              <a:rPr lang="sv-SE" sz="2800" b="1" dirty="0" smtClean="0">
                <a:solidFill>
                  <a:schemeClr val="tx1"/>
                </a:solidFill>
                <a:latin typeface="Times New Roman" pitchFamily="18" charset="0"/>
                <a:cs typeface="Times New Roman" pitchFamily="18" charset="0"/>
              </a:rPr>
              <a:t>Hirvisaari </a:t>
            </a:r>
            <a:r>
              <a:rPr lang="sv-SE" sz="2800" b="1" dirty="0">
                <a:solidFill>
                  <a:schemeClr val="tx1"/>
                </a:solidFill>
                <a:latin typeface="Times New Roman" pitchFamily="18" charset="0"/>
                <a:cs typeface="Times New Roman" pitchFamily="18" charset="0"/>
              </a:rPr>
              <a:t>v Finland (2001 </a:t>
            </a:r>
            <a:r>
              <a:rPr lang="uk-UA" sz="2800" b="1" dirty="0" smtClean="0">
                <a:solidFill>
                  <a:schemeClr val="tx1"/>
                </a:solidFill>
                <a:latin typeface="Times New Roman" pitchFamily="18" charset="0"/>
                <a:cs typeface="Times New Roman" pitchFamily="18" charset="0"/>
              </a:rPr>
              <a:t>р</a:t>
            </a:r>
            <a:r>
              <a:rPr lang="sv-SE" sz="2800" b="1" dirty="0" smtClean="0">
                <a:solidFill>
                  <a:schemeClr val="tx1"/>
                </a:solidFill>
                <a:latin typeface="Times New Roman" pitchFamily="18" charset="0"/>
                <a:cs typeface="Times New Roman" pitchFamily="18" charset="0"/>
              </a:rPr>
              <a:t>.)</a:t>
            </a:r>
            <a:endParaRPr lang="sv-SE" sz="2800" b="1" dirty="0">
              <a:solidFill>
                <a:schemeClr val="tx1"/>
              </a:solidFill>
              <a:latin typeface="Times New Roman" pitchFamily="18" charset="0"/>
              <a:cs typeface="Times New Roman" pitchFamily="18" charset="0"/>
            </a:endParaRPr>
          </a:p>
          <a:p>
            <a:pPr marL="68580" indent="0">
              <a:buNone/>
            </a:pPr>
            <a:r>
              <a:rPr lang="uk-UA"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Kuznetsov</a:t>
            </a:r>
            <a:r>
              <a:rPr lang="en-US" sz="2800" b="1" dirty="0" smtClean="0">
                <a:solidFill>
                  <a:schemeClr val="tx1"/>
                </a:solidFill>
                <a:latin typeface="Times New Roman" pitchFamily="18" charset="0"/>
                <a:cs typeface="Times New Roman" pitchFamily="18" charset="0"/>
              </a:rPr>
              <a:t> </a:t>
            </a:r>
            <a:r>
              <a:rPr lang="en-US" sz="2800" b="1" dirty="0">
                <a:solidFill>
                  <a:schemeClr val="tx1"/>
                </a:solidFill>
                <a:latin typeface="Times New Roman" pitchFamily="18" charset="0"/>
                <a:cs typeface="Times New Roman" pitchFamily="18" charset="0"/>
              </a:rPr>
              <a:t>and Others v Russia (2007 </a:t>
            </a:r>
            <a:r>
              <a:rPr lang="uk-UA" sz="2800" b="1" dirty="0" smtClean="0">
                <a:solidFill>
                  <a:schemeClr val="tx1"/>
                </a:solidFill>
                <a:latin typeface="Times New Roman" pitchFamily="18" charset="0"/>
                <a:cs typeface="Times New Roman" pitchFamily="18" charset="0"/>
              </a:rPr>
              <a:t>р.)</a:t>
            </a:r>
          </a:p>
          <a:p>
            <a:pPr marL="68580" indent="0">
              <a:buNone/>
            </a:pPr>
            <a:r>
              <a:rPr lang="uk-UA" sz="2800" b="1" dirty="0" smtClean="0">
                <a:solidFill>
                  <a:schemeClr val="tx1"/>
                </a:solidFill>
                <a:latin typeface="Times New Roman" pitchFamily="18" charset="0"/>
                <a:cs typeface="Times New Roman" pitchFamily="18" charset="0"/>
              </a:rPr>
              <a:t>- </a:t>
            </a:r>
            <a:r>
              <a:rPr lang="it-IT" sz="2800" b="1" dirty="0" smtClean="0">
                <a:solidFill>
                  <a:schemeClr val="tx1"/>
                </a:solidFill>
                <a:latin typeface="Times New Roman" pitchFamily="18" charset="0"/>
                <a:cs typeface="Times New Roman" pitchFamily="18" charset="0"/>
              </a:rPr>
              <a:t>Tatishvili </a:t>
            </a:r>
            <a:r>
              <a:rPr lang="it-IT" sz="2800" b="1" dirty="0">
                <a:solidFill>
                  <a:schemeClr val="tx1"/>
                </a:solidFill>
                <a:latin typeface="Times New Roman" pitchFamily="18" charset="0"/>
                <a:cs typeface="Times New Roman" pitchFamily="18" charset="0"/>
              </a:rPr>
              <a:t>v Russia (2007 </a:t>
            </a:r>
            <a:r>
              <a:rPr lang="uk-UA" sz="2800" b="1" dirty="0" smtClean="0">
                <a:solidFill>
                  <a:schemeClr val="tx1"/>
                </a:solidFill>
                <a:latin typeface="Times New Roman" pitchFamily="18" charset="0"/>
                <a:cs typeface="Times New Roman" pitchFamily="18" charset="0"/>
              </a:rPr>
              <a:t>р.)</a:t>
            </a:r>
          </a:p>
          <a:p>
            <a:pPr marL="68580" indent="0">
              <a:buNone/>
            </a:pPr>
            <a:r>
              <a:rPr lang="uk-UA" sz="2800" b="1" dirty="0" smtClean="0">
                <a:solidFill>
                  <a:schemeClr val="tx1"/>
                </a:solidFill>
                <a:latin typeface="Times New Roman" pitchFamily="18" charset="0"/>
                <a:cs typeface="Times New Roman" pitchFamily="18" charset="0"/>
              </a:rPr>
              <a:t>- </a:t>
            </a:r>
            <a:r>
              <a:rPr lang="it-IT" sz="2800" b="1" dirty="0" smtClean="0">
                <a:solidFill>
                  <a:schemeClr val="tx1"/>
                </a:solidFill>
                <a:latin typeface="Times New Roman" pitchFamily="18" charset="0"/>
                <a:cs typeface="Times New Roman" pitchFamily="18" charset="0"/>
              </a:rPr>
              <a:t>Boldea v </a:t>
            </a:r>
            <a:r>
              <a:rPr lang="it-IT" sz="2800" b="1" dirty="0">
                <a:solidFill>
                  <a:schemeClr val="tx1"/>
                </a:solidFill>
                <a:latin typeface="Times New Roman" pitchFamily="18" charset="0"/>
                <a:cs typeface="Times New Roman" pitchFamily="18" charset="0"/>
              </a:rPr>
              <a:t>Romania (2007 </a:t>
            </a:r>
            <a:r>
              <a:rPr lang="uk-UA" sz="2800" b="1" dirty="0" smtClean="0">
                <a:solidFill>
                  <a:schemeClr val="tx1"/>
                </a:solidFill>
                <a:latin typeface="Times New Roman" pitchFamily="18" charset="0"/>
                <a:cs typeface="Times New Roman" pitchFamily="18" charset="0"/>
              </a:rPr>
              <a:t>р</a:t>
            </a:r>
            <a:r>
              <a:rPr lang="it-IT" sz="2800" b="1" dirty="0" smtClean="0">
                <a:solidFill>
                  <a:schemeClr val="tx1"/>
                </a:solidFill>
                <a:latin typeface="Times New Roman" pitchFamily="18" charset="0"/>
                <a:cs typeface="Times New Roman" pitchFamily="18" charset="0"/>
              </a:rPr>
              <a:t>.)</a:t>
            </a:r>
            <a:endParaRPr lang="it-IT" sz="2800" b="1" dirty="0">
              <a:solidFill>
                <a:schemeClr val="tx1"/>
              </a:solidFill>
              <a:latin typeface="Times New Roman" pitchFamily="18" charset="0"/>
              <a:cs typeface="Times New Roman" pitchFamily="18" charset="0"/>
            </a:endParaRPr>
          </a:p>
          <a:p>
            <a:pPr marL="68580" indent="0">
              <a:buNone/>
            </a:pPr>
            <a:r>
              <a:rPr lang="uk-UA" sz="2800" b="1" dirty="0" smtClean="0">
                <a:solidFill>
                  <a:schemeClr val="tx1"/>
                </a:solidFill>
                <a:latin typeface="Times New Roman" pitchFamily="18" charset="0"/>
                <a:cs typeface="Times New Roman" pitchFamily="18" charset="0"/>
              </a:rPr>
              <a:t>- </a:t>
            </a:r>
            <a:r>
              <a:rPr lang="en-US" sz="2800" b="1" dirty="0" smtClean="0">
                <a:solidFill>
                  <a:schemeClr val="tx1"/>
                </a:solidFill>
                <a:latin typeface="Times New Roman" pitchFamily="18" charset="0"/>
                <a:cs typeface="Times New Roman" pitchFamily="18" charset="0"/>
              </a:rPr>
              <a:t>Garcia </a:t>
            </a:r>
            <a:r>
              <a:rPr lang="en-US" sz="2800" b="1" dirty="0">
                <a:solidFill>
                  <a:schemeClr val="tx1"/>
                </a:solidFill>
                <a:latin typeface="Times New Roman" pitchFamily="18" charset="0"/>
                <a:cs typeface="Times New Roman" pitchFamily="18" charset="0"/>
              </a:rPr>
              <a:t>Ruiz v Spain (1999 </a:t>
            </a:r>
            <a:r>
              <a:rPr lang="ru-RU" sz="2800" b="1" dirty="0" smtClean="0">
                <a:solidFill>
                  <a:schemeClr val="tx1"/>
                </a:solidFill>
                <a:latin typeface="Times New Roman" pitchFamily="18" charset="0"/>
                <a:cs typeface="Times New Roman" pitchFamily="18" charset="0"/>
              </a:rPr>
              <a:t>р.)</a:t>
            </a:r>
          </a:p>
          <a:p>
            <a:pPr marL="68580" indent="0">
              <a:buNone/>
            </a:pPr>
            <a:endParaRPr lang="sv-SE" dirty="0"/>
          </a:p>
          <a:p>
            <a:pPr marL="68580" indent="0">
              <a:buNone/>
            </a:pPr>
            <a:endParaRPr lang="ru-RU" dirty="0"/>
          </a:p>
        </p:txBody>
      </p:sp>
    </p:spTree>
    <p:extLst>
      <p:ext uri="{BB962C8B-B14F-4D97-AF65-F5344CB8AC3E}">
        <p14:creationId xmlns:p14="http://schemas.microsoft.com/office/powerpoint/2010/main" val="27831454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404664"/>
            <a:ext cx="7920880" cy="360040"/>
          </a:xfrm>
        </p:spPr>
        <p:txBody>
          <a:bodyPr>
            <a:normAutofit fontScale="90000"/>
          </a:bodyPr>
          <a:lstStyle/>
          <a:p>
            <a:pPr algn="ctr"/>
            <a:r>
              <a:rPr lang="uk-UA" sz="2000" b="1" dirty="0">
                <a:solidFill>
                  <a:schemeClr val="tx1"/>
                </a:solidFill>
              </a:rPr>
              <a:t>СЕРЯВІН ТА ІНШІ </a:t>
            </a:r>
            <a:r>
              <a:rPr lang="en-US" sz="2000" b="1" dirty="0" smtClean="0">
                <a:solidFill>
                  <a:schemeClr val="tx1"/>
                </a:solidFill>
              </a:rPr>
              <a:t>v </a:t>
            </a:r>
            <a:r>
              <a:rPr lang="fr-FR" sz="2000" b="1" dirty="0" smtClean="0">
                <a:solidFill>
                  <a:schemeClr val="tx1"/>
                </a:solidFill>
              </a:rPr>
              <a:t>УКРАЇНИ</a:t>
            </a:r>
            <a:endParaRPr lang="ru-RU" sz="2000" dirty="0">
              <a:solidFill>
                <a:schemeClr val="tx1"/>
              </a:solidFill>
            </a:endParaRPr>
          </a:p>
        </p:txBody>
      </p:sp>
      <p:sp>
        <p:nvSpPr>
          <p:cNvPr id="3" name="Объект 2"/>
          <p:cNvSpPr>
            <a:spLocks noGrp="1"/>
          </p:cNvSpPr>
          <p:nvPr>
            <p:ph idx="1"/>
          </p:nvPr>
        </p:nvSpPr>
        <p:spPr>
          <a:xfrm>
            <a:off x="539552" y="764704"/>
            <a:ext cx="8064896" cy="5688632"/>
          </a:xfrm>
        </p:spPr>
        <p:txBody>
          <a:bodyPr>
            <a:normAutofit fontScale="55000" lnSpcReduction="20000"/>
          </a:bodyPr>
          <a:lstStyle/>
          <a:p>
            <a:pPr marL="68580" indent="0">
              <a:buNone/>
            </a:pPr>
            <a:r>
              <a:rPr lang="en-US" sz="2900" dirty="0" smtClean="0"/>
              <a:t>	</a:t>
            </a:r>
            <a:r>
              <a:rPr lang="uk-UA" sz="3600" dirty="0" smtClean="0">
                <a:latin typeface="Times New Roman" panose="02020603050405020304" pitchFamily="18" charset="0"/>
                <a:cs typeface="Times New Roman" panose="02020603050405020304" pitchFamily="18" charset="0"/>
              </a:rPr>
              <a:t>Суд </a:t>
            </a:r>
            <a:r>
              <a:rPr lang="uk-UA" sz="3600" dirty="0">
                <a:latin typeface="Times New Roman" panose="02020603050405020304" pitchFamily="18" charset="0"/>
                <a:cs typeface="Times New Roman" panose="02020603050405020304" pitchFamily="18" charset="0"/>
              </a:rPr>
              <a:t>повторює, що згідно з його усталеною практикою, яка відображає принцип, пов’язаний з належним здійсненням правосуддя, у рішеннях судів та інших органів з вирішення спорів мають бути належним чином зазначені підстави, на яких вони ґрунтуються. Хоча </a:t>
            </a:r>
            <a:r>
              <a:rPr lang="uk-UA" sz="3600" dirty="0" smtClean="0">
                <a:latin typeface="Times New Roman" panose="02020603050405020304" pitchFamily="18" charset="0"/>
                <a:cs typeface="Times New Roman" panose="02020603050405020304" pitchFamily="18" charset="0"/>
              </a:rPr>
              <a:t>п</a:t>
            </a:r>
            <a:r>
              <a:rPr lang="en-US" sz="3600" dirty="0" smtClean="0">
                <a:latin typeface="Times New Roman" panose="02020603050405020304" pitchFamily="18" charset="0"/>
                <a:cs typeface="Times New Roman" panose="02020603050405020304" pitchFamily="18" charset="0"/>
              </a:rPr>
              <a:t>.</a:t>
            </a:r>
            <a:r>
              <a:rPr lang="uk-UA" sz="3600" dirty="0" smtClean="0">
                <a:latin typeface="Times New Roman" panose="02020603050405020304" pitchFamily="18" charset="0"/>
                <a:cs typeface="Times New Roman" panose="02020603050405020304" pitchFamily="18" charset="0"/>
              </a:rPr>
              <a:t> </a:t>
            </a:r>
            <a:r>
              <a:rPr lang="uk-UA" sz="3600" dirty="0">
                <a:latin typeface="Times New Roman" panose="02020603050405020304" pitchFamily="18" charset="0"/>
                <a:cs typeface="Times New Roman" panose="02020603050405020304" pitchFamily="18" charset="0"/>
              </a:rPr>
              <a:t>1 </a:t>
            </a:r>
            <a:r>
              <a:rPr lang="uk-UA" sz="3600" dirty="0" err="1" smtClean="0">
                <a:latin typeface="Times New Roman" panose="02020603050405020304" pitchFamily="18" charset="0"/>
                <a:cs typeface="Times New Roman" panose="02020603050405020304" pitchFamily="18" charset="0"/>
              </a:rPr>
              <a:t>ст</a:t>
            </a:r>
            <a:r>
              <a:rPr lang="en-US" sz="3600" dirty="0" smtClean="0">
                <a:latin typeface="Times New Roman" panose="02020603050405020304" pitchFamily="18" charset="0"/>
                <a:cs typeface="Times New Roman" panose="02020603050405020304" pitchFamily="18" charset="0"/>
              </a:rPr>
              <a:t>.</a:t>
            </a:r>
            <a:r>
              <a:rPr lang="uk-UA" sz="3600" dirty="0" smtClean="0">
                <a:latin typeface="Times New Roman" panose="02020603050405020304" pitchFamily="18" charset="0"/>
                <a:cs typeface="Times New Roman" panose="02020603050405020304" pitchFamily="18" charset="0"/>
              </a:rPr>
              <a:t> </a:t>
            </a:r>
            <a:r>
              <a:rPr lang="uk-UA" sz="3600" dirty="0">
                <a:latin typeface="Times New Roman" panose="02020603050405020304" pitchFamily="18" charset="0"/>
                <a:cs typeface="Times New Roman" panose="02020603050405020304" pitchFamily="18" charset="0"/>
              </a:rPr>
              <a:t>6 Конвенції зобов’язує суди обґрунтовувати свої рішення, його не можна тлумачити як такий, що вимагає детальної відповіді на кожен аргумент. Міра, до якої суд має виконати обов’язок щодо обґрунтування рішення, може бути різною в залежності від характеру рішення (див. рішення у справі </a:t>
            </a:r>
            <a:r>
              <a:rPr lang="uk-UA" sz="3600" i="1" dirty="0">
                <a:latin typeface="Times New Roman" panose="02020603050405020304" pitchFamily="18" charset="0"/>
                <a:cs typeface="Times New Roman" panose="02020603050405020304" pitchFamily="18" charset="0"/>
              </a:rPr>
              <a:t>«</a:t>
            </a:r>
            <a:r>
              <a:rPr lang="uk-UA" sz="3600" i="1" dirty="0" err="1">
                <a:latin typeface="Times New Roman" panose="02020603050405020304" pitchFamily="18" charset="0"/>
                <a:cs typeface="Times New Roman" panose="02020603050405020304" pitchFamily="18" charset="0"/>
              </a:rPr>
              <a:t>Руїс</a:t>
            </a:r>
            <a:r>
              <a:rPr lang="uk-UA" sz="3600" i="1" dirty="0">
                <a:latin typeface="Times New Roman" panose="02020603050405020304" pitchFamily="18" charset="0"/>
                <a:cs typeface="Times New Roman" panose="02020603050405020304" pitchFamily="18" charset="0"/>
              </a:rPr>
              <a:t> </a:t>
            </a:r>
            <a:r>
              <a:rPr lang="uk-UA" sz="3600" i="1" dirty="0" err="1">
                <a:latin typeface="Times New Roman" panose="02020603050405020304" pitchFamily="18" charset="0"/>
                <a:cs typeface="Times New Roman" panose="02020603050405020304" pitchFamily="18" charset="0"/>
              </a:rPr>
              <a:t>Торіха</a:t>
            </a:r>
            <a:r>
              <a:rPr lang="uk-UA" sz="3600" i="1" dirty="0">
                <a:latin typeface="Times New Roman" panose="02020603050405020304" pitchFamily="18" charset="0"/>
                <a:cs typeface="Times New Roman" panose="02020603050405020304" pitchFamily="18" charset="0"/>
              </a:rPr>
              <a:t> проти Іспанії»</a:t>
            </a:r>
            <a:r>
              <a:rPr lang="uk-UA" sz="3600" dirty="0">
                <a:latin typeface="Times New Roman" panose="02020603050405020304" pitchFamily="18" charset="0"/>
                <a:cs typeface="Times New Roman" panose="02020603050405020304" pitchFamily="18" charset="0"/>
              </a:rPr>
              <a:t> </a:t>
            </a:r>
            <a:r>
              <a:rPr lang="uk-UA" sz="3600" dirty="0" smtClean="0">
                <a:latin typeface="Times New Roman" panose="02020603050405020304" pitchFamily="18" charset="0"/>
                <a:cs typeface="Times New Roman" panose="02020603050405020304" pitchFamily="18" charset="0"/>
              </a:rPr>
              <a:t>від</a:t>
            </a:r>
            <a:r>
              <a:rPr lang="uk-UA" sz="3600" dirty="0">
                <a:latin typeface="Times New Roman" panose="02020603050405020304" pitchFamily="18" charset="0"/>
                <a:cs typeface="Times New Roman" panose="02020603050405020304" pitchFamily="18" charset="0"/>
              </a:rPr>
              <a:t> </a:t>
            </a:r>
            <a:r>
              <a:rPr lang="uk-UA" sz="3600" dirty="0" smtClean="0">
                <a:latin typeface="Times New Roman" panose="02020603050405020304" pitchFamily="18" charset="0"/>
                <a:cs typeface="Times New Roman" panose="02020603050405020304" pitchFamily="18" charset="0"/>
              </a:rPr>
              <a:t>9</a:t>
            </a:r>
            <a:r>
              <a:rPr lang="en-US" sz="3600" dirty="0" smtClean="0">
                <a:latin typeface="Times New Roman" panose="02020603050405020304" pitchFamily="18" charset="0"/>
                <a:cs typeface="Times New Roman" panose="02020603050405020304" pitchFamily="18" charset="0"/>
              </a:rPr>
              <a:t>.12.</a:t>
            </a:r>
            <a:r>
              <a:rPr lang="uk-UA" sz="3600" dirty="0" smtClean="0">
                <a:latin typeface="Times New Roman" panose="02020603050405020304" pitchFamily="18" charset="0"/>
                <a:cs typeface="Times New Roman" panose="02020603050405020304" pitchFamily="18" charset="0"/>
              </a:rPr>
              <a:t>1994 р</a:t>
            </a:r>
            <a:r>
              <a:rPr lang="en-US" sz="3600" dirty="0">
                <a:latin typeface="Times New Roman" panose="02020603050405020304" pitchFamily="18" charset="0"/>
                <a:cs typeface="Times New Roman" panose="02020603050405020304" pitchFamily="18" charset="0"/>
              </a:rPr>
              <a:t>.</a:t>
            </a:r>
            <a:r>
              <a:rPr lang="uk-UA" sz="3600" dirty="0" smtClean="0">
                <a:latin typeface="Times New Roman" panose="02020603050405020304" pitchFamily="18" charset="0"/>
                <a:cs typeface="Times New Roman" panose="02020603050405020304" pitchFamily="18" charset="0"/>
              </a:rPr>
              <a:t>, </a:t>
            </a:r>
            <a:r>
              <a:rPr lang="uk-UA" sz="3600" dirty="0">
                <a:latin typeface="Times New Roman" panose="02020603050405020304" pitchFamily="18" charset="0"/>
                <a:cs typeface="Times New Roman" panose="02020603050405020304" pitchFamily="18" charset="0"/>
              </a:rPr>
              <a:t>п. 29). Хоча національний суд має певну свободу розсуду щодо вибору аргументів у тій чи іншій справі та прийняття доказів на підтвердження позицій сторін, орган влади зобов’язаний виправдати свої дії, навівши обґрунтування своїх рішень (див. рішення у справі </a:t>
            </a:r>
            <a:r>
              <a:rPr lang="uk-UA" sz="3600" i="1" dirty="0">
                <a:latin typeface="Times New Roman" panose="02020603050405020304" pitchFamily="18" charset="0"/>
                <a:cs typeface="Times New Roman" panose="02020603050405020304" pitchFamily="18" charset="0"/>
              </a:rPr>
              <a:t>«</a:t>
            </a:r>
            <a:r>
              <a:rPr lang="uk-UA" sz="3600" i="1" dirty="0" err="1">
                <a:latin typeface="Times New Roman" panose="02020603050405020304" pitchFamily="18" charset="0"/>
                <a:cs typeface="Times New Roman" panose="02020603050405020304" pitchFamily="18" charset="0"/>
              </a:rPr>
              <a:t>Суомінен</a:t>
            </a:r>
            <a:r>
              <a:rPr lang="uk-UA" sz="3600" i="1" dirty="0">
                <a:latin typeface="Times New Roman" panose="02020603050405020304" pitchFamily="18" charset="0"/>
                <a:cs typeface="Times New Roman" panose="02020603050405020304" pitchFamily="18" charset="0"/>
              </a:rPr>
              <a:t> проти Фінляндії»</a:t>
            </a:r>
            <a:r>
              <a:rPr lang="uk-UA" sz="3600" dirty="0">
                <a:latin typeface="Times New Roman" panose="02020603050405020304" pitchFamily="18" charset="0"/>
                <a:cs typeface="Times New Roman" panose="02020603050405020304" pitchFamily="18" charset="0"/>
              </a:rPr>
              <a:t> </a:t>
            </a:r>
            <a:r>
              <a:rPr lang="uk-UA" sz="3600" dirty="0" smtClean="0">
                <a:latin typeface="Times New Roman" panose="02020603050405020304" pitchFamily="18" charset="0"/>
                <a:cs typeface="Times New Roman" panose="02020603050405020304" pitchFamily="18" charset="0"/>
              </a:rPr>
              <a:t>п</a:t>
            </a:r>
            <a:r>
              <a:rPr lang="uk-UA" sz="3600" dirty="0">
                <a:latin typeface="Times New Roman" panose="02020603050405020304" pitchFamily="18" charset="0"/>
                <a:cs typeface="Times New Roman" panose="02020603050405020304" pitchFamily="18" charset="0"/>
              </a:rPr>
              <a:t>. 36, від </a:t>
            </a:r>
            <a:r>
              <a:rPr lang="uk-UA" sz="3600" dirty="0" smtClean="0">
                <a:latin typeface="Times New Roman" panose="02020603050405020304" pitchFamily="18" charset="0"/>
                <a:cs typeface="Times New Roman" panose="02020603050405020304" pitchFamily="18" charset="0"/>
              </a:rPr>
              <a:t>1</a:t>
            </a:r>
            <a:r>
              <a:rPr lang="en-US" sz="3600" dirty="0" smtClean="0">
                <a:latin typeface="Times New Roman" panose="02020603050405020304" pitchFamily="18" charset="0"/>
                <a:cs typeface="Times New Roman" panose="02020603050405020304" pitchFamily="18" charset="0"/>
              </a:rPr>
              <a:t>.07.</a:t>
            </a:r>
            <a:r>
              <a:rPr lang="uk-UA" sz="3600" dirty="0" smtClean="0">
                <a:latin typeface="Times New Roman" panose="02020603050405020304" pitchFamily="18" charset="0"/>
                <a:cs typeface="Times New Roman" panose="02020603050405020304" pitchFamily="18" charset="0"/>
              </a:rPr>
              <a:t>2003 р</a:t>
            </a:r>
            <a:r>
              <a:rPr lang="en-US" sz="3600" dirty="0" smtClean="0">
                <a:latin typeface="Times New Roman" panose="02020603050405020304" pitchFamily="18" charset="0"/>
                <a:cs typeface="Times New Roman" panose="02020603050405020304" pitchFamily="18" charset="0"/>
              </a:rPr>
              <a:t>.</a:t>
            </a:r>
            <a:r>
              <a:rPr lang="uk-UA" sz="36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a:t>
            </a:r>
          </a:p>
          <a:p>
            <a:pPr marL="68580" indent="0">
              <a:buNone/>
            </a:pPr>
            <a:r>
              <a:rPr lang="en-US" sz="3600" dirty="0">
                <a:latin typeface="Times New Roman" panose="02020603050405020304" pitchFamily="18" charset="0"/>
                <a:cs typeface="Times New Roman" panose="02020603050405020304" pitchFamily="18" charset="0"/>
              </a:rPr>
              <a:t>	</a:t>
            </a:r>
            <a:r>
              <a:rPr lang="uk-UA" sz="3600" dirty="0" smtClean="0">
                <a:latin typeface="Times New Roman" panose="02020603050405020304" pitchFamily="18" charset="0"/>
                <a:cs typeface="Times New Roman" panose="02020603050405020304" pitchFamily="18" charset="0"/>
              </a:rPr>
              <a:t>Ще </a:t>
            </a:r>
            <a:r>
              <a:rPr lang="uk-UA" sz="3600" dirty="0">
                <a:latin typeface="Times New Roman" panose="02020603050405020304" pitchFamily="18" charset="0"/>
                <a:cs typeface="Times New Roman" panose="02020603050405020304" pitchFamily="18" charset="0"/>
              </a:rPr>
              <a:t>одне призначення обґрунтованого рішення полягає в тому, щоб продемонструвати сторонам, що вони були почуті. Крім того, вмотивоване рішення дає стороні можливість оскаржити його та отримати його перегляд вищестоящою інстанцією. Лише за умови винесення обґрунтованого рішення може забезпечуватись публічний контроль здійснення правосуддя (див. рішення у справі </a:t>
            </a:r>
            <a:r>
              <a:rPr lang="uk-UA" sz="3600" i="1" dirty="0">
                <a:latin typeface="Times New Roman" panose="02020603050405020304" pitchFamily="18" charset="0"/>
                <a:cs typeface="Times New Roman" panose="02020603050405020304" pitchFamily="18" charset="0"/>
              </a:rPr>
              <a:t>«</a:t>
            </a:r>
            <a:r>
              <a:rPr lang="uk-UA" sz="3600" i="1" dirty="0" err="1">
                <a:latin typeface="Times New Roman" panose="02020603050405020304" pitchFamily="18" charset="0"/>
                <a:cs typeface="Times New Roman" panose="02020603050405020304" pitchFamily="18" charset="0"/>
              </a:rPr>
              <a:t>Гірвісаарі</a:t>
            </a:r>
            <a:r>
              <a:rPr lang="uk-UA" sz="3600" i="1" dirty="0">
                <a:latin typeface="Times New Roman" panose="02020603050405020304" pitchFamily="18" charset="0"/>
                <a:cs typeface="Times New Roman" panose="02020603050405020304" pitchFamily="18" charset="0"/>
              </a:rPr>
              <a:t> проти Фінляндії»</a:t>
            </a:r>
            <a:r>
              <a:rPr lang="uk-UA"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a:t>
            </a:r>
            <a:r>
              <a:rPr lang="uk-UA" sz="3600" dirty="0" err="1" smtClean="0">
                <a:latin typeface="Times New Roman" panose="02020603050405020304" pitchFamily="18" charset="0"/>
                <a:cs typeface="Times New Roman" panose="02020603050405020304" pitchFamily="18" charset="0"/>
              </a:rPr>
              <a:t>ві</a:t>
            </a:r>
            <a:r>
              <a:rPr lang="uk-UA" sz="3600" dirty="0" smtClean="0">
                <a:latin typeface="Times New Roman" panose="02020603050405020304" pitchFamily="18" charset="0"/>
                <a:cs typeface="Times New Roman" panose="02020603050405020304" pitchFamily="18" charset="0"/>
              </a:rPr>
              <a:t>д</a:t>
            </a:r>
            <a:r>
              <a:rPr lang="uk-UA" sz="3600" dirty="0">
                <a:latin typeface="Times New Roman" panose="02020603050405020304" pitchFamily="18" charset="0"/>
                <a:cs typeface="Times New Roman" panose="02020603050405020304" pitchFamily="18" charset="0"/>
              </a:rPr>
              <a:t> </a:t>
            </a:r>
            <a:r>
              <a:rPr lang="uk-UA" sz="3600" dirty="0" smtClean="0">
                <a:latin typeface="Times New Roman" panose="02020603050405020304" pitchFamily="18" charset="0"/>
                <a:cs typeface="Times New Roman" panose="02020603050405020304" pitchFamily="18" charset="0"/>
              </a:rPr>
              <a:t>27</a:t>
            </a:r>
            <a:r>
              <a:rPr lang="en-US" sz="3600" dirty="0" smtClean="0">
                <a:latin typeface="Times New Roman" panose="02020603050405020304" pitchFamily="18" charset="0"/>
                <a:cs typeface="Times New Roman" panose="02020603050405020304" pitchFamily="18" charset="0"/>
              </a:rPr>
              <a:t>.09.</a:t>
            </a:r>
            <a:r>
              <a:rPr lang="uk-UA" sz="3600" dirty="0" smtClean="0">
                <a:latin typeface="Times New Roman" panose="02020603050405020304" pitchFamily="18" charset="0"/>
                <a:cs typeface="Times New Roman" panose="02020603050405020304" pitchFamily="18" charset="0"/>
              </a:rPr>
              <a:t>2001 р</a:t>
            </a:r>
            <a:r>
              <a:rPr lang="en-US" sz="3600" dirty="0" smtClean="0">
                <a:latin typeface="Times New Roman" panose="02020603050405020304" pitchFamily="18" charset="0"/>
                <a:cs typeface="Times New Roman" panose="02020603050405020304" pitchFamily="18" charset="0"/>
              </a:rPr>
              <a:t>.</a:t>
            </a:r>
            <a:r>
              <a:rPr lang="uk-UA" sz="3600" dirty="0" smtClean="0">
                <a:latin typeface="Times New Roman" panose="02020603050405020304" pitchFamily="18" charset="0"/>
                <a:cs typeface="Times New Roman" panose="02020603050405020304" pitchFamily="18" charset="0"/>
              </a:rPr>
              <a:t>).</a:t>
            </a:r>
            <a:r>
              <a:rPr lang="en-US" sz="3600" dirty="0" smtClean="0">
                <a:latin typeface="Times New Roman" panose="02020603050405020304" pitchFamily="18" charset="0"/>
                <a:cs typeface="Times New Roman" panose="02020603050405020304" pitchFamily="18" charset="0"/>
              </a:rPr>
              <a:t> </a:t>
            </a:r>
            <a:r>
              <a:rPr lang="uk-UA" sz="3600" b="1" dirty="0" smtClean="0">
                <a:latin typeface="Times New Roman" panose="02020603050405020304" pitchFamily="18" charset="0"/>
                <a:cs typeface="Times New Roman" panose="02020603050405020304" pitchFamily="18" charset="0"/>
              </a:rPr>
              <a:t>П. 58</a:t>
            </a:r>
            <a:endParaRPr lang="ru-RU" sz="3600" b="1" dirty="0">
              <a:latin typeface="Times New Roman" panose="02020603050405020304" pitchFamily="18" charset="0"/>
              <a:cs typeface="Times New Roman" panose="02020603050405020304" pitchFamily="18" charset="0"/>
            </a:endParaRPr>
          </a:p>
          <a:p>
            <a:endParaRPr lang="ru-RU" sz="3600" dirty="0"/>
          </a:p>
        </p:txBody>
      </p:sp>
    </p:spTree>
    <p:extLst>
      <p:ext uri="{BB962C8B-B14F-4D97-AF65-F5344CB8AC3E}">
        <p14:creationId xmlns:p14="http://schemas.microsoft.com/office/powerpoint/2010/main" val="34249097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404664"/>
            <a:ext cx="7920880" cy="504056"/>
          </a:xfrm>
        </p:spPr>
        <p:txBody>
          <a:bodyPr>
            <a:normAutofit/>
          </a:bodyPr>
          <a:lstStyle/>
          <a:p>
            <a:pPr algn="ctr"/>
            <a:r>
              <a:rPr lang="uk-UA" sz="2400" b="1" dirty="0">
                <a:solidFill>
                  <a:schemeClr val="tx1"/>
                </a:solidFill>
              </a:rPr>
              <a:t>ПРОНІНА ПРОТИ УКРАЇНИ</a:t>
            </a:r>
            <a:endParaRPr lang="ru-RU" sz="2400" dirty="0">
              <a:solidFill>
                <a:schemeClr val="tx1"/>
              </a:solidFill>
            </a:endParaRPr>
          </a:p>
        </p:txBody>
      </p:sp>
      <p:sp>
        <p:nvSpPr>
          <p:cNvPr id="3" name="Объект 2"/>
          <p:cNvSpPr>
            <a:spLocks noGrp="1"/>
          </p:cNvSpPr>
          <p:nvPr>
            <p:ph idx="1"/>
          </p:nvPr>
        </p:nvSpPr>
        <p:spPr>
          <a:xfrm>
            <a:off x="611560" y="980728"/>
            <a:ext cx="7920880" cy="5400600"/>
          </a:xfrm>
        </p:spPr>
        <p:txBody>
          <a:bodyPr>
            <a:normAutofit fontScale="92500"/>
          </a:bodyPr>
          <a:lstStyle/>
          <a:p>
            <a:pPr marL="68580" indent="0">
              <a:buNone/>
            </a:pPr>
            <a:r>
              <a:rPr lang="uk-UA" dirty="0"/>
              <a:t>У цій справі заявниця зверталась до національних судів з вимогою вирішити її спір щодо пенсії з органами соціального забезпечення. Заявниця посилалася, зокрема, на положення </a:t>
            </a:r>
            <a:r>
              <a:rPr lang="uk-UA" dirty="0" err="1" smtClean="0"/>
              <a:t>ст</a:t>
            </a:r>
            <a:r>
              <a:rPr lang="en-US" dirty="0"/>
              <a:t>.</a:t>
            </a:r>
            <a:r>
              <a:rPr lang="uk-UA" dirty="0" smtClean="0"/>
              <a:t> </a:t>
            </a:r>
            <a:r>
              <a:rPr lang="uk-UA" dirty="0"/>
              <a:t>46 Конституції, заявляючи, що її пенсія не повинна бути нижчою за прожитковий мінімум. Однак національні суди не вчинили жодної спроби проаналізувати позов заявниці з цієї точки зору, попри пряме посилання у кожній судовій інстанції. Не у компетенції Суду вирішувати, який шлях міг би бути най адекватнішим для національних судів при розгляді цього аргументу. Однак, на думку Суду, національні суди, цілком ігноруючи цей момент, хоча він був специфічним, доречним та важливим, не виконали свої зобов'язання щодо </a:t>
            </a:r>
            <a:r>
              <a:rPr lang="uk-UA" dirty="0" smtClean="0"/>
              <a:t>п</a:t>
            </a:r>
            <a:r>
              <a:rPr lang="en-US" dirty="0"/>
              <a:t>.</a:t>
            </a:r>
            <a:r>
              <a:rPr lang="uk-UA" dirty="0" smtClean="0"/>
              <a:t> </a:t>
            </a:r>
            <a:r>
              <a:rPr lang="uk-UA" dirty="0"/>
              <a:t>1 </a:t>
            </a:r>
            <a:r>
              <a:rPr lang="uk-UA" dirty="0" err="1" smtClean="0"/>
              <a:t>ст</a:t>
            </a:r>
            <a:r>
              <a:rPr lang="en-US" dirty="0" smtClean="0"/>
              <a:t>.</a:t>
            </a:r>
            <a:r>
              <a:rPr lang="uk-UA" dirty="0" smtClean="0"/>
              <a:t> </a:t>
            </a:r>
            <a:r>
              <a:rPr lang="uk-UA" dirty="0"/>
              <a:t>6 Конвенції.</a:t>
            </a:r>
            <a:endParaRPr lang="ru-RU" dirty="0"/>
          </a:p>
          <a:p>
            <a:pPr marL="68580" indent="0">
              <a:buNone/>
            </a:pPr>
            <a:endParaRPr lang="ru-RU" dirty="0"/>
          </a:p>
        </p:txBody>
      </p:sp>
    </p:spTree>
    <p:extLst>
      <p:ext uri="{BB962C8B-B14F-4D97-AF65-F5344CB8AC3E}">
        <p14:creationId xmlns:p14="http://schemas.microsoft.com/office/powerpoint/2010/main" val="1921808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476672"/>
            <a:ext cx="7024744" cy="576064"/>
          </a:xfrm>
        </p:spPr>
        <p:txBody>
          <a:bodyPr>
            <a:noAutofit/>
          </a:bodyPr>
          <a:lstStyle/>
          <a:p>
            <a:pPr algn="ctr"/>
            <a:r>
              <a:rPr lang="uk-UA" sz="2800" b="1" dirty="0" smtClean="0">
                <a:solidFill>
                  <a:schemeClr val="tx1"/>
                </a:solidFill>
              </a:rPr>
              <a:t>Структура ст. 6 Конвенції</a:t>
            </a:r>
            <a:endParaRPr lang="ru-RU" sz="2800" b="1" dirty="0">
              <a:solidFill>
                <a:schemeClr val="tx1"/>
              </a:solidFill>
            </a:endParaRPr>
          </a:p>
        </p:txBody>
      </p:sp>
      <p:sp>
        <p:nvSpPr>
          <p:cNvPr id="3" name="Объект 2"/>
          <p:cNvSpPr>
            <a:spLocks noGrp="1"/>
          </p:cNvSpPr>
          <p:nvPr>
            <p:ph idx="1"/>
          </p:nvPr>
        </p:nvSpPr>
        <p:spPr>
          <a:xfrm>
            <a:off x="683568" y="1340768"/>
            <a:ext cx="7776864" cy="4968552"/>
          </a:xfrm>
        </p:spPr>
        <p:txBody>
          <a:bodyPr>
            <a:normAutofit lnSpcReduction="10000"/>
          </a:bodyPr>
          <a:lstStyle/>
          <a:p>
            <a:pPr marL="68580" indent="0" algn="ctr">
              <a:buNone/>
            </a:pPr>
            <a:r>
              <a:rPr lang="uk-UA" b="1" dirty="0"/>
              <a:t>Стаття 6 складається з 3 </a:t>
            </a:r>
            <a:r>
              <a:rPr lang="uk-UA" b="1" dirty="0" smtClean="0"/>
              <a:t>- х </a:t>
            </a:r>
            <a:r>
              <a:rPr lang="uk-UA" b="1" dirty="0"/>
              <a:t>частин </a:t>
            </a:r>
            <a:br>
              <a:rPr lang="uk-UA" b="1" dirty="0"/>
            </a:br>
            <a:endParaRPr lang="uk-UA" b="1" dirty="0" smtClean="0"/>
          </a:p>
          <a:p>
            <a:pPr marL="525780" indent="-457200">
              <a:buAutoNum type="arabicPeriod"/>
            </a:pPr>
            <a:r>
              <a:rPr lang="uk-UA" b="1" i="1" dirty="0" smtClean="0"/>
              <a:t>встановлює </a:t>
            </a:r>
            <a:r>
              <a:rPr lang="uk-UA" b="1" i="1" dirty="0"/>
              <a:t>загальні вимоги </a:t>
            </a:r>
            <a:r>
              <a:rPr lang="uk-UA" b="1" i="1" dirty="0" smtClean="0"/>
              <a:t>справедливого </a:t>
            </a:r>
            <a:r>
              <a:rPr lang="uk-UA" b="1" i="1" dirty="0"/>
              <a:t>судового </a:t>
            </a:r>
            <a:r>
              <a:rPr lang="uk-UA" b="1" i="1" dirty="0" smtClean="0"/>
              <a:t>розгляди щодо цивільного, господарського і кримінального </a:t>
            </a:r>
            <a:r>
              <a:rPr lang="uk-UA" b="1" i="1" dirty="0" err="1" smtClean="0"/>
              <a:t>судочинств</a:t>
            </a:r>
            <a:r>
              <a:rPr lang="uk-UA" b="1" i="1" dirty="0" smtClean="0"/>
              <a:t>.</a:t>
            </a:r>
          </a:p>
          <a:p>
            <a:pPr marL="525780" indent="-457200">
              <a:buAutoNum type="arabicPeriod"/>
            </a:pPr>
            <a:r>
              <a:rPr lang="uk-UA" b="1" i="1" dirty="0"/>
              <a:t>я</a:t>
            </a:r>
            <a:r>
              <a:rPr lang="uk-UA" b="1" i="1" dirty="0" smtClean="0"/>
              <a:t>к винятки: адміністративне та виконавче провадження, конституційне судочинство. </a:t>
            </a:r>
            <a:r>
              <a:rPr lang="uk-UA" b="1" i="1" dirty="0"/>
              <a:t/>
            </a:r>
            <a:br>
              <a:rPr lang="uk-UA" b="1" i="1" dirty="0"/>
            </a:br>
            <a:endParaRPr lang="uk-UA" b="1" i="1" dirty="0" smtClean="0"/>
          </a:p>
          <a:p>
            <a:pPr marL="68580" indent="0">
              <a:buNone/>
            </a:pPr>
            <a:r>
              <a:rPr lang="uk-UA" b="1" dirty="0" smtClean="0"/>
              <a:t>2</a:t>
            </a:r>
            <a:r>
              <a:rPr lang="uk-UA" b="1" dirty="0"/>
              <a:t>. </a:t>
            </a:r>
            <a:r>
              <a:rPr lang="uk-UA" b="1" dirty="0" smtClean="0"/>
              <a:t>2 </a:t>
            </a:r>
            <a:r>
              <a:rPr lang="uk-UA" b="1" dirty="0"/>
              <a:t>і 3 частини відносяться до кримінального </a:t>
            </a:r>
            <a:br>
              <a:rPr lang="uk-UA" b="1" dirty="0"/>
            </a:br>
            <a:r>
              <a:rPr lang="uk-UA" b="1" dirty="0" smtClean="0"/>
              <a:t>процесу: </a:t>
            </a:r>
            <a:r>
              <a:rPr lang="uk-UA" b="1" dirty="0"/>
              <a:t/>
            </a:r>
            <a:br>
              <a:rPr lang="uk-UA" b="1" dirty="0"/>
            </a:br>
            <a:r>
              <a:rPr lang="uk-UA" b="1" dirty="0" smtClean="0"/>
              <a:t>	- частина 2: презумпція </a:t>
            </a:r>
            <a:r>
              <a:rPr lang="uk-UA" b="1" dirty="0"/>
              <a:t>невинуватості, </a:t>
            </a:r>
            <a:br>
              <a:rPr lang="uk-UA" b="1" dirty="0"/>
            </a:br>
            <a:r>
              <a:rPr lang="uk-UA" b="1" dirty="0" smtClean="0"/>
              <a:t>	- частина 3: мінімальні </a:t>
            </a:r>
            <a:r>
              <a:rPr lang="uk-UA" b="1" dirty="0"/>
              <a:t>гарантії </a:t>
            </a:r>
            <a:r>
              <a:rPr lang="uk-UA" b="1" dirty="0" smtClean="0"/>
              <a:t>прав 	обвинуваченого</a:t>
            </a:r>
            <a:r>
              <a:rPr lang="uk-UA" b="1" dirty="0"/>
              <a:t>.</a:t>
            </a:r>
            <a:endParaRPr lang="ru-RU" b="1" dirty="0"/>
          </a:p>
        </p:txBody>
      </p:sp>
    </p:spTree>
    <p:extLst>
      <p:ext uri="{BB962C8B-B14F-4D97-AF65-F5344CB8AC3E}">
        <p14:creationId xmlns:p14="http://schemas.microsoft.com/office/powerpoint/2010/main" val="42687067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620688"/>
            <a:ext cx="7024744" cy="864096"/>
          </a:xfrm>
        </p:spPr>
        <p:txBody>
          <a:bodyPr>
            <a:noAutofit/>
          </a:bodyPr>
          <a:lstStyle/>
          <a:p>
            <a:pPr algn="ctr"/>
            <a:r>
              <a:rPr lang="uk-UA" sz="2800" b="1" dirty="0" smtClean="0">
                <a:solidFill>
                  <a:schemeClr val="tx1"/>
                </a:solidFill>
              </a:rPr>
              <a:t>КРИМІНАЛЬНИЙ АСПЕКТ СТ. 6 </a:t>
            </a:r>
            <a:r>
              <a:rPr lang="uk-UA" sz="2800" b="1" dirty="0">
                <a:solidFill>
                  <a:schemeClr val="tx1"/>
                </a:solidFill>
              </a:rPr>
              <a:t>К</a:t>
            </a:r>
            <a:r>
              <a:rPr lang="uk-UA" sz="2800" b="1" dirty="0" smtClean="0">
                <a:solidFill>
                  <a:schemeClr val="tx1"/>
                </a:solidFill>
              </a:rPr>
              <a:t>ОНВЕНЦІЇ</a:t>
            </a:r>
            <a:endParaRPr lang="ru-RU" sz="2800" b="1" dirty="0">
              <a:solidFill>
                <a:schemeClr val="tx1"/>
              </a:solidFill>
            </a:endParaRPr>
          </a:p>
        </p:txBody>
      </p:sp>
      <p:sp>
        <p:nvSpPr>
          <p:cNvPr id="3" name="Объект 2"/>
          <p:cNvSpPr>
            <a:spLocks noGrp="1"/>
          </p:cNvSpPr>
          <p:nvPr>
            <p:ph idx="1"/>
          </p:nvPr>
        </p:nvSpPr>
        <p:spPr>
          <a:xfrm>
            <a:off x="1043492" y="1556792"/>
            <a:ext cx="6777317" cy="4275837"/>
          </a:xfrm>
        </p:spPr>
        <p:txBody>
          <a:bodyPr/>
          <a:lstStyle/>
          <a:p>
            <a:pPr marL="68580" indent="0">
              <a:buNone/>
            </a:pPr>
            <a:r>
              <a:rPr lang="uk-UA" dirty="0"/>
              <a:t>	</a:t>
            </a:r>
            <a:endParaRPr lang="uk-UA" dirty="0" smtClean="0"/>
          </a:p>
          <a:p>
            <a:pPr marL="68580" indent="0">
              <a:buNone/>
            </a:pPr>
            <a:r>
              <a:rPr lang="uk-UA" dirty="0"/>
              <a:t>	</a:t>
            </a:r>
            <a:r>
              <a:rPr lang="uk-UA" sz="2800" b="1" dirty="0" smtClean="0">
                <a:solidFill>
                  <a:schemeClr val="tx1"/>
                </a:solidFill>
              </a:rPr>
              <a:t>- ПРАВО НА ЗАХИСТ;</a:t>
            </a:r>
          </a:p>
          <a:p>
            <a:pPr marL="68580" indent="0">
              <a:buNone/>
            </a:pPr>
            <a:endParaRPr lang="uk-UA" sz="2800" b="1" dirty="0">
              <a:solidFill>
                <a:schemeClr val="tx1"/>
              </a:solidFill>
            </a:endParaRPr>
          </a:p>
          <a:p>
            <a:pPr marL="68580" indent="0">
              <a:buNone/>
            </a:pPr>
            <a:r>
              <a:rPr lang="uk-UA" sz="2800" b="1" dirty="0" smtClean="0">
                <a:solidFill>
                  <a:schemeClr val="tx1"/>
                </a:solidFill>
              </a:rPr>
              <a:t>	- ДОПИТ СВІДКІВ;</a:t>
            </a:r>
            <a:br>
              <a:rPr lang="uk-UA" sz="2800" b="1" dirty="0" smtClean="0">
                <a:solidFill>
                  <a:schemeClr val="tx1"/>
                </a:solidFill>
              </a:rPr>
            </a:br>
            <a:endParaRPr lang="uk-UA" sz="2800" b="1" dirty="0" smtClean="0">
              <a:solidFill>
                <a:schemeClr val="tx1"/>
              </a:solidFill>
            </a:endParaRPr>
          </a:p>
          <a:p>
            <a:pPr marL="68580" indent="0">
              <a:buNone/>
            </a:pPr>
            <a:r>
              <a:rPr lang="uk-UA" sz="2800" b="1" dirty="0">
                <a:solidFill>
                  <a:schemeClr val="tx1"/>
                </a:solidFill>
              </a:rPr>
              <a:t>	</a:t>
            </a:r>
            <a:r>
              <a:rPr lang="uk-UA" sz="2800" b="1" dirty="0" smtClean="0">
                <a:solidFill>
                  <a:schemeClr val="tx1"/>
                </a:solidFill>
              </a:rPr>
              <a:t>- ДОКАЗИ;</a:t>
            </a:r>
          </a:p>
          <a:p>
            <a:pPr marL="68580" indent="0">
              <a:buNone/>
            </a:pPr>
            <a:endParaRPr lang="uk-UA" sz="2800" b="1" dirty="0">
              <a:solidFill>
                <a:schemeClr val="tx1"/>
              </a:solidFill>
            </a:endParaRPr>
          </a:p>
          <a:p>
            <a:pPr marL="68580" indent="0">
              <a:buNone/>
            </a:pPr>
            <a:r>
              <a:rPr lang="uk-UA" sz="2800" b="1" dirty="0" smtClean="0">
                <a:solidFill>
                  <a:schemeClr val="tx1"/>
                </a:solidFill>
              </a:rPr>
              <a:t>	- ОБГРУНТОВАНІСТЬ ВИРОКУ</a:t>
            </a:r>
          </a:p>
        </p:txBody>
      </p:sp>
    </p:spTree>
    <p:extLst>
      <p:ext uri="{BB962C8B-B14F-4D97-AF65-F5344CB8AC3E}">
        <p14:creationId xmlns:p14="http://schemas.microsoft.com/office/powerpoint/2010/main" val="23260737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404664"/>
            <a:ext cx="7024744" cy="432048"/>
          </a:xfrm>
        </p:spPr>
        <p:txBody>
          <a:bodyPr>
            <a:normAutofit fontScale="90000"/>
          </a:bodyPr>
          <a:lstStyle/>
          <a:p>
            <a:pPr algn="ctr"/>
            <a:r>
              <a:rPr lang="uk-UA" sz="2800" b="1" dirty="0">
                <a:solidFill>
                  <a:schemeClr val="tx1"/>
                </a:solidFill>
              </a:rPr>
              <a:t>ПРАВО НА ЗАХИСТ</a:t>
            </a:r>
            <a:endParaRPr lang="ru-RU" sz="2800" dirty="0"/>
          </a:p>
        </p:txBody>
      </p:sp>
      <p:sp>
        <p:nvSpPr>
          <p:cNvPr id="3" name="Объект 2"/>
          <p:cNvSpPr>
            <a:spLocks noGrp="1"/>
          </p:cNvSpPr>
          <p:nvPr>
            <p:ph idx="1"/>
          </p:nvPr>
        </p:nvSpPr>
        <p:spPr>
          <a:xfrm>
            <a:off x="755576" y="1052736"/>
            <a:ext cx="7632848" cy="5256584"/>
          </a:xfrm>
        </p:spPr>
        <p:txBody>
          <a:bodyPr>
            <a:normAutofit/>
          </a:bodyPr>
          <a:lstStyle/>
          <a:p>
            <a:pPr marL="68580" indent="0">
              <a:buNone/>
            </a:pPr>
            <a:r>
              <a:rPr lang="uk-UA" sz="2800" b="1" dirty="0">
                <a:solidFill>
                  <a:schemeClr val="tx1"/>
                </a:solidFill>
                <a:latin typeface="Times New Roman" pitchFamily="18" charset="0"/>
                <a:cs typeface="Times New Roman" pitchFamily="18" charset="0"/>
              </a:rPr>
              <a:t>Право, гарантоване ст. 6 (3) (c), є важливим компонентом </a:t>
            </a:r>
            <a:r>
              <a:rPr lang="uk-UA" sz="2800" b="1" dirty="0" smtClean="0">
                <a:solidFill>
                  <a:schemeClr val="tx1"/>
                </a:solidFill>
                <a:latin typeface="Times New Roman" pitchFamily="18" charset="0"/>
                <a:cs typeface="Times New Roman" pitchFamily="18" charset="0"/>
              </a:rPr>
              <a:t>права </a:t>
            </a:r>
            <a:r>
              <a:rPr lang="uk-UA" sz="2800" b="1" dirty="0">
                <a:solidFill>
                  <a:schemeClr val="tx1"/>
                </a:solidFill>
                <a:latin typeface="Times New Roman" pitchFamily="18" charset="0"/>
                <a:cs typeface="Times New Roman" pitchFamily="18" charset="0"/>
              </a:rPr>
              <a:t>на захист. Воно складається </a:t>
            </a:r>
            <a:r>
              <a:rPr lang="uk-UA" sz="2800" b="1" dirty="0" smtClean="0">
                <a:solidFill>
                  <a:schemeClr val="tx1"/>
                </a:solidFill>
                <a:latin typeface="Times New Roman" pitchFamily="18" charset="0"/>
                <a:cs typeface="Times New Roman" pitchFamily="18" charset="0"/>
              </a:rPr>
              <a:t>з трьох </a:t>
            </a:r>
            <a:r>
              <a:rPr lang="uk-UA" sz="2800" b="1" dirty="0">
                <a:solidFill>
                  <a:schemeClr val="tx1"/>
                </a:solidFill>
                <a:latin typeface="Times New Roman" pitchFamily="18" charset="0"/>
                <a:cs typeface="Times New Roman" pitchFamily="18" charset="0"/>
              </a:rPr>
              <a:t>окремих елементів, а саме: права захищати себе особисто, можливості вибрати </a:t>
            </a:r>
            <a:r>
              <a:rPr lang="uk-UA" sz="2800" b="1" dirty="0" smtClean="0">
                <a:solidFill>
                  <a:schemeClr val="tx1"/>
                </a:solidFill>
                <a:latin typeface="Times New Roman" pitchFamily="18" charset="0"/>
                <a:cs typeface="Times New Roman" pitchFamily="18" charset="0"/>
              </a:rPr>
              <a:t>адвоката в </a:t>
            </a:r>
            <a:r>
              <a:rPr lang="uk-UA" sz="2800" b="1" dirty="0">
                <a:solidFill>
                  <a:schemeClr val="tx1"/>
                </a:solidFill>
                <a:latin typeface="Times New Roman" pitchFamily="18" charset="0"/>
                <a:cs typeface="Times New Roman" pitchFamily="18" charset="0"/>
              </a:rPr>
              <a:t>деяких обставинах і права на безоплатне юридичне представництво при недостатності особистих коштів і в ситуації, коли цього вимагають інтереси </a:t>
            </a:r>
            <a:r>
              <a:rPr lang="uk-UA" sz="2800" b="1" dirty="0" smtClean="0">
                <a:solidFill>
                  <a:schemeClr val="tx1"/>
                </a:solidFill>
                <a:latin typeface="Times New Roman" pitchFamily="18" charset="0"/>
                <a:cs typeface="Times New Roman" pitchFamily="18" charset="0"/>
              </a:rPr>
              <a:t>правосуддя.</a:t>
            </a:r>
            <a:endParaRPr lang="ru-RU" sz="28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4336434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476672"/>
            <a:ext cx="7848872" cy="5832648"/>
          </a:xfrm>
        </p:spPr>
        <p:txBody>
          <a:bodyPr>
            <a:normAutofit fontScale="55000" lnSpcReduction="20000"/>
          </a:bodyPr>
          <a:lstStyle/>
          <a:p>
            <a:pPr marL="68580" indent="0">
              <a:buNone/>
            </a:pPr>
            <a:endParaRPr lang="en-US" dirty="0" smtClean="0"/>
          </a:p>
          <a:p>
            <a:pPr marL="68580" indent="0">
              <a:buNone/>
            </a:pPr>
            <a:r>
              <a:rPr lang="uk-UA" sz="5100" b="1" i="1" dirty="0" smtClean="0">
                <a:solidFill>
                  <a:srgbClr val="660066"/>
                </a:solidFill>
                <a:latin typeface="Times New Roman" pitchFamily="18" charset="0"/>
                <a:cs typeface="Times New Roman" pitchFamily="18" charset="0"/>
              </a:rPr>
              <a:t>Право </a:t>
            </a:r>
            <a:r>
              <a:rPr lang="uk-UA" sz="5100" b="1" i="1" dirty="0">
                <a:solidFill>
                  <a:srgbClr val="660066"/>
                </a:solidFill>
                <a:latin typeface="Times New Roman" pitchFamily="18" charset="0"/>
                <a:cs typeface="Times New Roman" pitchFamily="18" charset="0"/>
              </a:rPr>
              <a:t>захищати себе особисто та можливість </a:t>
            </a:r>
            <a:r>
              <a:rPr lang="uk-UA" sz="5100" b="1" i="1" dirty="0" smtClean="0">
                <a:solidFill>
                  <a:srgbClr val="660066"/>
                </a:solidFill>
                <a:latin typeface="Times New Roman" pitchFamily="18" charset="0"/>
                <a:cs typeface="Times New Roman" pitchFamily="18" charset="0"/>
              </a:rPr>
              <a:t>обрати </a:t>
            </a:r>
            <a:r>
              <a:rPr lang="uk-UA" sz="5100" b="1" i="1" dirty="0">
                <a:solidFill>
                  <a:srgbClr val="660066"/>
                </a:solidFill>
                <a:latin typeface="Times New Roman" pitchFamily="18" charset="0"/>
                <a:cs typeface="Times New Roman" pitchFamily="18" charset="0"/>
              </a:rPr>
              <a:t>адвоката</a:t>
            </a:r>
            <a:endParaRPr lang="en-US" sz="5100" b="1" i="1" dirty="0" smtClean="0">
              <a:solidFill>
                <a:srgbClr val="660066"/>
              </a:solidFill>
              <a:latin typeface="Times New Roman" pitchFamily="18" charset="0"/>
              <a:cs typeface="Times New Roman" pitchFamily="18" charset="0"/>
            </a:endParaRPr>
          </a:p>
          <a:p>
            <a:pPr marL="68580" indent="0">
              <a:buNone/>
            </a:pPr>
            <a:endParaRPr lang="en-US" sz="3600" dirty="0" smtClean="0">
              <a:solidFill>
                <a:schemeClr val="tx1"/>
              </a:solidFill>
              <a:latin typeface="Times New Roman" pitchFamily="18" charset="0"/>
              <a:cs typeface="Times New Roman" pitchFamily="18" charset="0"/>
            </a:endParaRPr>
          </a:p>
          <a:p>
            <a:pPr marL="68580" indent="0">
              <a:buNone/>
            </a:pPr>
            <a:r>
              <a:rPr lang="uk-UA" sz="3600" dirty="0" smtClean="0">
                <a:solidFill>
                  <a:schemeClr val="tx1"/>
                </a:solidFill>
                <a:latin typeface="Times New Roman" pitchFamily="18" charset="0"/>
                <a:cs typeface="Times New Roman" pitchFamily="18" charset="0"/>
              </a:rPr>
              <a:t>В справі </a:t>
            </a:r>
            <a:r>
              <a:rPr lang="ru-RU" sz="3600" b="1" dirty="0" smtClean="0">
                <a:solidFill>
                  <a:schemeClr val="tx1"/>
                </a:solidFill>
                <a:latin typeface="Times New Roman" pitchFamily="18" charset="0"/>
                <a:cs typeface="Times New Roman" pitchFamily="18" charset="0"/>
              </a:rPr>
              <a:t>« Марчелло </a:t>
            </a:r>
            <a:r>
              <a:rPr lang="ru-RU" sz="3600" b="1" dirty="0">
                <a:solidFill>
                  <a:schemeClr val="tx1"/>
                </a:solidFill>
                <a:latin typeface="Times New Roman" pitchFamily="18" charset="0"/>
                <a:cs typeface="Times New Roman" pitchFamily="18" charset="0"/>
              </a:rPr>
              <a:t>Виола против </a:t>
            </a:r>
            <a:r>
              <a:rPr lang="ru-RU" sz="3600" b="1" dirty="0" smtClean="0">
                <a:solidFill>
                  <a:schemeClr val="tx1"/>
                </a:solidFill>
                <a:latin typeface="Times New Roman" pitchFamily="18" charset="0"/>
                <a:cs typeface="Times New Roman" pitchFamily="18" charset="0"/>
              </a:rPr>
              <a:t>Италии»</a:t>
            </a:r>
          </a:p>
          <a:p>
            <a:pPr marL="68580" indent="0">
              <a:buNone/>
            </a:pPr>
            <a:r>
              <a:rPr lang="ru-RU" sz="3600" b="1" dirty="0" smtClean="0">
                <a:solidFill>
                  <a:schemeClr val="tx1"/>
                </a:solidFill>
                <a:latin typeface="Times New Roman" pitchFamily="18" charset="0"/>
                <a:cs typeface="Times New Roman" pitchFamily="18" charset="0"/>
              </a:rPr>
              <a:t>(</a:t>
            </a:r>
            <a:r>
              <a:rPr lang="ru-RU" sz="3600" b="1" dirty="0" err="1" smtClean="0">
                <a:solidFill>
                  <a:schemeClr val="tx1"/>
                </a:solidFill>
                <a:latin typeface="Times New Roman" pitchFamily="18" charset="0"/>
                <a:cs typeface="Times New Roman" pitchFamily="18" charset="0"/>
              </a:rPr>
              <a:t>Marcello</a:t>
            </a:r>
            <a:r>
              <a:rPr lang="ru-RU" sz="3600" b="1" dirty="0" smtClean="0">
                <a:solidFill>
                  <a:schemeClr val="tx1"/>
                </a:solidFill>
                <a:latin typeface="Times New Roman" pitchFamily="18" charset="0"/>
                <a:cs typeface="Times New Roman" pitchFamily="18" charset="0"/>
              </a:rPr>
              <a:t> </a:t>
            </a:r>
            <a:r>
              <a:rPr lang="ru-RU" sz="3600" b="1" dirty="0" err="1">
                <a:solidFill>
                  <a:schemeClr val="tx1"/>
                </a:solidFill>
                <a:latin typeface="Times New Roman" pitchFamily="18" charset="0"/>
                <a:cs typeface="Times New Roman" pitchFamily="18" charset="0"/>
              </a:rPr>
              <a:t>Viola</a:t>
            </a:r>
            <a:r>
              <a:rPr lang="ru-RU" sz="3600" b="1" dirty="0">
                <a:solidFill>
                  <a:schemeClr val="tx1"/>
                </a:solidFill>
                <a:latin typeface="Times New Roman" pitchFamily="18" charset="0"/>
                <a:cs typeface="Times New Roman" pitchFamily="18" charset="0"/>
              </a:rPr>
              <a:t> v. </a:t>
            </a:r>
            <a:r>
              <a:rPr lang="ru-RU" sz="3600" b="1" dirty="0" err="1" smtClean="0">
                <a:solidFill>
                  <a:schemeClr val="tx1"/>
                </a:solidFill>
                <a:latin typeface="Times New Roman" pitchFamily="18" charset="0"/>
                <a:cs typeface="Times New Roman" pitchFamily="18" charset="0"/>
              </a:rPr>
              <a:t>Italy</a:t>
            </a:r>
            <a:r>
              <a:rPr lang="ru-RU" sz="3600" b="1" dirty="0" smtClean="0">
                <a:solidFill>
                  <a:schemeClr val="tx1"/>
                </a:solidFill>
                <a:latin typeface="Times New Roman" pitchFamily="18" charset="0"/>
                <a:cs typeface="Times New Roman" pitchFamily="18" charset="0"/>
              </a:rPr>
              <a:t>) </a:t>
            </a:r>
            <a:r>
              <a:rPr lang="uk-UA" sz="3600" dirty="0">
                <a:solidFill>
                  <a:schemeClr val="tx1"/>
                </a:solidFill>
                <a:latin typeface="Times New Roman" pitchFamily="18" charset="0"/>
                <a:cs typeface="Times New Roman" pitchFamily="18" charset="0"/>
              </a:rPr>
              <a:t>заявнику не було дозволено фізично бути присутнім в залі судових</a:t>
            </a:r>
            <a:br>
              <a:rPr lang="uk-UA" sz="3600" dirty="0">
                <a:solidFill>
                  <a:schemeClr val="tx1"/>
                </a:solidFill>
                <a:latin typeface="Times New Roman" pitchFamily="18" charset="0"/>
                <a:cs typeface="Times New Roman" pitchFamily="18" charset="0"/>
              </a:rPr>
            </a:br>
            <a:r>
              <a:rPr lang="uk-UA" sz="3600" dirty="0">
                <a:solidFill>
                  <a:schemeClr val="tx1"/>
                </a:solidFill>
                <a:latin typeface="Times New Roman" pitchFamily="18" charset="0"/>
                <a:cs typeface="Times New Roman" pitchFamily="18" charset="0"/>
              </a:rPr>
              <a:t>засідань при розгляді апеляції проти його вироку, оскільки, проходячи по іншим</a:t>
            </a:r>
            <a:br>
              <a:rPr lang="uk-UA" sz="3600" dirty="0">
                <a:solidFill>
                  <a:schemeClr val="tx1"/>
                </a:solidFill>
                <a:latin typeface="Times New Roman" pitchFamily="18" charset="0"/>
                <a:cs typeface="Times New Roman" pitchFamily="18" charset="0"/>
              </a:rPr>
            </a:br>
            <a:r>
              <a:rPr lang="uk-UA" sz="3600" dirty="0">
                <a:solidFill>
                  <a:schemeClr val="tx1"/>
                </a:solidFill>
                <a:latin typeface="Times New Roman" pitchFamily="18" charset="0"/>
                <a:cs typeface="Times New Roman" pitchFamily="18" charset="0"/>
              </a:rPr>
              <a:t>звинуваченнями, він був визнаний винним і засуджений до трьох років одиночного ув'язнення</a:t>
            </a:r>
            <a:br>
              <a:rPr lang="uk-UA" sz="3600" dirty="0">
                <a:solidFill>
                  <a:schemeClr val="tx1"/>
                </a:solidFill>
                <a:latin typeface="Times New Roman" pitchFamily="18" charset="0"/>
                <a:cs typeface="Times New Roman" pitchFamily="18" charset="0"/>
              </a:rPr>
            </a:br>
            <a:r>
              <a:rPr lang="uk-UA" sz="3600" dirty="0">
                <a:solidFill>
                  <a:schemeClr val="tx1"/>
                </a:solidFill>
                <a:latin typeface="Times New Roman" pitchFamily="18" charset="0"/>
                <a:cs typeface="Times New Roman" pitchFamily="18" charset="0"/>
              </a:rPr>
              <a:t>з міркувань безпеки</a:t>
            </a:r>
            <a:r>
              <a:rPr lang="uk-UA" sz="3600" dirty="0" smtClean="0">
                <a:solidFill>
                  <a:schemeClr val="tx1"/>
                </a:solidFill>
                <a:latin typeface="Times New Roman" pitchFamily="18" charset="0"/>
                <a:cs typeface="Times New Roman" pitchFamily="18" charset="0"/>
              </a:rPr>
              <a:t>.</a:t>
            </a:r>
          </a:p>
          <a:p>
            <a:pPr marL="68580" indent="0">
              <a:buNone/>
            </a:pPr>
            <a:r>
              <a:rPr lang="uk-UA" sz="3600" b="1" dirty="0" smtClean="0">
                <a:solidFill>
                  <a:schemeClr val="tx1"/>
                </a:solidFill>
                <a:latin typeface="Times New Roman" pitchFamily="18" charset="0"/>
                <a:cs typeface="Times New Roman" pitchFamily="18" charset="0"/>
              </a:rPr>
              <a:t>В справі </a:t>
            </a:r>
            <a:r>
              <a:rPr lang="ru-RU" sz="3600" b="1" dirty="0">
                <a:solidFill>
                  <a:schemeClr val="tx1"/>
                </a:solidFill>
                <a:latin typeface="Times New Roman" pitchFamily="18" charset="0"/>
                <a:cs typeface="Times New Roman" pitchFamily="18" charset="0"/>
              </a:rPr>
              <a:t>"</a:t>
            </a:r>
            <a:r>
              <a:rPr lang="ru-RU" sz="3600" b="1" dirty="0" err="1">
                <a:solidFill>
                  <a:schemeClr val="tx1"/>
                </a:solidFill>
                <a:latin typeface="Times New Roman" pitchFamily="18" charset="0"/>
                <a:cs typeface="Times New Roman" pitchFamily="18" charset="0"/>
              </a:rPr>
              <a:t>Ezeh</a:t>
            </a:r>
            <a:r>
              <a:rPr lang="ru-RU" sz="3600" b="1" dirty="0">
                <a:solidFill>
                  <a:schemeClr val="tx1"/>
                </a:solidFill>
                <a:latin typeface="Times New Roman" pitchFamily="18" charset="0"/>
                <a:cs typeface="Times New Roman" pitchFamily="18" charset="0"/>
              </a:rPr>
              <a:t> </a:t>
            </a:r>
            <a:r>
              <a:rPr lang="ru-RU" sz="3600" b="1" dirty="0" err="1">
                <a:solidFill>
                  <a:schemeClr val="tx1"/>
                </a:solidFill>
                <a:latin typeface="Times New Roman" pitchFamily="18" charset="0"/>
                <a:cs typeface="Times New Roman" pitchFamily="18" charset="0"/>
              </a:rPr>
              <a:t>and</a:t>
            </a:r>
            <a:r>
              <a:rPr lang="ru-RU" sz="3600" b="1" dirty="0">
                <a:solidFill>
                  <a:schemeClr val="tx1"/>
                </a:solidFill>
                <a:latin typeface="Times New Roman" pitchFamily="18" charset="0"/>
                <a:cs typeface="Times New Roman" pitchFamily="18" charset="0"/>
              </a:rPr>
              <a:t> </a:t>
            </a:r>
            <a:r>
              <a:rPr lang="ru-RU" sz="3600" b="1" dirty="0" err="1">
                <a:solidFill>
                  <a:schemeClr val="tx1"/>
                </a:solidFill>
                <a:latin typeface="Times New Roman" pitchFamily="18" charset="0"/>
                <a:cs typeface="Times New Roman" pitchFamily="18" charset="0"/>
              </a:rPr>
              <a:t>Connors</a:t>
            </a:r>
            <a:r>
              <a:rPr lang="ru-RU" sz="3600" b="1" dirty="0">
                <a:solidFill>
                  <a:schemeClr val="tx1"/>
                </a:solidFill>
                <a:latin typeface="Times New Roman" pitchFamily="18" charset="0"/>
                <a:cs typeface="Times New Roman" pitchFamily="18" charset="0"/>
              </a:rPr>
              <a:t> v. </a:t>
            </a:r>
            <a:r>
              <a:rPr lang="ru-RU" sz="3600" b="1" dirty="0" err="1">
                <a:solidFill>
                  <a:schemeClr val="tx1"/>
                </a:solidFill>
                <a:latin typeface="Times New Roman" pitchFamily="18" charset="0"/>
                <a:cs typeface="Times New Roman" pitchFamily="18" charset="0"/>
              </a:rPr>
              <a:t>the</a:t>
            </a:r>
            <a:r>
              <a:rPr lang="ru-RU" sz="3600" b="1" dirty="0">
                <a:solidFill>
                  <a:schemeClr val="tx1"/>
                </a:solidFill>
                <a:latin typeface="Times New Roman" pitchFamily="18" charset="0"/>
                <a:cs typeface="Times New Roman" pitchFamily="18" charset="0"/>
              </a:rPr>
              <a:t> </a:t>
            </a:r>
            <a:r>
              <a:rPr lang="ru-RU" sz="3600" b="1" dirty="0" err="1">
                <a:solidFill>
                  <a:schemeClr val="tx1"/>
                </a:solidFill>
                <a:latin typeface="Times New Roman" pitchFamily="18" charset="0"/>
                <a:cs typeface="Times New Roman" pitchFamily="18" charset="0"/>
              </a:rPr>
              <a:t>United</a:t>
            </a:r>
            <a:r>
              <a:rPr lang="ru-RU" sz="3600" b="1" dirty="0">
                <a:solidFill>
                  <a:schemeClr val="tx1"/>
                </a:solidFill>
                <a:latin typeface="Times New Roman" pitchFamily="18" charset="0"/>
                <a:cs typeface="Times New Roman" pitchFamily="18" charset="0"/>
              </a:rPr>
              <a:t> </a:t>
            </a:r>
            <a:r>
              <a:rPr lang="ru-RU" sz="3600" b="1" dirty="0" err="1">
                <a:solidFill>
                  <a:schemeClr val="tx1"/>
                </a:solidFill>
                <a:latin typeface="Times New Roman" pitchFamily="18" charset="0"/>
                <a:cs typeface="Times New Roman" pitchFamily="18" charset="0"/>
              </a:rPr>
              <a:t>Kingdom</a:t>
            </a:r>
            <a:r>
              <a:rPr lang="ru-RU" sz="3600" b="1" dirty="0">
                <a:solidFill>
                  <a:schemeClr val="tx1"/>
                </a:solidFill>
                <a:latin typeface="Times New Roman" pitchFamily="18" charset="0"/>
                <a:cs typeface="Times New Roman" pitchFamily="18" charset="0"/>
              </a:rPr>
              <a:t>" </a:t>
            </a:r>
            <a:r>
              <a:rPr lang="ru-RU" sz="3600" b="1" dirty="0" smtClean="0">
                <a:solidFill>
                  <a:schemeClr val="tx1"/>
                </a:solidFill>
                <a:latin typeface="Times New Roman" pitchFamily="18" charset="0"/>
                <a:cs typeface="Times New Roman" pitchFamily="18" charset="0"/>
              </a:rPr>
              <a:t>(</a:t>
            </a:r>
            <a:r>
              <a:rPr lang="ru-RU" sz="3600" b="1" dirty="0" err="1" smtClean="0">
                <a:solidFill>
                  <a:schemeClr val="tx1"/>
                </a:solidFill>
                <a:latin typeface="Times New Roman" pitchFamily="18" charset="0"/>
                <a:cs typeface="Times New Roman" pitchFamily="18" charset="0"/>
              </a:rPr>
              <a:t>Эзех</a:t>
            </a:r>
            <a:r>
              <a:rPr lang="ru-RU" sz="3600" b="1" dirty="0" smtClean="0">
                <a:solidFill>
                  <a:schemeClr val="tx1"/>
                </a:solidFill>
                <a:latin typeface="Times New Roman" pitchFamily="18" charset="0"/>
                <a:cs typeface="Times New Roman" pitchFamily="18" charset="0"/>
              </a:rPr>
              <a:t> </a:t>
            </a:r>
            <a:r>
              <a:rPr lang="ru-RU" sz="3600" b="1" dirty="0">
                <a:solidFill>
                  <a:schemeClr val="tx1"/>
                </a:solidFill>
                <a:latin typeface="Times New Roman" pitchFamily="18" charset="0"/>
                <a:cs typeface="Times New Roman" pitchFamily="18" charset="0"/>
              </a:rPr>
              <a:t>и </a:t>
            </a:r>
            <a:r>
              <a:rPr lang="ru-RU" sz="3600" b="1" dirty="0" err="1">
                <a:solidFill>
                  <a:schemeClr val="tx1"/>
                </a:solidFill>
                <a:latin typeface="Times New Roman" pitchFamily="18" charset="0"/>
                <a:cs typeface="Times New Roman" pitchFamily="18" charset="0"/>
              </a:rPr>
              <a:t>Коннорс</a:t>
            </a:r>
            <a:r>
              <a:rPr lang="ru-RU" sz="3600" b="1" dirty="0">
                <a:solidFill>
                  <a:schemeClr val="tx1"/>
                </a:solidFill>
                <a:latin typeface="Times New Roman" pitchFamily="18" charset="0"/>
                <a:cs typeface="Times New Roman" pitchFamily="18" charset="0"/>
              </a:rPr>
              <a:t> против Соединенного </a:t>
            </a:r>
            <a:r>
              <a:rPr lang="ru-RU" sz="3600" b="1" dirty="0" smtClean="0">
                <a:solidFill>
                  <a:schemeClr val="tx1"/>
                </a:solidFill>
                <a:latin typeface="Times New Roman" pitchFamily="18" charset="0"/>
                <a:cs typeface="Times New Roman" pitchFamily="18" charset="0"/>
              </a:rPr>
              <a:t>Королевства) </a:t>
            </a:r>
            <a:r>
              <a:rPr lang="ru-RU" sz="3600" dirty="0" err="1" smtClean="0">
                <a:solidFill>
                  <a:schemeClr val="tx1"/>
                </a:solidFill>
                <a:latin typeface="Times New Roman" pitchFamily="18" charset="0"/>
                <a:cs typeface="Times New Roman" pitchFamily="18" charset="0"/>
              </a:rPr>
              <a:t>обом</a:t>
            </a:r>
            <a:r>
              <a:rPr lang="uk-UA" sz="3600" dirty="0" smtClean="0">
                <a:solidFill>
                  <a:schemeClr val="tx1"/>
                </a:solidFill>
                <a:latin typeface="Times New Roman" pitchFamily="18" charset="0"/>
                <a:cs typeface="Times New Roman" pitchFamily="18" charset="0"/>
              </a:rPr>
              <a:t> заявникам </a:t>
            </a:r>
            <a:r>
              <a:rPr lang="uk-UA" sz="3600" dirty="0">
                <a:solidFill>
                  <a:schemeClr val="tx1"/>
                </a:solidFill>
                <a:latin typeface="Times New Roman" pitchFamily="18" charset="0"/>
                <a:cs typeface="Times New Roman" pitchFamily="18" charset="0"/>
              </a:rPr>
              <a:t>була надана відстрочка для консультацій з адвокатом, однак </a:t>
            </a:r>
            <a:r>
              <a:rPr lang="uk-UA" sz="3600" dirty="0" smtClean="0">
                <a:solidFill>
                  <a:schemeClr val="tx1"/>
                </a:solidFill>
                <a:latin typeface="Times New Roman" pitchFamily="18" charset="0"/>
                <a:cs typeface="Times New Roman" pitchFamily="18" charset="0"/>
              </a:rPr>
              <a:t>юридичне представництво </a:t>
            </a:r>
            <a:r>
              <a:rPr lang="uk-UA" sz="3600" dirty="0">
                <a:solidFill>
                  <a:schemeClr val="tx1"/>
                </a:solidFill>
                <a:latin typeface="Times New Roman" pitchFamily="18" charset="0"/>
                <a:cs typeface="Times New Roman" pitchFamily="18" charset="0"/>
              </a:rPr>
              <a:t>на самому слуханні було заборонено, оскільки начальник тюрми не</a:t>
            </a:r>
            <a:br>
              <a:rPr lang="uk-UA" sz="3600" dirty="0">
                <a:solidFill>
                  <a:schemeClr val="tx1"/>
                </a:solidFill>
                <a:latin typeface="Times New Roman" pitchFamily="18" charset="0"/>
                <a:cs typeface="Times New Roman" pitchFamily="18" charset="0"/>
              </a:rPr>
            </a:br>
            <a:r>
              <a:rPr lang="uk-UA" sz="3600" dirty="0">
                <a:solidFill>
                  <a:schemeClr val="tx1"/>
                </a:solidFill>
                <a:latin typeface="Times New Roman" pitchFamily="18" charset="0"/>
                <a:cs typeface="Times New Roman" pitchFamily="18" charset="0"/>
              </a:rPr>
              <a:t>порахував його необхідним.</a:t>
            </a:r>
            <a:endParaRPr lang="ru-RU" sz="3600" b="1" dirty="0">
              <a:solidFill>
                <a:schemeClr val="tx1"/>
              </a:solidFill>
              <a:latin typeface="Times New Roman" pitchFamily="18" charset="0"/>
              <a:cs typeface="Times New Roman" pitchFamily="18" charset="0"/>
            </a:endParaRPr>
          </a:p>
          <a:p>
            <a:pPr marL="68580" indent="0">
              <a:buNone/>
            </a:pPr>
            <a:endParaRPr lang="ru-RU" b="1" dirty="0"/>
          </a:p>
          <a:p>
            <a:pPr marL="68580" indent="0">
              <a:buNone/>
            </a:pPr>
            <a:r>
              <a:rPr lang="ru-RU" dirty="0"/>
              <a:t/>
            </a:r>
            <a:br>
              <a:rPr lang="ru-RU" dirty="0"/>
            </a:br>
            <a:endParaRPr lang="ru-RU" dirty="0"/>
          </a:p>
          <a:p>
            <a:pPr marL="68580" indent="0">
              <a:buNone/>
            </a:pPr>
            <a:endParaRPr lang="ru-RU" dirty="0"/>
          </a:p>
        </p:txBody>
      </p:sp>
    </p:spTree>
    <p:extLst>
      <p:ext uri="{BB962C8B-B14F-4D97-AF65-F5344CB8AC3E}">
        <p14:creationId xmlns:p14="http://schemas.microsoft.com/office/powerpoint/2010/main" val="3471837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8" y="476672"/>
            <a:ext cx="7848872" cy="5904656"/>
          </a:xfrm>
        </p:spPr>
        <p:txBody>
          <a:bodyPr/>
          <a:lstStyle/>
          <a:p>
            <a:pPr marL="68580" indent="0">
              <a:buNone/>
            </a:pPr>
            <a:r>
              <a:rPr lang="uk-UA" sz="3200" b="1" dirty="0" smtClean="0">
                <a:solidFill>
                  <a:schemeClr val="tx1"/>
                </a:solidFill>
                <a:latin typeface="Times New Roman" pitchFamily="18" charset="0"/>
                <a:cs typeface="Times New Roman" pitchFamily="18" charset="0"/>
              </a:rPr>
              <a:t>- </a:t>
            </a:r>
            <a:r>
              <a:rPr lang="it-IT" sz="3200" b="1" dirty="0" smtClean="0">
                <a:solidFill>
                  <a:schemeClr val="tx1"/>
                </a:solidFill>
                <a:latin typeface="Times New Roman" pitchFamily="18" charset="0"/>
                <a:cs typeface="Times New Roman" pitchFamily="18" charset="0"/>
              </a:rPr>
              <a:t>Pakelli </a:t>
            </a:r>
            <a:r>
              <a:rPr lang="it-IT" sz="3200" b="1" dirty="0">
                <a:solidFill>
                  <a:schemeClr val="tx1"/>
                </a:solidFill>
                <a:latin typeface="Times New Roman" pitchFamily="18" charset="0"/>
                <a:cs typeface="Times New Roman" pitchFamily="18" charset="0"/>
              </a:rPr>
              <a:t>v Germany (1983 </a:t>
            </a:r>
            <a:r>
              <a:rPr lang="uk-UA" sz="3200" b="1" dirty="0" smtClean="0">
                <a:solidFill>
                  <a:schemeClr val="tx1"/>
                </a:solidFill>
                <a:latin typeface="Times New Roman" pitchFamily="18" charset="0"/>
                <a:cs typeface="Times New Roman" pitchFamily="18" charset="0"/>
              </a:rPr>
              <a:t>р.)</a:t>
            </a:r>
          </a:p>
          <a:p>
            <a:pPr marL="68580" indent="0">
              <a:buNone/>
            </a:pPr>
            <a:r>
              <a:rPr lang="uk-UA"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Quaranta</a:t>
            </a:r>
            <a:r>
              <a:rPr lang="en-US" sz="3200" b="1" dirty="0" smtClean="0">
                <a:solidFill>
                  <a:schemeClr val="tx1"/>
                </a:solidFill>
                <a:latin typeface="Times New Roman" pitchFamily="18" charset="0"/>
                <a:cs typeface="Times New Roman" pitchFamily="18" charset="0"/>
              </a:rPr>
              <a:t> </a:t>
            </a:r>
            <a:r>
              <a:rPr lang="en-US" sz="3200" b="1" dirty="0">
                <a:solidFill>
                  <a:schemeClr val="tx1"/>
                </a:solidFill>
                <a:latin typeface="Times New Roman" pitchFamily="18" charset="0"/>
                <a:cs typeface="Times New Roman" pitchFamily="18" charset="0"/>
              </a:rPr>
              <a:t>v Switzerland (1991 </a:t>
            </a:r>
            <a:r>
              <a:rPr lang="ru-RU" sz="3200" b="1" dirty="0" smtClean="0">
                <a:solidFill>
                  <a:schemeClr val="tx1"/>
                </a:solidFill>
                <a:latin typeface="Times New Roman" pitchFamily="18" charset="0"/>
                <a:cs typeface="Times New Roman" pitchFamily="18" charset="0"/>
              </a:rPr>
              <a:t>р.)</a:t>
            </a:r>
          </a:p>
          <a:p>
            <a:pPr marL="68580" indent="0">
              <a:buNone/>
            </a:pPr>
            <a:r>
              <a:rPr lang="uk-UA"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Berlinski</a:t>
            </a:r>
            <a:r>
              <a:rPr lang="en-US" sz="3200" b="1" dirty="0" smtClean="0">
                <a:solidFill>
                  <a:schemeClr val="tx1"/>
                </a:solidFill>
                <a:latin typeface="Times New Roman" pitchFamily="18" charset="0"/>
                <a:cs typeface="Times New Roman" pitchFamily="18" charset="0"/>
              </a:rPr>
              <a:t> </a:t>
            </a:r>
            <a:r>
              <a:rPr lang="en-US" sz="3200" b="1" dirty="0">
                <a:solidFill>
                  <a:schemeClr val="tx1"/>
                </a:solidFill>
                <a:latin typeface="Times New Roman" pitchFamily="18" charset="0"/>
                <a:cs typeface="Times New Roman" pitchFamily="18" charset="0"/>
              </a:rPr>
              <a:t>v Poland (2002 </a:t>
            </a:r>
            <a:r>
              <a:rPr lang="ru-RU" sz="3200" b="1" dirty="0" smtClean="0">
                <a:solidFill>
                  <a:schemeClr val="tx1"/>
                </a:solidFill>
                <a:latin typeface="Times New Roman" pitchFamily="18" charset="0"/>
                <a:cs typeface="Times New Roman" pitchFamily="18" charset="0"/>
              </a:rPr>
              <a:t>р.)</a:t>
            </a:r>
          </a:p>
          <a:p>
            <a:pPr marL="68580" indent="0">
              <a:buNone/>
            </a:pPr>
            <a:r>
              <a:rPr lang="uk-UA"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Ensslin</a:t>
            </a:r>
            <a:r>
              <a:rPr lang="en-US" sz="3200" b="1" dirty="0" smtClean="0">
                <a:solidFill>
                  <a:schemeClr val="tx1"/>
                </a:solidFill>
                <a:latin typeface="Times New Roman" pitchFamily="18" charset="0"/>
                <a:cs typeface="Times New Roman" pitchFamily="18" charset="0"/>
              </a:rPr>
              <a:t> </a:t>
            </a:r>
            <a:r>
              <a:rPr lang="en-US" sz="3200" b="1" dirty="0">
                <a:solidFill>
                  <a:schemeClr val="tx1"/>
                </a:solidFill>
                <a:latin typeface="Times New Roman" pitchFamily="18" charset="0"/>
                <a:cs typeface="Times New Roman" pitchFamily="18" charset="0"/>
              </a:rPr>
              <a:t>and </a:t>
            </a:r>
            <a:r>
              <a:rPr lang="en-US" sz="3200" b="1" dirty="0" smtClean="0">
                <a:solidFill>
                  <a:schemeClr val="tx1"/>
                </a:solidFill>
                <a:latin typeface="Times New Roman" pitchFamily="18" charset="0"/>
                <a:cs typeface="Times New Roman" pitchFamily="18" charset="0"/>
              </a:rPr>
              <a:t>Others </a:t>
            </a:r>
            <a:r>
              <a:rPr lang="en-US" sz="3200" b="1" dirty="0">
                <a:solidFill>
                  <a:schemeClr val="tx1"/>
                </a:solidFill>
                <a:latin typeface="Times New Roman" pitchFamily="18" charset="0"/>
                <a:cs typeface="Times New Roman" pitchFamily="18" charset="0"/>
              </a:rPr>
              <a:t>Germany </a:t>
            </a:r>
            <a:r>
              <a:rPr lang="en-US" sz="3200" b="1" dirty="0" smtClean="0">
                <a:solidFill>
                  <a:schemeClr val="tx1"/>
                </a:solidFill>
                <a:latin typeface="Times New Roman" pitchFamily="18" charset="0"/>
                <a:cs typeface="Times New Roman" pitchFamily="18" charset="0"/>
              </a:rPr>
              <a:t>(</a:t>
            </a:r>
            <a:r>
              <a:rPr lang="en-US" sz="3200" b="1" dirty="0">
                <a:solidFill>
                  <a:schemeClr val="tx1"/>
                </a:solidFill>
                <a:latin typeface="Times New Roman" pitchFamily="18" charset="0"/>
                <a:cs typeface="Times New Roman" pitchFamily="18" charset="0"/>
              </a:rPr>
              <a:t>1978 </a:t>
            </a:r>
            <a:r>
              <a:rPr lang="uk-UA" sz="3200" b="1" dirty="0" smtClean="0">
                <a:solidFill>
                  <a:schemeClr val="tx1"/>
                </a:solidFill>
                <a:latin typeface="Times New Roman" pitchFamily="18" charset="0"/>
                <a:cs typeface="Times New Roman" pitchFamily="18" charset="0"/>
              </a:rPr>
              <a:t>р.)</a:t>
            </a:r>
          </a:p>
          <a:p>
            <a:pPr marL="68580" indent="0">
              <a:buNone/>
            </a:pPr>
            <a:r>
              <a:rPr lang="uk-UA" sz="3200" dirty="0">
                <a:solidFill>
                  <a:schemeClr val="tx1"/>
                </a:solidFill>
                <a:latin typeface="Times New Roman" pitchFamily="18" charset="0"/>
                <a:cs typeface="Times New Roman" pitchFamily="18" charset="0"/>
              </a:rPr>
              <a:t>В тому випадку, коли справа розглядається за відсутності обвинуваченого, ст. 6 (3) (c) вимагає надати його адвокату право представляти свого переховується від правосуддя клієнта </a:t>
            </a:r>
            <a:r>
              <a:rPr lang="uk-UA" sz="3200" b="1" dirty="0">
                <a:solidFill>
                  <a:schemeClr val="tx1"/>
                </a:solidFill>
                <a:latin typeface="Times New Roman" pitchFamily="18" charset="0"/>
                <a:cs typeface="Times New Roman" pitchFamily="18" charset="0"/>
              </a:rPr>
              <a:t>(</a:t>
            </a:r>
            <a:r>
              <a:rPr lang="uk-UA" sz="3200" b="1" dirty="0" err="1">
                <a:solidFill>
                  <a:schemeClr val="tx1"/>
                </a:solidFill>
                <a:latin typeface="Times New Roman" pitchFamily="18" charset="0"/>
                <a:cs typeface="Times New Roman" pitchFamily="18" charset="0"/>
              </a:rPr>
              <a:t>Karatas</a:t>
            </a:r>
            <a:r>
              <a:rPr lang="uk-UA" sz="3200" b="1" dirty="0">
                <a:solidFill>
                  <a:schemeClr val="tx1"/>
                </a:solidFill>
                <a:latin typeface="Times New Roman" pitchFamily="18" charset="0"/>
                <a:cs typeface="Times New Roman" pitchFamily="18" charset="0"/>
              </a:rPr>
              <a:t> </a:t>
            </a:r>
            <a:r>
              <a:rPr lang="en-US" sz="3200" b="1" dirty="0" smtClean="0">
                <a:solidFill>
                  <a:schemeClr val="tx1"/>
                </a:solidFill>
                <a:latin typeface="Times New Roman" pitchFamily="18" charset="0"/>
                <a:cs typeface="Times New Roman" pitchFamily="18" charset="0"/>
              </a:rPr>
              <a:t>and</a:t>
            </a:r>
            <a:r>
              <a:rPr lang="uk-UA" sz="3200" b="1" dirty="0" smtClean="0">
                <a:solidFill>
                  <a:schemeClr val="tx1"/>
                </a:solidFill>
                <a:latin typeface="Times New Roman" pitchFamily="18" charset="0"/>
                <a:cs typeface="Times New Roman" pitchFamily="18" charset="0"/>
              </a:rPr>
              <a:t> </a:t>
            </a:r>
            <a:r>
              <a:rPr lang="uk-UA" sz="3200" b="1" dirty="0" err="1">
                <a:solidFill>
                  <a:schemeClr val="tx1"/>
                </a:solidFill>
                <a:latin typeface="Times New Roman" pitchFamily="18" charset="0"/>
                <a:cs typeface="Times New Roman" pitchFamily="18" charset="0"/>
              </a:rPr>
              <a:t>Sari</a:t>
            </a:r>
            <a:r>
              <a:rPr lang="uk-UA" sz="3200" b="1" dirty="0">
                <a:solidFill>
                  <a:schemeClr val="tx1"/>
                </a:solidFill>
                <a:latin typeface="Times New Roman" pitchFamily="18" charset="0"/>
                <a:cs typeface="Times New Roman" pitchFamily="18" charset="0"/>
              </a:rPr>
              <a:t> v </a:t>
            </a:r>
            <a:r>
              <a:rPr lang="uk-UA" sz="3200" b="1" dirty="0" err="1">
                <a:solidFill>
                  <a:schemeClr val="tx1"/>
                </a:solidFill>
                <a:latin typeface="Times New Roman" pitchFamily="18" charset="0"/>
                <a:cs typeface="Times New Roman" pitchFamily="18" charset="0"/>
              </a:rPr>
              <a:t>France</a:t>
            </a:r>
            <a:r>
              <a:rPr lang="uk-UA" sz="3200" b="1" dirty="0">
                <a:solidFill>
                  <a:schemeClr val="tx1"/>
                </a:solidFill>
                <a:latin typeface="Times New Roman" pitchFamily="18" charset="0"/>
                <a:cs typeface="Times New Roman" pitchFamily="18" charset="0"/>
              </a:rPr>
              <a:t> (2002 г.)</a:t>
            </a:r>
            <a:endParaRPr lang="ru-RU" sz="3200" b="1" dirty="0">
              <a:solidFill>
                <a:schemeClr val="tx1"/>
              </a:solidFill>
              <a:latin typeface="Times New Roman" pitchFamily="18" charset="0"/>
              <a:cs typeface="Times New Roman" pitchFamily="18" charset="0"/>
            </a:endParaRPr>
          </a:p>
          <a:p>
            <a:pPr marL="68580" indent="0">
              <a:buNone/>
            </a:pPr>
            <a:endParaRPr lang="en-US" dirty="0"/>
          </a:p>
          <a:p>
            <a:pPr marL="68580" indent="0">
              <a:buNone/>
            </a:pPr>
            <a:endParaRPr lang="uk-UA" dirty="0" smtClean="0"/>
          </a:p>
          <a:p>
            <a:pPr marL="68580" indent="0">
              <a:buNone/>
            </a:pPr>
            <a:endParaRPr lang="it-IT" dirty="0"/>
          </a:p>
          <a:p>
            <a:pPr marL="68580" indent="0">
              <a:buNone/>
            </a:pPr>
            <a:endParaRPr lang="ru-RU" dirty="0"/>
          </a:p>
        </p:txBody>
      </p:sp>
    </p:spTree>
    <p:extLst>
      <p:ext uri="{BB962C8B-B14F-4D97-AF65-F5344CB8AC3E}">
        <p14:creationId xmlns:p14="http://schemas.microsoft.com/office/powerpoint/2010/main" val="14094058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208912" cy="6120680"/>
          </a:xfrm>
        </p:spPr>
        <p:txBody>
          <a:bodyPr/>
          <a:lstStyle/>
          <a:p>
            <a:pPr marL="68580" indent="0">
              <a:buNone/>
            </a:pPr>
            <a:endParaRPr lang="uk-UA" dirty="0" smtClean="0"/>
          </a:p>
          <a:p>
            <a:pPr marL="68580" indent="0">
              <a:buNone/>
            </a:pPr>
            <a:r>
              <a:rPr lang="uk-UA" sz="2800" b="1" i="1" dirty="0" smtClean="0">
                <a:solidFill>
                  <a:srgbClr val="660066"/>
                </a:solidFill>
                <a:latin typeface="Times New Roman" pitchFamily="18" charset="0"/>
                <a:cs typeface="Times New Roman" pitchFamily="18" charset="0"/>
              </a:rPr>
              <a:t>Обмеження </a:t>
            </a:r>
            <a:r>
              <a:rPr lang="uk-UA" sz="2800" b="1" i="1" dirty="0">
                <a:solidFill>
                  <a:srgbClr val="660066"/>
                </a:solidFill>
                <a:latin typeface="Times New Roman" pitchFamily="18" charset="0"/>
                <a:cs typeface="Times New Roman" pitchFamily="18" charset="0"/>
              </a:rPr>
              <a:t>доступу адвоката на досудовій </a:t>
            </a:r>
            <a:r>
              <a:rPr lang="uk-UA" sz="2800" b="1" i="1" dirty="0" smtClean="0">
                <a:solidFill>
                  <a:srgbClr val="660066"/>
                </a:solidFill>
                <a:latin typeface="Times New Roman" pitchFamily="18" charset="0"/>
                <a:cs typeface="Times New Roman" pitchFamily="18" charset="0"/>
              </a:rPr>
              <a:t>стадії</a:t>
            </a:r>
          </a:p>
          <a:p>
            <a:pPr marL="68580" indent="0">
              <a:buNone/>
            </a:pPr>
            <a:endParaRPr lang="uk-UA" dirty="0"/>
          </a:p>
          <a:p>
            <a:pPr marL="68580" indent="0">
              <a:buNone/>
            </a:pPr>
            <a:r>
              <a:rPr lang="uk-UA"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Zhelezov</a:t>
            </a:r>
            <a:r>
              <a:rPr lang="en-US" sz="2800" b="1" dirty="0" smtClean="0">
                <a:solidFill>
                  <a:schemeClr val="tx1"/>
                </a:solidFill>
                <a:latin typeface="Times New Roman" pitchFamily="18" charset="0"/>
                <a:cs typeface="Times New Roman" pitchFamily="18" charset="0"/>
              </a:rPr>
              <a:t> </a:t>
            </a:r>
            <a:r>
              <a:rPr lang="en-US" sz="2800" b="1" dirty="0">
                <a:solidFill>
                  <a:schemeClr val="tx1"/>
                </a:solidFill>
                <a:latin typeface="Times New Roman" pitchFamily="18" charset="0"/>
                <a:cs typeface="Times New Roman" pitchFamily="18" charset="0"/>
              </a:rPr>
              <a:t>v Russia </a:t>
            </a:r>
            <a:r>
              <a:rPr lang="en-US" sz="2800" b="1" dirty="0" smtClean="0">
                <a:solidFill>
                  <a:schemeClr val="tx1"/>
                </a:solidFill>
                <a:latin typeface="Times New Roman" pitchFamily="18" charset="0"/>
                <a:cs typeface="Times New Roman" pitchFamily="18" charset="0"/>
              </a:rPr>
              <a:t>(2002 </a:t>
            </a:r>
            <a:r>
              <a:rPr lang="ru-RU" sz="2800" b="1" dirty="0">
                <a:solidFill>
                  <a:schemeClr val="tx1"/>
                </a:solidFill>
                <a:latin typeface="Times New Roman" pitchFamily="18" charset="0"/>
                <a:cs typeface="Times New Roman" pitchFamily="18" charset="0"/>
              </a:rPr>
              <a:t>р</a:t>
            </a:r>
            <a:r>
              <a:rPr lang="ru-RU" sz="2800" b="1" dirty="0" smtClean="0">
                <a:solidFill>
                  <a:schemeClr val="tx1"/>
                </a:solidFill>
                <a:latin typeface="Times New Roman" pitchFamily="18" charset="0"/>
                <a:cs typeface="Times New Roman" pitchFamily="18" charset="0"/>
              </a:rPr>
              <a:t>.)</a:t>
            </a:r>
          </a:p>
          <a:p>
            <a:pPr marL="68580" indent="0">
              <a:buNone/>
            </a:pPr>
            <a:r>
              <a:rPr lang="uk-UA" sz="2800" b="1" dirty="0" smtClean="0">
                <a:solidFill>
                  <a:schemeClr val="tx1"/>
                </a:solidFill>
                <a:latin typeface="Times New Roman" pitchFamily="18" charset="0"/>
                <a:cs typeface="Times New Roman" pitchFamily="18" charset="0"/>
              </a:rPr>
              <a:t>- </a:t>
            </a:r>
            <a:r>
              <a:rPr lang="en-US" sz="2800" b="1" dirty="0" smtClean="0">
                <a:solidFill>
                  <a:schemeClr val="tx1"/>
                </a:solidFill>
                <a:latin typeface="Times New Roman" pitchFamily="18" charset="0"/>
                <a:cs typeface="Times New Roman" pitchFamily="18" charset="0"/>
              </a:rPr>
              <a:t>Latimer </a:t>
            </a:r>
            <a:r>
              <a:rPr lang="en-US" sz="2800" b="1" dirty="0">
                <a:solidFill>
                  <a:schemeClr val="tx1"/>
                </a:solidFill>
                <a:latin typeface="Times New Roman" pitchFamily="18" charset="0"/>
                <a:cs typeface="Times New Roman" pitchFamily="18" charset="0"/>
              </a:rPr>
              <a:t>v United </a:t>
            </a:r>
            <a:r>
              <a:rPr lang="en-US" sz="2800" b="1" dirty="0" smtClean="0">
                <a:solidFill>
                  <a:schemeClr val="tx1"/>
                </a:solidFill>
                <a:latin typeface="Times New Roman" pitchFamily="18" charset="0"/>
                <a:cs typeface="Times New Roman" pitchFamily="18" charset="0"/>
              </a:rPr>
              <a:t>Kingdom (2005 </a:t>
            </a:r>
            <a:r>
              <a:rPr lang="ru-RU" sz="2800" b="1" dirty="0" smtClean="0">
                <a:solidFill>
                  <a:schemeClr val="tx1"/>
                </a:solidFill>
                <a:latin typeface="Times New Roman" pitchFamily="18" charset="0"/>
                <a:cs typeface="Times New Roman" pitchFamily="18" charset="0"/>
              </a:rPr>
              <a:t>р.)</a:t>
            </a:r>
            <a:r>
              <a:rPr lang="ru-RU" sz="2800" dirty="0" smtClean="0">
                <a:solidFill>
                  <a:schemeClr val="tx1"/>
                </a:solidFill>
                <a:latin typeface="Times New Roman" pitchFamily="18" charset="0"/>
                <a:cs typeface="Times New Roman" pitchFamily="18" charset="0"/>
              </a:rPr>
              <a:t>- </a:t>
            </a:r>
            <a:r>
              <a:rPr lang="uk-UA" sz="2800" dirty="0" smtClean="0">
                <a:solidFill>
                  <a:schemeClr val="tx1"/>
                </a:solidFill>
                <a:latin typeface="Times New Roman" pitchFamily="18" charset="0"/>
                <a:cs typeface="Times New Roman" pitchFamily="18" charset="0"/>
              </a:rPr>
              <a:t>Таким </a:t>
            </a:r>
            <a:r>
              <a:rPr lang="uk-UA" sz="2800" dirty="0">
                <a:solidFill>
                  <a:schemeClr val="tx1"/>
                </a:solidFill>
                <a:latin typeface="Times New Roman" pitchFamily="18" charset="0"/>
                <a:cs typeface="Times New Roman" pitchFamily="18" charset="0"/>
              </a:rPr>
              <a:t>чином, незважаючи на створену взяттям під варту атмосферу залякування,</a:t>
            </a:r>
            <a:br>
              <a:rPr lang="uk-UA" sz="2800" dirty="0">
                <a:solidFill>
                  <a:schemeClr val="tx1"/>
                </a:solidFill>
                <a:latin typeface="Times New Roman" pitchFamily="18" charset="0"/>
                <a:cs typeface="Times New Roman" pitchFamily="18" charset="0"/>
              </a:rPr>
            </a:br>
            <a:r>
              <a:rPr lang="uk-UA" sz="2800" dirty="0">
                <a:solidFill>
                  <a:schemeClr val="tx1"/>
                </a:solidFill>
                <a:latin typeface="Times New Roman" pitchFamily="18" charset="0"/>
                <a:cs typeface="Times New Roman" pitchFamily="18" charset="0"/>
              </a:rPr>
              <a:t>коли і були зроблені дані обмовляють себе заяви, заявнику не було відмовлено</a:t>
            </a:r>
            <a:br>
              <a:rPr lang="uk-UA" sz="2800" dirty="0">
                <a:solidFill>
                  <a:schemeClr val="tx1"/>
                </a:solidFill>
                <a:latin typeface="Times New Roman" pitchFamily="18" charset="0"/>
                <a:cs typeface="Times New Roman" pitchFamily="18" charset="0"/>
              </a:rPr>
            </a:br>
            <a:r>
              <a:rPr lang="uk-UA" sz="2800" dirty="0">
                <a:solidFill>
                  <a:schemeClr val="tx1"/>
                </a:solidFill>
                <a:latin typeface="Times New Roman" pitchFamily="18" charset="0"/>
                <a:cs typeface="Times New Roman" pitchFamily="18" charset="0"/>
              </a:rPr>
              <a:t>в справедливому суді і праві бути представленим адвокатом.</a:t>
            </a:r>
            <a:endParaRPr lang="ru-RU" sz="2800" dirty="0" smtClean="0">
              <a:solidFill>
                <a:schemeClr val="tx1"/>
              </a:solidFill>
              <a:latin typeface="Times New Roman" pitchFamily="18" charset="0"/>
              <a:cs typeface="Times New Roman" pitchFamily="18" charset="0"/>
            </a:endParaRPr>
          </a:p>
          <a:p>
            <a:pPr marL="68580" indent="0">
              <a:buNone/>
            </a:pPr>
            <a:r>
              <a:rPr lang="uk-UA" sz="2800" b="1" dirty="0" smtClean="0">
                <a:solidFill>
                  <a:schemeClr val="tx1"/>
                </a:solidFill>
                <a:latin typeface="Times New Roman" pitchFamily="18" charset="0"/>
                <a:cs typeface="Times New Roman" pitchFamily="18" charset="0"/>
              </a:rPr>
              <a:t>- </a:t>
            </a:r>
            <a:r>
              <a:rPr lang="en-US" sz="2800" b="1" dirty="0" smtClean="0">
                <a:solidFill>
                  <a:schemeClr val="tx1"/>
                </a:solidFill>
                <a:latin typeface="Times New Roman" pitchFamily="18" charset="0"/>
                <a:cs typeface="Times New Roman" pitchFamily="18" charset="0"/>
              </a:rPr>
              <a:t>Magee </a:t>
            </a:r>
            <a:r>
              <a:rPr lang="en-US" sz="2800" b="1" dirty="0">
                <a:solidFill>
                  <a:schemeClr val="tx1"/>
                </a:solidFill>
                <a:latin typeface="Times New Roman" pitchFamily="18" charset="0"/>
                <a:cs typeface="Times New Roman" pitchFamily="18" charset="0"/>
              </a:rPr>
              <a:t>v United Kingdom (2000 </a:t>
            </a:r>
            <a:r>
              <a:rPr lang="uk-UA" sz="2800" b="1" dirty="0" smtClean="0">
                <a:solidFill>
                  <a:schemeClr val="tx1"/>
                </a:solidFill>
                <a:latin typeface="Times New Roman" pitchFamily="18" charset="0"/>
                <a:cs typeface="Times New Roman" pitchFamily="18" charset="0"/>
              </a:rPr>
              <a:t>р.)</a:t>
            </a:r>
          </a:p>
          <a:p>
            <a:pPr marL="68580" indent="0">
              <a:buNone/>
            </a:pPr>
            <a:endParaRPr lang="ru-RU" dirty="0"/>
          </a:p>
          <a:p>
            <a:pPr marL="68580" indent="0">
              <a:buNone/>
            </a:pPr>
            <a:endParaRPr lang="ru-RU" dirty="0"/>
          </a:p>
          <a:p>
            <a:pPr marL="68580" indent="0">
              <a:buNone/>
            </a:pPr>
            <a:endParaRPr lang="ru-RU" dirty="0"/>
          </a:p>
          <a:p>
            <a:pPr marL="68580" indent="0">
              <a:buNone/>
            </a:pPr>
            <a:endParaRPr lang="ru-RU" dirty="0"/>
          </a:p>
        </p:txBody>
      </p:sp>
    </p:spTree>
    <p:extLst>
      <p:ext uri="{BB962C8B-B14F-4D97-AF65-F5344CB8AC3E}">
        <p14:creationId xmlns:p14="http://schemas.microsoft.com/office/powerpoint/2010/main" val="39700432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404664"/>
            <a:ext cx="8064896" cy="5976664"/>
          </a:xfrm>
        </p:spPr>
        <p:txBody>
          <a:bodyPr/>
          <a:lstStyle/>
          <a:p>
            <a:pPr marL="68580" indent="0">
              <a:buNone/>
            </a:pPr>
            <a:endParaRPr lang="uk-UA" dirty="0" smtClean="0"/>
          </a:p>
          <a:p>
            <a:pPr marL="68580" indent="0">
              <a:buNone/>
            </a:pPr>
            <a:r>
              <a:rPr lang="uk-UA" sz="3200" dirty="0" smtClean="0">
                <a:solidFill>
                  <a:srgbClr val="660066"/>
                </a:solidFill>
                <a:latin typeface="Times New Roman" pitchFamily="18" charset="0"/>
                <a:cs typeface="Times New Roman" pitchFamily="18" charset="0"/>
              </a:rPr>
              <a:t>Конфіденційність </a:t>
            </a:r>
            <a:r>
              <a:rPr lang="uk-UA" sz="3200" dirty="0">
                <a:solidFill>
                  <a:srgbClr val="660066"/>
                </a:solidFill>
                <a:latin typeface="Times New Roman" pitchFamily="18" charset="0"/>
                <a:cs typeface="Times New Roman" pitchFamily="18" charset="0"/>
              </a:rPr>
              <a:t>і ефективність спілкування з </a:t>
            </a:r>
            <a:r>
              <a:rPr lang="uk-UA" sz="3200" dirty="0" smtClean="0">
                <a:solidFill>
                  <a:srgbClr val="660066"/>
                </a:solidFill>
                <a:latin typeface="Times New Roman" pitchFamily="18" charset="0"/>
                <a:cs typeface="Times New Roman" pitchFamily="18" charset="0"/>
              </a:rPr>
              <a:t>адвокатом.</a:t>
            </a:r>
          </a:p>
          <a:p>
            <a:pPr marL="68580" indent="0">
              <a:buNone/>
            </a:pPr>
            <a:endParaRPr lang="uk-UA" dirty="0">
              <a:latin typeface="Times New Roman" pitchFamily="18" charset="0"/>
              <a:cs typeface="Times New Roman" pitchFamily="18" charset="0"/>
            </a:endParaRPr>
          </a:p>
          <a:p>
            <a:pPr marL="68580" indent="0">
              <a:buNone/>
            </a:pPr>
            <a:r>
              <a:rPr lang="en-US" sz="2800" b="1" dirty="0" err="1" smtClean="0">
                <a:solidFill>
                  <a:schemeClr val="tx1"/>
                </a:solidFill>
                <a:latin typeface="Times New Roman" pitchFamily="18" charset="0"/>
                <a:cs typeface="Times New Roman" pitchFamily="18" charset="0"/>
              </a:rPr>
              <a:t>Artico</a:t>
            </a:r>
            <a:r>
              <a:rPr lang="en-US" sz="2800" b="1" dirty="0" smtClean="0">
                <a:solidFill>
                  <a:schemeClr val="tx1"/>
                </a:solidFill>
                <a:latin typeface="Times New Roman" pitchFamily="18" charset="0"/>
                <a:cs typeface="Times New Roman" pitchFamily="18" charset="0"/>
              </a:rPr>
              <a:t> </a:t>
            </a:r>
            <a:r>
              <a:rPr lang="en-US" sz="2800" b="1" dirty="0">
                <a:solidFill>
                  <a:schemeClr val="tx1"/>
                </a:solidFill>
                <a:latin typeface="Times New Roman" pitchFamily="18" charset="0"/>
                <a:cs typeface="Times New Roman" pitchFamily="18" charset="0"/>
              </a:rPr>
              <a:t>v Italy (1980 </a:t>
            </a:r>
            <a:r>
              <a:rPr lang="uk-UA" sz="2800" b="1" dirty="0" smtClean="0">
                <a:solidFill>
                  <a:schemeClr val="tx1"/>
                </a:solidFill>
                <a:latin typeface="Times New Roman" pitchFamily="18" charset="0"/>
                <a:cs typeface="Times New Roman" pitchFamily="18" charset="0"/>
              </a:rPr>
              <a:t>р.)</a:t>
            </a:r>
          </a:p>
          <a:p>
            <a:pPr marL="68580" indent="0">
              <a:buNone/>
            </a:pPr>
            <a:r>
              <a:rPr lang="en-US" sz="2800" b="1" dirty="0" smtClean="0">
                <a:solidFill>
                  <a:schemeClr val="tx1"/>
                </a:solidFill>
                <a:latin typeface="Times New Roman" pitchFamily="18" charset="0"/>
                <a:cs typeface="Times New Roman" pitchFamily="18" charset="0"/>
              </a:rPr>
              <a:t>Brennan </a:t>
            </a:r>
            <a:r>
              <a:rPr lang="en-US" sz="2800" b="1" dirty="0">
                <a:solidFill>
                  <a:schemeClr val="tx1"/>
                </a:solidFill>
                <a:latin typeface="Times New Roman" pitchFamily="18" charset="0"/>
                <a:cs typeface="Times New Roman" pitchFamily="18" charset="0"/>
              </a:rPr>
              <a:t>v United Kingdom </a:t>
            </a:r>
            <a:r>
              <a:rPr lang="en-US" sz="2800" b="1" dirty="0" smtClean="0">
                <a:solidFill>
                  <a:schemeClr val="tx1"/>
                </a:solidFill>
                <a:latin typeface="Times New Roman" pitchFamily="18" charset="0"/>
                <a:cs typeface="Times New Roman" pitchFamily="18" charset="0"/>
              </a:rPr>
              <a:t>(2001</a:t>
            </a:r>
            <a:r>
              <a:rPr lang="uk-UA" sz="2800" b="1" dirty="0" smtClean="0">
                <a:solidFill>
                  <a:schemeClr val="tx1"/>
                </a:solidFill>
                <a:latin typeface="Times New Roman" pitchFamily="18" charset="0"/>
                <a:cs typeface="Times New Roman" pitchFamily="18" charset="0"/>
              </a:rPr>
              <a:t>р.)</a:t>
            </a:r>
          </a:p>
          <a:p>
            <a:pPr marL="68580" indent="0">
              <a:buNone/>
            </a:pPr>
            <a:r>
              <a:rPr lang="de-DE" sz="2800" b="1" dirty="0">
                <a:solidFill>
                  <a:schemeClr val="tx1"/>
                </a:solidFill>
                <a:latin typeface="Times New Roman" pitchFamily="18" charset="0"/>
                <a:cs typeface="Times New Roman" pitchFamily="18" charset="0"/>
              </a:rPr>
              <a:t>S. v </a:t>
            </a:r>
            <a:r>
              <a:rPr lang="de-DE" sz="2800" b="1" dirty="0" err="1">
                <a:solidFill>
                  <a:schemeClr val="tx1"/>
                </a:solidFill>
                <a:latin typeface="Times New Roman" pitchFamily="18" charset="0"/>
                <a:cs typeface="Times New Roman" pitchFamily="18" charset="0"/>
              </a:rPr>
              <a:t>Switzerland</a:t>
            </a:r>
            <a:r>
              <a:rPr lang="de-DE" sz="2800" b="1" dirty="0">
                <a:solidFill>
                  <a:schemeClr val="tx1"/>
                </a:solidFill>
                <a:latin typeface="Times New Roman" pitchFamily="18" charset="0"/>
                <a:cs typeface="Times New Roman" pitchFamily="18" charset="0"/>
              </a:rPr>
              <a:t> (1991 </a:t>
            </a:r>
            <a:r>
              <a:rPr lang="uk-UA" sz="2800" b="1" dirty="0" smtClean="0">
                <a:solidFill>
                  <a:schemeClr val="tx1"/>
                </a:solidFill>
                <a:latin typeface="Times New Roman" pitchFamily="18" charset="0"/>
                <a:cs typeface="Times New Roman" pitchFamily="18" charset="0"/>
              </a:rPr>
              <a:t>р.)</a:t>
            </a:r>
          </a:p>
          <a:p>
            <a:pPr marL="68580" indent="0">
              <a:buNone/>
            </a:pPr>
            <a:r>
              <a:rPr lang="pt-BR" sz="2800" b="1" dirty="0">
                <a:solidFill>
                  <a:schemeClr val="tx1"/>
                </a:solidFill>
                <a:latin typeface="Times New Roman" pitchFamily="18" charset="0"/>
                <a:cs typeface="Times New Roman" pitchFamily="18" charset="0"/>
              </a:rPr>
              <a:t>Daud v Portugal (1998 </a:t>
            </a:r>
            <a:r>
              <a:rPr lang="uk-UA" sz="2800" b="1" dirty="0" smtClean="0">
                <a:solidFill>
                  <a:schemeClr val="tx1"/>
                </a:solidFill>
                <a:latin typeface="Times New Roman" pitchFamily="18" charset="0"/>
                <a:cs typeface="Times New Roman" pitchFamily="18" charset="0"/>
              </a:rPr>
              <a:t>р.)</a:t>
            </a:r>
          </a:p>
          <a:p>
            <a:pPr marL="68580" indent="0">
              <a:buNone/>
            </a:pPr>
            <a:r>
              <a:rPr lang="pt-BR" sz="2800" b="1" dirty="0">
                <a:solidFill>
                  <a:schemeClr val="tx1"/>
                </a:solidFill>
                <a:latin typeface="Times New Roman" pitchFamily="18" charset="0"/>
                <a:cs typeface="Times New Roman" pitchFamily="18" charset="0"/>
              </a:rPr>
              <a:t>Czekalla v Portugal (2002 </a:t>
            </a:r>
            <a:r>
              <a:rPr lang="uk-UA" sz="2800" b="1" dirty="0" smtClean="0">
                <a:solidFill>
                  <a:schemeClr val="tx1"/>
                </a:solidFill>
                <a:latin typeface="Times New Roman" pitchFamily="18" charset="0"/>
                <a:cs typeface="Times New Roman" pitchFamily="18" charset="0"/>
              </a:rPr>
              <a:t>р.)</a:t>
            </a:r>
          </a:p>
          <a:p>
            <a:pPr marL="68580" indent="0">
              <a:buNone/>
            </a:pPr>
            <a:r>
              <a:rPr lang="it-IT" sz="2800" b="1" dirty="0">
                <a:solidFill>
                  <a:schemeClr val="tx1"/>
                </a:solidFill>
                <a:latin typeface="Times New Roman" pitchFamily="18" charset="0"/>
                <a:cs typeface="Times New Roman" pitchFamily="18" charset="0"/>
              </a:rPr>
              <a:t>Sannino v Italy (2006 </a:t>
            </a:r>
            <a:r>
              <a:rPr lang="uk-UA" sz="2800" b="1" dirty="0" smtClean="0">
                <a:solidFill>
                  <a:schemeClr val="tx1"/>
                </a:solidFill>
                <a:latin typeface="Times New Roman" pitchFamily="18" charset="0"/>
                <a:cs typeface="Times New Roman" pitchFamily="18" charset="0"/>
              </a:rPr>
              <a:t>р.)</a:t>
            </a:r>
          </a:p>
          <a:p>
            <a:pPr marL="68580" indent="0">
              <a:buNone/>
            </a:pPr>
            <a:endParaRPr lang="en-US" dirty="0"/>
          </a:p>
          <a:p>
            <a:pPr marL="68580" indent="0">
              <a:buNone/>
            </a:pPr>
            <a:endParaRPr lang="ru-RU" dirty="0"/>
          </a:p>
        </p:txBody>
      </p:sp>
    </p:spTree>
    <p:extLst>
      <p:ext uri="{BB962C8B-B14F-4D97-AF65-F5344CB8AC3E}">
        <p14:creationId xmlns:p14="http://schemas.microsoft.com/office/powerpoint/2010/main" val="30052970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404664"/>
            <a:ext cx="7024744" cy="576064"/>
          </a:xfrm>
        </p:spPr>
        <p:txBody>
          <a:bodyPr>
            <a:normAutofit/>
          </a:bodyPr>
          <a:lstStyle/>
          <a:p>
            <a:pPr algn="ctr"/>
            <a:r>
              <a:rPr lang="uk-UA" sz="2800" b="1" dirty="0">
                <a:solidFill>
                  <a:schemeClr val="tx1"/>
                </a:solidFill>
              </a:rPr>
              <a:t>ДОПИТ СВІДКІВ</a:t>
            </a:r>
            <a:endParaRPr lang="ru-RU" sz="2800" dirty="0"/>
          </a:p>
        </p:txBody>
      </p:sp>
      <p:sp>
        <p:nvSpPr>
          <p:cNvPr id="3" name="Объект 2"/>
          <p:cNvSpPr>
            <a:spLocks noGrp="1"/>
          </p:cNvSpPr>
          <p:nvPr>
            <p:ph idx="1"/>
          </p:nvPr>
        </p:nvSpPr>
        <p:spPr>
          <a:xfrm>
            <a:off x="755576" y="1052736"/>
            <a:ext cx="7704856" cy="5256584"/>
          </a:xfrm>
        </p:spPr>
        <p:txBody>
          <a:bodyPr/>
          <a:lstStyle/>
          <a:p>
            <a:pPr marL="68580" indent="0">
              <a:buNone/>
            </a:pPr>
            <a:r>
              <a:rPr lang="uk-UA" sz="2800" dirty="0">
                <a:solidFill>
                  <a:schemeClr val="tx1"/>
                </a:solidFill>
                <a:latin typeface="Times New Roman" pitchFamily="18" charset="0"/>
                <a:cs typeface="Times New Roman" pitchFamily="18" charset="0"/>
              </a:rPr>
              <a:t>Слово «свідок» має в ст. 6 (3) (d) автономне значення і не обмежується особами, що дають</a:t>
            </a:r>
            <a:br>
              <a:rPr lang="uk-UA" sz="2800" dirty="0">
                <a:solidFill>
                  <a:schemeClr val="tx1"/>
                </a:solidFill>
                <a:latin typeface="Times New Roman" pitchFamily="18" charset="0"/>
                <a:cs typeface="Times New Roman" pitchFamily="18" charset="0"/>
              </a:rPr>
            </a:br>
            <a:r>
              <a:rPr lang="uk-UA" sz="2800" dirty="0">
                <a:solidFill>
                  <a:schemeClr val="tx1"/>
                </a:solidFill>
                <a:latin typeface="Times New Roman" pitchFamily="18" charset="0"/>
                <a:cs typeface="Times New Roman" pitchFamily="18" charset="0"/>
              </a:rPr>
              <a:t>показання в режимі реального часу на суді. Сюди також відносяться укладачі заяв,</a:t>
            </a:r>
            <a:br>
              <a:rPr lang="uk-UA" sz="2800" dirty="0">
                <a:solidFill>
                  <a:schemeClr val="tx1"/>
                </a:solidFill>
                <a:latin typeface="Times New Roman" pitchFamily="18" charset="0"/>
                <a:cs typeface="Times New Roman" pitchFamily="18" charset="0"/>
              </a:rPr>
            </a:br>
            <a:r>
              <a:rPr lang="uk-UA" sz="2800" dirty="0">
                <a:solidFill>
                  <a:schemeClr val="tx1"/>
                </a:solidFill>
                <a:latin typeface="Times New Roman" pitchFamily="18" charset="0"/>
                <a:cs typeface="Times New Roman" pitchFamily="18" charset="0"/>
              </a:rPr>
              <a:t>зачитуємо в суді або представляються суду першої інстанції іншим способом і прийняті</a:t>
            </a:r>
            <a:br>
              <a:rPr lang="uk-UA" sz="2800" dirty="0">
                <a:solidFill>
                  <a:schemeClr val="tx1"/>
                </a:solidFill>
                <a:latin typeface="Times New Roman" pitchFamily="18" charset="0"/>
                <a:cs typeface="Times New Roman" pitchFamily="18" charset="0"/>
              </a:rPr>
            </a:br>
            <a:r>
              <a:rPr lang="uk-UA" sz="2800" dirty="0">
                <a:solidFill>
                  <a:schemeClr val="tx1"/>
                </a:solidFill>
                <a:latin typeface="Times New Roman" pitchFamily="18" charset="0"/>
                <a:cs typeface="Times New Roman" pitchFamily="18" charset="0"/>
              </a:rPr>
              <a:t>судом до відома </a:t>
            </a:r>
            <a:r>
              <a:rPr lang="uk-UA" sz="2800" b="1" dirty="0" smtClean="0">
                <a:solidFill>
                  <a:schemeClr val="tx1"/>
                </a:solidFill>
                <a:latin typeface="Times New Roman" pitchFamily="18" charset="0"/>
                <a:cs typeface="Times New Roman" pitchFamily="18" charset="0"/>
              </a:rPr>
              <a:t>(</a:t>
            </a:r>
            <a:r>
              <a:rPr lang="uk-UA" sz="2800" b="1" dirty="0" err="1" smtClean="0">
                <a:solidFill>
                  <a:schemeClr val="tx1"/>
                </a:solidFill>
                <a:latin typeface="Times New Roman" pitchFamily="18" charset="0"/>
                <a:cs typeface="Times New Roman" pitchFamily="18" charset="0"/>
              </a:rPr>
              <a:t>Kostowski</a:t>
            </a:r>
            <a:r>
              <a:rPr lang="uk-UA" sz="2800" b="1" dirty="0" smtClean="0">
                <a:solidFill>
                  <a:schemeClr val="tx1"/>
                </a:solidFill>
                <a:latin typeface="Times New Roman" pitchFamily="18" charset="0"/>
                <a:cs typeface="Times New Roman" pitchFamily="18" charset="0"/>
              </a:rPr>
              <a:t> </a:t>
            </a:r>
            <a:r>
              <a:rPr lang="uk-UA" sz="2800" b="1" dirty="0">
                <a:solidFill>
                  <a:schemeClr val="tx1"/>
                </a:solidFill>
                <a:latin typeface="Times New Roman" pitchFamily="18" charset="0"/>
                <a:cs typeface="Times New Roman" pitchFamily="18" charset="0"/>
              </a:rPr>
              <a:t>v </a:t>
            </a:r>
            <a:r>
              <a:rPr lang="uk-UA" sz="2800" b="1" dirty="0" err="1" smtClean="0">
                <a:solidFill>
                  <a:schemeClr val="tx1"/>
                </a:solidFill>
                <a:latin typeface="Times New Roman" pitchFamily="18" charset="0"/>
                <a:cs typeface="Times New Roman" pitchFamily="18" charset="0"/>
              </a:rPr>
              <a:t>Netherlands</a:t>
            </a:r>
            <a:r>
              <a:rPr lang="uk-UA" sz="2800" b="1" dirty="0" smtClean="0">
                <a:solidFill>
                  <a:schemeClr val="tx1"/>
                </a:solidFill>
                <a:latin typeface="Times New Roman" pitchFamily="18" charset="0"/>
                <a:cs typeface="Times New Roman" pitchFamily="18" charset="0"/>
              </a:rPr>
              <a:t> </a:t>
            </a:r>
          </a:p>
          <a:p>
            <a:pPr marL="68580" indent="0">
              <a:buNone/>
            </a:pPr>
            <a:r>
              <a:rPr lang="uk-UA" sz="2800" b="1" dirty="0" smtClean="0">
                <a:solidFill>
                  <a:schemeClr val="tx1"/>
                </a:solidFill>
                <a:latin typeface="Times New Roman" pitchFamily="18" charset="0"/>
                <a:cs typeface="Times New Roman" pitchFamily="18" charset="0"/>
              </a:rPr>
              <a:t>1989 р.)</a:t>
            </a:r>
          </a:p>
          <a:p>
            <a:pPr marL="68580" indent="0">
              <a:buNone/>
            </a:pPr>
            <a:r>
              <a:rPr lang="ru-RU" sz="2800" b="1" dirty="0" smtClean="0">
                <a:solidFill>
                  <a:schemeClr val="tx1"/>
                </a:solidFill>
                <a:latin typeface="Times New Roman" pitchFamily="18" charset="0"/>
                <a:cs typeface="Times New Roman" pitchFamily="18" charset="0"/>
              </a:rPr>
              <a:t>- </a:t>
            </a:r>
            <a:r>
              <a:rPr lang="en-US" sz="2800" b="1" dirty="0" smtClean="0">
                <a:solidFill>
                  <a:schemeClr val="tx1"/>
                </a:solidFill>
                <a:latin typeface="Times New Roman" pitchFamily="18" charset="0"/>
                <a:cs typeface="Times New Roman" pitchFamily="18" charset="0"/>
              </a:rPr>
              <a:t>Luca v Italy (2001 </a:t>
            </a:r>
            <a:r>
              <a:rPr lang="uk-UA" sz="2800" b="1" dirty="0" smtClean="0">
                <a:solidFill>
                  <a:schemeClr val="tx1"/>
                </a:solidFill>
                <a:latin typeface="Times New Roman" pitchFamily="18" charset="0"/>
                <a:cs typeface="Times New Roman" pitchFamily="18" charset="0"/>
              </a:rPr>
              <a:t>р.) </a:t>
            </a:r>
          </a:p>
          <a:p>
            <a:pPr marL="68580" indent="0">
              <a:buNone/>
            </a:pPr>
            <a:endParaRPr lang="ru-RU" dirty="0"/>
          </a:p>
        </p:txBody>
      </p:sp>
    </p:spTree>
    <p:extLst>
      <p:ext uri="{BB962C8B-B14F-4D97-AF65-F5344CB8AC3E}">
        <p14:creationId xmlns:p14="http://schemas.microsoft.com/office/powerpoint/2010/main" val="22641146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539750" y="549275"/>
            <a:ext cx="8135938" cy="5903913"/>
          </a:xfrm>
        </p:spPr>
        <p:txBody>
          <a:bodyPr/>
          <a:lstStyle/>
          <a:p>
            <a:pPr marL="68580" indent="0" algn="ctr">
              <a:buNone/>
            </a:pPr>
            <a:r>
              <a:rPr lang="uk-UA" b="1" dirty="0" smtClean="0">
                <a:solidFill>
                  <a:srgbClr val="660066"/>
                </a:solidFill>
              </a:rPr>
              <a:t>Право </a:t>
            </a:r>
            <a:r>
              <a:rPr lang="uk-UA" b="1" dirty="0">
                <a:solidFill>
                  <a:srgbClr val="660066"/>
                </a:solidFill>
              </a:rPr>
              <a:t>на виклик свідків </a:t>
            </a:r>
            <a:r>
              <a:rPr lang="uk-UA" b="1" dirty="0" smtClean="0">
                <a:solidFill>
                  <a:srgbClr val="660066"/>
                </a:solidFill>
              </a:rPr>
              <a:t>захисту</a:t>
            </a:r>
          </a:p>
          <a:p>
            <a:pPr marL="68580" indent="0">
              <a:buNone/>
            </a:pPr>
            <a:endParaRPr lang="uk-UA" dirty="0" smtClean="0"/>
          </a:p>
          <a:p>
            <a:pPr marL="68580" indent="0">
              <a:buNone/>
            </a:pPr>
            <a:r>
              <a:rPr lang="uk-UA" sz="3200" b="1" dirty="0" smtClean="0">
                <a:solidFill>
                  <a:schemeClr val="tx1"/>
                </a:solidFill>
                <a:latin typeface="Times New Roman" pitchFamily="18" charset="0"/>
                <a:cs typeface="Times New Roman" pitchFamily="18" charset="0"/>
              </a:rPr>
              <a:t>- </a:t>
            </a:r>
            <a:r>
              <a:rPr lang="en-US" sz="3200" b="1" dirty="0" smtClean="0">
                <a:solidFill>
                  <a:schemeClr val="tx1"/>
                </a:solidFill>
                <a:latin typeface="Times New Roman" pitchFamily="18" charset="0"/>
                <a:cs typeface="Times New Roman" pitchFamily="18" charset="0"/>
              </a:rPr>
              <a:t>Vidal </a:t>
            </a:r>
            <a:r>
              <a:rPr lang="en-US" sz="3200" b="1" dirty="0">
                <a:solidFill>
                  <a:schemeClr val="tx1"/>
                </a:solidFill>
                <a:latin typeface="Times New Roman" pitchFamily="18" charset="0"/>
                <a:cs typeface="Times New Roman" pitchFamily="18" charset="0"/>
              </a:rPr>
              <a:t>v Belgium (1992 </a:t>
            </a:r>
            <a:r>
              <a:rPr lang="ru-RU" sz="3200" b="1" dirty="0" smtClean="0">
                <a:solidFill>
                  <a:schemeClr val="tx1"/>
                </a:solidFill>
                <a:latin typeface="Times New Roman" pitchFamily="18" charset="0"/>
                <a:cs typeface="Times New Roman" pitchFamily="18" charset="0"/>
              </a:rPr>
              <a:t>р.)</a:t>
            </a:r>
          </a:p>
          <a:p>
            <a:pPr marL="68580" indent="0">
              <a:buNone/>
            </a:pPr>
            <a:r>
              <a:rPr lang="uk-UA"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Solakov</a:t>
            </a:r>
            <a:r>
              <a:rPr lang="en-US" sz="3200" b="1" dirty="0" smtClean="0">
                <a:solidFill>
                  <a:schemeClr val="tx1"/>
                </a:solidFill>
                <a:latin typeface="Times New Roman" pitchFamily="18" charset="0"/>
                <a:cs typeface="Times New Roman" pitchFamily="18" charset="0"/>
              </a:rPr>
              <a:t> </a:t>
            </a:r>
            <a:r>
              <a:rPr lang="en-US" sz="3200" b="1" dirty="0">
                <a:solidFill>
                  <a:schemeClr val="tx1"/>
                </a:solidFill>
                <a:latin typeface="Times New Roman" pitchFamily="18" charset="0"/>
                <a:cs typeface="Times New Roman" pitchFamily="18" charset="0"/>
              </a:rPr>
              <a:t>v Former Yugoslav Republic of </a:t>
            </a:r>
            <a:r>
              <a:rPr lang="uk-UA" sz="3200" b="1" dirty="0" smtClean="0">
                <a:solidFill>
                  <a:schemeClr val="tx1"/>
                </a:solidFill>
                <a:latin typeface="Times New Roman" pitchFamily="18" charset="0"/>
                <a:cs typeface="Times New Roman" pitchFamily="18" charset="0"/>
              </a:rPr>
              <a:t>   </a:t>
            </a:r>
            <a:r>
              <a:rPr lang="en-US" sz="3200" b="1" dirty="0" smtClean="0">
                <a:solidFill>
                  <a:schemeClr val="tx1"/>
                </a:solidFill>
                <a:latin typeface="Times New Roman" pitchFamily="18" charset="0"/>
                <a:cs typeface="Times New Roman" pitchFamily="18" charset="0"/>
              </a:rPr>
              <a:t>Macedonia </a:t>
            </a:r>
            <a:r>
              <a:rPr lang="en-US" sz="3200" b="1" dirty="0">
                <a:solidFill>
                  <a:schemeClr val="tx1"/>
                </a:solidFill>
                <a:latin typeface="Times New Roman" pitchFamily="18" charset="0"/>
                <a:cs typeface="Times New Roman" pitchFamily="18" charset="0"/>
              </a:rPr>
              <a:t>(2001 </a:t>
            </a:r>
            <a:r>
              <a:rPr lang="ru-RU" sz="3200" b="1" dirty="0" smtClean="0">
                <a:solidFill>
                  <a:schemeClr val="tx1"/>
                </a:solidFill>
                <a:latin typeface="Times New Roman" pitchFamily="18" charset="0"/>
                <a:cs typeface="Times New Roman" pitchFamily="18" charset="0"/>
              </a:rPr>
              <a:t>р.)</a:t>
            </a:r>
          </a:p>
          <a:p>
            <a:pPr marL="68580" indent="0">
              <a:buNone/>
            </a:pPr>
            <a:r>
              <a:rPr lang="uk-UA" sz="3200" b="1" dirty="0" smtClean="0">
                <a:solidFill>
                  <a:schemeClr val="tx1"/>
                </a:solidFill>
                <a:latin typeface="Times New Roman" pitchFamily="18" charset="0"/>
                <a:cs typeface="Times New Roman" pitchFamily="18" charset="0"/>
              </a:rPr>
              <a:t>- </a:t>
            </a:r>
            <a:r>
              <a:rPr lang="sv-SE" sz="3200" b="1" dirty="0" smtClean="0">
                <a:solidFill>
                  <a:schemeClr val="tx1"/>
                </a:solidFill>
                <a:latin typeface="Times New Roman" pitchFamily="18" charset="0"/>
                <a:cs typeface="Times New Roman" pitchFamily="18" charset="0"/>
              </a:rPr>
              <a:t>Perna </a:t>
            </a:r>
            <a:r>
              <a:rPr lang="sv-SE" sz="3200" b="1" dirty="0">
                <a:solidFill>
                  <a:schemeClr val="tx1"/>
                </a:solidFill>
                <a:latin typeface="Times New Roman" pitchFamily="18" charset="0"/>
                <a:cs typeface="Times New Roman" pitchFamily="18" charset="0"/>
              </a:rPr>
              <a:t>v Italy (2003 </a:t>
            </a:r>
            <a:r>
              <a:rPr lang="ru-RU" sz="3200" b="1" dirty="0" smtClean="0">
                <a:solidFill>
                  <a:schemeClr val="tx1"/>
                </a:solidFill>
                <a:latin typeface="Times New Roman" pitchFamily="18" charset="0"/>
                <a:cs typeface="Times New Roman" pitchFamily="18" charset="0"/>
              </a:rPr>
              <a:t>р</a:t>
            </a:r>
            <a:r>
              <a:rPr lang="sv-SE" sz="3200" b="1" dirty="0" smtClean="0">
                <a:solidFill>
                  <a:schemeClr val="tx1"/>
                </a:solidFill>
                <a:latin typeface="Times New Roman" pitchFamily="18" charset="0"/>
                <a:cs typeface="Times New Roman" pitchFamily="18" charset="0"/>
              </a:rPr>
              <a:t>.)</a:t>
            </a:r>
            <a:endParaRPr lang="ru-RU" sz="3200" b="1" dirty="0" smtClean="0">
              <a:solidFill>
                <a:schemeClr val="tx1"/>
              </a:solidFill>
              <a:latin typeface="Times New Roman" pitchFamily="18" charset="0"/>
              <a:cs typeface="Times New Roman" pitchFamily="18" charset="0"/>
            </a:endParaRPr>
          </a:p>
          <a:p>
            <a:pPr marL="68580" indent="0">
              <a:buNone/>
            </a:pPr>
            <a:r>
              <a:rPr lang="uk-UA" sz="3200" b="1" dirty="0" smtClean="0">
                <a:solidFill>
                  <a:schemeClr val="tx1"/>
                </a:solidFill>
                <a:latin typeface="Times New Roman" pitchFamily="18" charset="0"/>
                <a:cs typeface="Times New Roman" pitchFamily="18" charset="0"/>
              </a:rPr>
              <a:t>- </a:t>
            </a:r>
            <a:r>
              <a:rPr lang="en-US" sz="3200" b="1" dirty="0" smtClean="0">
                <a:solidFill>
                  <a:schemeClr val="tx1"/>
                </a:solidFill>
                <a:latin typeface="Times New Roman" pitchFamily="18" charset="0"/>
                <a:cs typeface="Times New Roman" pitchFamily="18" charset="0"/>
              </a:rPr>
              <a:t>(Thomas </a:t>
            </a:r>
            <a:r>
              <a:rPr lang="en-US" sz="3200" b="1" dirty="0">
                <a:solidFill>
                  <a:schemeClr val="tx1"/>
                </a:solidFill>
                <a:latin typeface="Times New Roman" pitchFamily="18" charset="0"/>
                <a:cs typeface="Times New Roman" pitchFamily="18" charset="0"/>
              </a:rPr>
              <a:t>v </a:t>
            </a:r>
            <a:r>
              <a:rPr lang="en-US" sz="3200" b="1" dirty="0" smtClean="0">
                <a:solidFill>
                  <a:schemeClr val="tx1"/>
                </a:solidFill>
                <a:latin typeface="Times New Roman" pitchFamily="18" charset="0"/>
                <a:cs typeface="Times New Roman" pitchFamily="18" charset="0"/>
              </a:rPr>
              <a:t>United </a:t>
            </a:r>
            <a:r>
              <a:rPr lang="en-US" sz="3200" b="1" dirty="0">
                <a:solidFill>
                  <a:schemeClr val="tx1"/>
                </a:solidFill>
                <a:latin typeface="Times New Roman" pitchFamily="18" charset="0"/>
                <a:cs typeface="Times New Roman" pitchFamily="18" charset="0"/>
              </a:rPr>
              <a:t>Kingdom </a:t>
            </a:r>
            <a:r>
              <a:rPr lang="en-US" sz="3200" b="1" dirty="0" smtClean="0">
                <a:solidFill>
                  <a:schemeClr val="tx1"/>
                </a:solidFill>
                <a:latin typeface="Times New Roman" pitchFamily="18" charset="0"/>
                <a:cs typeface="Times New Roman" pitchFamily="18" charset="0"/>
              </a:rPr>
              <a:t>(2005 </a:t>
            </a:r>
            <a:r>
              <a:rPr lang="ru-RU" sz="3200" b="1" dirty="0" smtClean="0">
                <a:solidFill>
                  <a:schemeClr val="tx1"/>
                </a:solidFill>
                <a:latin typeface="Times New Roman" pitchFamily="18" charset="0"/>
                <a:cs typeface="Times New Roman" pitchFamily="18" charset="0"/>
              </a:rPr>
              <a:t>р.)</a:t>
            </a:r>
          </a:p>
          <a:p>
            <a:pPr marL="68580" indent="0">
              <a:buNone/>
            </a:pPr>
            <a:r>
              <a:rPr lang="uk-UA" sz="3200" b="1" dirty="0">
                <a:solidFill>
                  <a:schemeClr val="tx1"/>
                </a:solidFill>
                <a:latin typeface="Times New Roman" pitchFamily="18" charset="0"/>
                <a:cs typeface="Times New Roman" pitchFamily="18" charset="0"/>
              </a:rPr>
              <a:t> </a:t>
            </a:r>
            <a:r>
              <a:rPr lang="uk-UA" sz="3200" b="1" dirty="0" smtClean="0">
                <a:solidFill>
                  <a:schemeClr val="tx1"/>
                </a:solidFill>
                <a:latin typeface="Times New Roman" pitchFamily="18" charset="0"/>
                <a:cs typeface="Times New Roman" pitchFamily="18" charset="0"/>
              </a:rPr>
              <a:t>- </a:t>
            </a:r>
            <a:r>
              <a:rPr lang="en-US" sz="3200" b="1" dirty="0" smtClean="0">
                <a:solidFill>
                  <a:schemeClr val="tx1"/>
                </a:solidFill>
                <a:latin typeface="Times New Roman" pitchFamily="18" charset="0"/>
                <a:cs typeface="Times New Roman" pitchFamily="18" charset="0"/>
              </a:rPr>
              <a:t>Po</a:t>
            </a:r>
            <a:r>
              <a:rPr lang="it-IT" sz="3200" b="1" dirty="0" smtClean="0">
                <a:solidFill>
                  <a:schemeClr val="tx1"/>
                </a:solidFill>
                <a:latin typeface="Times New Roman" pitchFamily="18" charset="0"/>
                <a:cs typeface="Times New Roman" pitchFamily="18" charset="0"/>
              </a:rPr>
              <a:t>pov </a:t>
            </a:r>
            <a:r>
              <a:rPr lang="it-IT" sz="3200" b="1" dirty="0">
                <a:solidFill>
                  <a:schemeClr val="tx1"/>
                </a:solidFill>
                <a:latin typeface="Times New Roman" pitchFamily="18" charset="0"/>
                <a:cs typeface="Times New Roman" pitchFamily="18" charset="0"/>
              </a:rPr>
              <a:t>v Russia (2006 </a:t>
            </a:r>
            <a:r>
              <a:rPr lang="uk-UA" sz="3200" b="1" dirty="0" smtClean="0">
                <a:solidFill>
                  <a:schemeClr val="tx1"/>
                </a:solidFill>
                <a:latin typeface="Times New Roman" pitchFamily="18" charset="0"/>
                <a:cs typeface="Times New Roman" pitchFamily="18" charset="0"/>
              </a:rPr>
              <a:t>р</a:t>
            </a:r>
            <a:r>
              <a:rPr lang="it-IT" sz="3200" b="1" dirty="0" smtClean="0">
                <a:solidFill>
                  <a:schemeClr val="tx1"/>
                </a:solidFill>
                <a:latin typeface="Times New Roman" pitchFamily="18" charset="0"/>
                <a:cs typeface="Times New Roman" pitchFamily="18" charset="0"/>
              </a:rPr>
              <a:t>.)</a:t>
            </a:r>
            <a:endParaRPr lang="uk-UA" sz="3200" b="1" dirty="0" smtClean="0">
              <a:solidFill>
                <a:schemeClr val="tx1"/>
              </a:solidFill>
              <a:latin typeface="Times New Roman" pitchFamily="18" charset="0"/>
              <a:cs typeface="Times New Roman" pitchFamily="18" charset="0"/>
            </a:endParaRPr>
          </a:p>
          <a:p>
            <a:pPr marL="68580" indent="0">
              <a:buNone/>
            </a:pPr>
            <a:endParaRPr lang="sv-SE" dirty="0"/>
          </a:p>
          <a:p>
            <a:endParaRPr lang="en-US" dirty="0"/>
          </a:p>
          <a:p>
            <a:endParaRPr lang="ru-RU" dirty="0"/>
          </a:p>
          <a:p>
            <a:pPr marL="68580" indent="0">
              <a:buNone/>
            </a:pPr>
            <a:endParaRPr lang="ru-RU" b="1" dirty="0" smtClean="0">
              <a:solidFill>
                <a:schemeClr val="tx1"/>
              </a:solidFill>
            </a:endParaRPr>
          </a:p>
        </p:txBody>
      </p:sp>
    </p:spTree>
    <p:extLst>
      <p:ext uri="{BB962C8B-B14F-4D97-AF65-F5344CB8AC3E}">
        <p14:creationId xmlns:p14="http://schemas.microsoft.com/office/powerpoint/2010/main" val="27633578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539750" y="620713"/>
            <a:ext cx="7920038" cy="5761037"/>
          </a:xfrm>
        </p:spPr>
        <p:txBody>
          <a:bodyPr/>
          <a:lstStyle/>
          <a:p>
            <a:pPr marL="68580" indent="0" algn="ctr">
              <a:buNone/>
            </a:pPr>
            <a:r>
              <a:rPr lang="uk-UA" b="1" dirty="0" smtClean="0">
                <a:solidFill>
                  <a:srgbClr val="660066"/>
                </a:solidFill>
                <a:latin typeface="Times New Roman" pitchFamily="18" charset="0"/>
                <a:cs typeface="Times New Roman" pitchFamily="18" charset="0"/>
              </a:rPr>
              <a:t>Право </a:t>
            </a:r>
            <a:r>
              <a:rPr lang="uk-UA" b="1" dirty="0">
                <a:solidFill>
                  <a:srgbClr val="660066"/>
                </a:solidFill>
                <a:latin typeface="Times New Roman" pitchFamily="18" charset="0"/>
                <a:cs typeface="Times New Roman" pitchFamily="18" charset="0"/>
              </a:rPr>
              <a:t>на допит і виклик для допиту свідків </a:t>
            </a:r>
            <a:r>
              <a:rPr lang="uk-UA" b="1" dirty="0" smtClean="0">
                <a:solidFill>
                  <a:srgbClr val="660066"/>
                </a:solidFill>
                <a:latin typeface="Times New Roman" pitchFamily="18" charset="0"/>
                <a:cs typeface="Times New Roman" pitchFamily="18" charset="0"/>
              </a:rPr>
              <a:t>звинувачення</a:t>
            </a:r>
          </a:p>
          <a:p>
            <a:pPr marL="68580" indent="0">
              <a:buNone/>
            </a:pPr>
            <a:endParaRPr lang="uk-UA" sz="2800" b="1" dirty="0" smtClean="0">
              <a:solidFill>
                <a:schemeClr val="tx1"/>
              </a:solidFill>
              <a:latin typeface="Times New Roman" pitchFamily="18" charset="0"/>
              <a:cs typeface="Times New Roman" pitchFamily="18" charset="0"/>
            </a:endParaRPr>
          </a:p>
          <a:p>
            <a:pPr marL="68580" indent="0">
              <a:buNone/>
            </a:pPr>
            <a:r>
              <a:rPr lang="de-DE" sz="2800" b="1" dirty="0" err="1" smtClean="0">
                <a:solidFill>
                  <a:schemeClr val="tx1"/>
                </a:solidFill>
                <a:latin typeface="Times New Roman" pitchFamily="18" charset="0"/>
                <a:cs typeface="Times New Roman" pitchFamily="18" charset="0"/>
              </a:rPr>
              <a:t>Unterpertinger</a:t>
            </a:r>
            <a:r>
              <a:rPr lang="de-DE" sz="2800" b="1" dirty="0" smtClean="0">
                <a:solidFill>
                  <a:schemeClr val="tx1"/>
                </a:solidFill>
                <a:latin typeface="Times New Roman" pitchFamily="18" charset="0"/>
                <a:cs typeface="Times New Roman" pitchFamily="18" charset="0"/>
              </a:rPr>
              <a:t> </a:t>
            </a:r>
            <a:r>
              <a:rPr lang="de-DE" sz="2800" b="1" dirty="0">
                <a:solidFill>
                  <a:schemeClr val="tx1"/>
                </a:solidFill>
                <a:latin typeface="Times New Roman" pitchFamily="18" charset="0"/>
                <a:cs typeface="Times New Roman" pitchFamily="18" charset="0"/>
              </a:rPr>
              <a:t>v Austria (1986 </a:t>
            </a:r>
            <a:r>
              <a:rPr lang="uk-UA" sz="2800" b="1" dirty="0" smtClean="0">
                <a:solidFill>
                  <a:schemeClr val="tx1"/>
                </a:solidFill>
                <a:latin typeface="Times New Roman" pitchFamily="18" charset="0"/>
                <a:cs typeface="Times New Roman" pitchFamily="18" charset="0"/>
              </a:rPr>
              <a:t>р.)</a:t>
            </a:r>
          </a:p>
          <a:p>
            <a:pPr marL="68580" indent="0">
              <a:buNone/>
            </a:pPr>
            <a:r>
              <a:rPr lang="en-US" sz="2800" b="1" dirty="0" err="1">
                <a:solidFill>
                  <a:schemeClr val="tx1"/>
                </a:solidFill>
                <a:latin typeface="Times New Roman" pitchFamily="18" charset="0"/>
                <a:cs typeface="Times New Roman" pitchFamily="18" charset="0"/>
              </a:rPr>
              <a:t>Isgro</a:t>
            </a:r>
            <a:r>
              <a:rPr lang="en-US" sz="2800" b="1" dirty="0">
                <a:solidFill>
                  <a:schemeClr val="tx1"/>
                </a:solidFill>
                <a:latin typeface="Times New Roman" pitchFamily="18" charset="0"/>
                <a:cs typeface="Times New Roman" pitchFamily="18" charset="0"/>
              </a:rPr>
              <a:t> v Italy (1991 </a:t>
            </a:r>
            <a:r>
              <a:rPr lang="ru-RU" sz="2800" b="1" dirty="0" smtClean="0">
                <a:solidFill>
                  <a:schemeClr val="tx1"/>
                </a:solidFill>
                <a:latin typeface="Times New Roman" pitchFamily="18" charset="0"/>
                <a:cs typeface="Times New Roman" pitchFamily="18" charset="0"/>
              </a:rPr>
              <a:t>р.)</a:t>
            </a:r>
          </a:p>
          <a:p>
            <a:pPr marL="68580" indent="0">
              <a:buNone/>
            </a:pPr>
            <a:r>
              <a:rPr lang="nl-NL" sz="2800" b="1" dirty="0" smtClean="0">
                <a:solidFill>
                  <a:schemeClr val="tx1"/>
                </a:solidFill>
                <a:latin typeface="Times New Roman" pitchFamily="18" charset="0"/>
                <a:cs typeface="Times New Roman" pitchFamily="18" charset="0"/>
              </a:rPr>
              <a:t>Doorson </a:t>
            </a:r>
            <a:r>
              <a:rPr lang="nl-NL" sz="2800" b="1" dirty="0">
                <a:solidFill>
                  <a:schemeClr val="tx1"/>
                </a:solidFill>
                <a:latin typeface="Times New Roman" pitchFamily="18" charset="0"/>
                <a:cs typeface="Times New Roman" pitchFamily="18" charset="0"/>
              </a:rPr>
              <a:t>v Netherlands </a:t>
            </a:r>
            <a:r>
              <a:rPr lang="nl-NL" sz="2800" b="1" dirty="0" smtClean="0">
                <a:solidFill>
                  <a:schemeClr val="tx1"/>
                </a:solidFill>
                <a:latin typeface="Times New Roman" pitchFamily="18" charset="0"/>
                <a:cs typeface="Times New Roman" pitchFamily="18" charset="0"/>
              </a:rPr>
              <a:t>(</a:t>
            </a:r>
            <a:r>
              <a:rPr lang="nl-NL" sz="2800" b="1" dirty="0">
                <a:solidFill>
                  <a:schemeClr val="tx1"/>
                </a:solidFill>
                <a:latin typeface="Times New Roman" pitchFamily="18" charset="0"/>
                <a:cs typeface="Times New Roman" pitchFamily="18" charset="0"/>
              </a:rPr>
              <a:t>1996 </a:t>
            </a:r>
            <a:r>
              <a:rPr lang="uk-UA" sz="2800" b="1" dirty="0" smtClean="0">
                <a:solidFill>
                  <a:schemeClr val="tx1"/>
                </a:solidFill>
                <a:latin typeface="Times New Roman" pitchFamily="18" charset="0"/>
                <a:cs typeface="Times New Roman" pitchFamily="18" charset="0"/>
              </a:rPr>
              <a:t>р.)</a:t>
            </a:r>
          </a:p>
          <a:p>
            <a:pPr marL="68580" indent="0">
              <a:buNone/>
            </a:pPr>
            <a:r>
              <a:rPr lang="en-US" sz="2800" b="1" dirty="0" err="1">
                <a:solidFill>
                  <a:schemeClr val="tx1"/>
                </a:solidFill>
                <a:latin typeface="Times New Roman" pitchFamily="18" charset="0"/>
                <a:cs typeface="Times New Roman" pitchFamily="18" charset="0"/>
              </a:rPr>
              <a:t>Kostovski</a:t>
            </a:r>
            <a:r>
              <a:rPr lang="en-US" sz="2800" b="1" dirty="0">
                <a:solidFill>
                  <a:schemeClr val="tx1"/>
                </a:solidFill>
                <a:latin typeface="Times New Roman" pitchFamily="18" charset="0"/>
                <a:cs typeface="Times New Roman" pitchFamily="18" charset="0"/>
              </a:rPr>
              <a:t> v Netherlands (1989 </a:t>
            </a:r>
            <a:r>
              <a:rPr lang="ru-RU" sz="2800" b="1" dirty="0" smtClean="0">
                <a:solidFill>
                  <a:schemeClr val="tx1"/>
                </a:solidFill>
                <a:latin typeface="Times New Roman" pitchFamily="18" charset="0"/>
                <a:cs typeface="Times New Roman" pitchFamily="18" charset="0"/>
              </a:rPr>
              <a:t>р.)</a:t>
            </a:r>
          </a:p>
          <a:p>
            <a:pPr marL="68580" indent="0">
              <a:buNone/>
            </a:pPr>
            <a:r>
              <a:rPr lang="en-US" sz="2800" b="1" dirty="0" smtClean="0">
                <a:solidFill>
                  <a:schemeClr val="tx1"/>
                </a:solidFill>
                <a:latin typeface="Times New Roman" pitchFamily="18" charset="0"/>
                <a:cs typeface="Times New Roman" pitchFamily="18" charset="0"/>
              </a:rPr>
              <a:t>K</a:t>
            </a:r>
            <a:r>
              <a:rPr lang="pl-PL" sz="2800" b="1" dirty="0" smtClean="0">
                <a:solidFill>
                  <a:schemeClr val="tx1"/>
                </a:solidFill>
                <a:latin typeface="Times New Roman" pitchFamily="18" charset="0"/>
                <a:cs typeface="Times New Roman" pitchFamily="18" charset="0"/>
              </a:rPr>
              <a:t>rasniki </a:t>
            </a:r>
            <a:r>
              <a:rPr lang="pl-PL" sz="2800" b="1" dirty="0">
                <a:solidFill>
                  <a:schemeClr val="tx1"/>
                </a:solidFill>
                <a:latin typeface="Times New Roman" pitchFamily="18" charset="0"/>
                <a:cs typeface="Times New Roman" pitchFamily="18" charset="0"/>
              </a:rPr>
              <a:t>v Czech Republic (2006 </a:t>
            </a:r>
            <a:r>
              <a:rPr lang="uk-UA" sz="2800" b="1" dirty="0" smtClean="0">
                <a:solidFill>
                  <a:schemeClr val="tx1"/>
                </a:solidFill>
                <a:latin typeface="Times New Roman" pitchFamily="18" charset="0"/>
                <a:cs typeface="Times New Roman" pitchFamily="18" charset="0"/>
              </a:rPr>
              <a:t>р.)</a:t>
            </a:r>
          </a:p>
          <a:p>
            <a:pPr marL="68580" indent="0">
              <a:buNone/>
            </a:pPr>
            <a:r>
              <a:rPr lang="de-DE" sz="2800" b="1" dirty="0" err="1">
                <a:solidFill>
                  <a:schemeClr val="tx1"/>
                </a:solidFill>
                <a:latin typeface="Times New Roman" pitchFamily="18" charset="0"/>
                <a:cs typeface="Times New Roman" pitchFamily="18" charset="0"/>
              </a:rPr>
              <a:t>Ludi</a:t>
            </a:r>
            <a:r>
              <a:rPr lang="de-DE" sz="2800" b="1" dirty="0">
                <a:solidFill>
                  <a:schemeClr val="tx1"/>
                </a:solidFill>
                <a:latin typeface="Times New Roman" pitchFamily="18" charset="0"/>
                <a:cs typeface="Times New Roman" pitchFamily="18" charset="0"/>
              </a:rPr>
              <a:t> v </a:t>
            </a:r>
            <a:r>
              <a:rPr lang="de-DE" sz="2800" b="1" dirty="0" err="1">
                <a:solidFill>
                  <a:schemeClr val="tx1"/>
                </a:solidFill>
                <a:latin typeface="Times New Roman" pitchFamily="18" charset="0"/>
                <a:cs typeface="Times New Roman" pitchFamily="18" charset="0"/>
              </a:rPr>
              <a:t>Switzerland</a:t>
            </a:r>
            <a:r>
              <a:rPr lang="de-DE" sz="2800" b="1" dirty="0">
                <a:solidFill>
                  <a:schemeClr val="tx1"/>
                </a:solidFill>
                <a:latin typeface="Times New Roman" pitchFamily="18" charset="0"/>
                <a:cs typeface="Times New Roman" pitchFamily="18" charset="0"/>
              </a:rPr>
              <a:t> (1992 </a:t>
            </a:r>
            <a:r>
              <a:rPr lang="uk-UA" sz="2800" b="1" dirty="0" smtClean="0">
                <a:solidFill>
                  <a:schemeClr val="tx1"/>
                </a:solidFill>
                <a:latin typeface="Times New Roman" pitchFamily="18" charset="0"/>
                <a:cs typeface="Times New Roman" pitchFamily="18" charset="0"/>
              </a:rPr>
              <a:t>р.)</a:t>
            </a:r>
          </a:p>
          <a:p>
            <a:pPr marL="68580" indent="0">
              <a:buNone/>
            </a:pPr>
            <a:r>
              <a:rPr lang="en-US" sz="2800" b="1" dirty="0">
                <a:solidFill>
                  <a:schemeClr val="tx1"/>
                </a:solidFill>
                <a:latin typeface="Times New Roman" pitchFamily="18" charset="0"/>
                <a:cs typeface="Times New Roman" pitchFamily="18" charset="0"/>
              </a:rPr>
              <a:t>Van </a:t>
            </a:r>
            <a:r>
              <a:rPr lang="en-US" sz="2800" b="1" dirty="0" err="1">
                <a:solidFill>
                  <a:schemeClr val="tx1"/>
                </a:solidFill>
                <a:latin typeface="Times New Roman" pitchFamily="18" charset="0"/>
                <a:cs typeface="Times New Roman" pitchFamily="18" charset="0"/>
              </a:rPr>
              <a:t>Mechelen</a:t>
            </a:r>
            <a:r>
              <a:rPr lang="en-US" sz="2800" b="1" dirty="0">
                <a:solidFill>
                  <a:schemeClr val="tx1"/>
                </a:solidFill>
                <a:latin typeface="Times New Roman" pitchFamily="18" charset="0"/>
                <a:cs typeface="Times New Roman" pitchFamily="18" charset="0"/>
              </a:rPr>
              <a:t> and Others v Netherlands (</a:t>
            </a:r>
            <a:r>
              <a:rPr lang="en-US" sz="2800" b="1" dirty="0" smtClean="0">
                <a:solidFill>
                  <a:schemeClr val="tx1"/>
                </a:solidFill>
                <a:latin typeface="Times New Roman" pitchFamily="18" charset="0"/>
                <a:cs typeface="Times New Roman" pitchFamily="18" charset="0"/>
              </a:rPr>
              <a:t>1997</a:t>
            </a:r>
            <a:r>
              <a:rPr lang="uk-UA" sz="2800" b="1" dirty="0" smtClean="0">
                <a:solidFill>
                  <a:schemeClr val="tx1"/>
                </a:solidFill>
                <a:latin typeface="Times New Roman" pitchFamily="18" charset="0"/>
                <a:cs typeface="Times New Roman" pitchFamily="18" charset="0"/>
              </a:rPr>
              <a:t> р.)</a:t>
            </a:r>
          </a:p>
          <a:p>
            <a:pPr marL="68580" indent="0">
              <a:buNone/>
            </a:pPr>
            <a:endParaRPr lang="nl-NL" sz="2800" b="1" dirty="0">
              <a:solidFill>
                <a:schemeClr val="tx1"/>
              </a:solidFill>
              <a:latin typeface="Times New Roman" pitchFamily="18" charset="0"/>
              <a:cs typeface="Times New Roman" pitchFamily="18" charset="0"/>
            </a:endParaRPr>
          </a:p>
          <a:p>
            <a:pPr marL="68580" indent="0">
              <a:buNone/>
            </a:pPr>
            <a:endParaRPr lang="ru-RU" b="1" dirty="0">
              <a:solidFill>
                <a:srgbClr val="660066"/>
              </a:solidFill>
              <a:latin typeface="Times New Roman" pitchFamily="18" charset="0"/>
              <a:cs typeface="Times New Roman" pitchFamily="18" charset="0"/>
            </a:endParaRPr>
          </a:p>
        </p:txBody>
      </p:sp>
    </p:spTree>
    <p:extLst>
      <p:ext uri="{BB962C8B-B14F-4D97-AF65-F5344CB8AC3E}">
        <p14:creationId xmlns:p14="http://schemas.microsoft.com/office/powerpoint/2010/main" val="4060079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404664"/>
            <a:ext cx="7024744" cy="576064"/>
          </a:xfrm>
        </p:spPr>
        <p:txBody>
          <a:bodyPr>
            <a:normAutofit/>
          </a:bodyPr>
          <a:lstStyle/>
          <a:p>
            <a:pPr algn="ctr"/>
            <a:r>
              <a:rPr lang="uk-UA" sz="2800" b="1" dirty="0">
                <a:solidFill>
                  <a:schemeClr val="tx1"/>
                </a:solidFill>
              </a:rPr>
              <a:t>ДОКАЗИ</a:t>
            </a:r>
            <a:endParaRPr lang="ru-RU" sz="2800" dirty="0"/>
          </a:p>
        </p:txBody>
      </p:sp>
      <p:sp>
        <p:nvSpPr>
          <p:cNvPr id="3" name="Объект 2"/>
          <p:cNvSpPr>
            <a:spLocks noGrp="1"/>
          </p:cNvSpPr>
          <p:nvPr>
            <p:ph idx="1"/>
          </p:nvPr>
        </p:nvSpPr>
        <p:spPr>
          <a:xfrm>
            <a:off x="539552" y="980728"/>
            <a:ext cx="7992888" cy="5328592"/>
          </a:xfrm>
        </p:spPr>
        <p:txBody>
          <a:bodyPr>
            <a:normAutofit/>
          </a:bodyPr>
          <a:lstStyle/>
          <a:p>
            <a:pPr marL="68580" indent="0">
              <a:buNone/>
            </a:pPr>
            <a:r>
              <a:rPr lang="uk-UA" sz="2800" dirty="0">
                <a:solidFill>
                  <a:schemeClr val="tx1"/>
                </a:solidFill>
                <a:latin typeface="Times New Roman" pitchFamily="18" charset="0"/>
                <a:cs typeface="Times New Roman" pitchFamily="18" charset="0"/>
              </a:rPr>
              <a:t>Функцією Європейського Суду згідно статті 6 § 1 є не встановлення незаконності деяких компонентів доказів, а вивчення питання а не привела така «незаконність» до порушення будь-якого права, що захищається Конвенцією</a:t>
            </a:r>
            <a:r>
              <a:rPr lang="uk-UA" sz="2800" dirty="0" smtClean="0">
                <a:solidFill>
                  <a:schemeClr val="tx1"/>
                </a:solidFill>
                <a:latin typeface="Times New Roman" pitchFamily="18" charset="0"/>
                <a:cs typeface="Times New Roman" pitchFamily="18" charset="0"/>
              </a:rPr>
              <a:t>.</a:t>
            </a:r>
          </a:p>
          <a:p>
            <a:pPr marL="68580" indent="0">
              <a:buNone/>
            </a:pPr>
            <a:endParaRPr lang="uk-UA" sz="2800" dirty="0">
              <a:solidFill>
                <a:schemeClr val="tx1"/>
              </a:solidFill>
              <a:latin typeface="Times New Roman" pitchFamily="18" charset="0"/>
              <a:cs typeface="Times New Roman" pitchFamily="18" charset="0"/>
            </a:endParaRPr>
          </a:p>
          <a:p>
            <a:pPr marL="68580" indent="0">
              <a:buNone/>
            </a:pPr>
            <a:r>
              <a:rPr lang="en-US" sz="2800" b="1" i="1" dirty="0">
                <a:solidFill>
                  <a:schemeClr val="tx1"/>
                </a:solidFill>
                <a:latin typeface="Times New Roman" pitchFamily="18" charset="0"/>
                <a:cs typeface="Times New Roman" pitchFamily="18" charset="0"/>
              </a:rPr>
              <a:t>Ali </a:t>
            </a:r>
            <a:r>
              <a:rPr lang="en-US" sz="2800" b="1" dirty="0">
                <a:solidFill>
                  <a:schemeClr val="tx1"/>
                </a:solidFill>
                <a:latin typeface="Times New Roman" pitchFamily="18" charset="0"/>
                <a:cs typeface="Times New Roman" pitchFamily="18" charset="0"/>
              </a:rPr>
              <a:t>v. </a:t>
            </a:r>
            <a:r>
              <a:rPr lang="en-US" sz="2800" b="1" i="1" dirty="0" smtClean="0">
                <a:solidFill>
                  <a:schemeClr val="tx1"/>
                </a:solidFill>
                <a:latin typeface="Times New Roman" pitchFamily="18" charset="0"/>
                <a:cs typeface="Times New Roman" pitchFamily="18" charset="0"/>
              </a:rPr>
              <a:t>Romania</a:t>
            </a:r>
            <a:r>
              <a:rPr lang="uk-UA" sz="2800" b="1" i="1" dirty="0" smtClean="0">
                <a:solidFill>
                  <a:schemeClr val="tx1"/>
                </a:solidFill>
                <a:latin typeface="Times New Roman" pitchFamily="18" charset="0"/>
                <a:cs typeface="Times New Roman" pitchFamily="18" charset="0"/>
              </a:rPr>
              <a:t> </a:t>
            </a:r>
            <a:r>
              <a:rPr lang="ru-RU" sz="2800" b="1" dirty="0">
                <a:solidFill>
                  <a:schemeClr val="tx1"/>
                </a:solidFill>
                <a:latin typeface="Times New Roman" pitchFamily="18" charset="0"/>
                <a:cs typeface="Times New Roman" pitchFamily="18" charset="0"/>
              </a:rPr>
              <a:t>15/01/2014</a:t>
            </a:r>
            <a:endParaRPr lang="ru-RU" sz="28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436205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548680"/>
            <a:ext cx="7024744" cy="504056"/>
          </a:xfrm>
        </p:spPr>
        <p:txBody>
          <a:bodyPr>
            <a:noAutofit/>
          </a:bodyPr>
          <a:lstStyle/>
          <a:p>
            <a:pPr algn="ctr"/>
            <a:r>
              <a:rPr lang="ru-RU" sz="2800" b="1" dirty="0">
                <a:solidFill>
                  <a:schemeClr val="tx1"/>
                </a:solidFill>
                <a:latin typeface="Times New Roman" pitchFamily="18" charset="0"/>
                <a:cs typeface="Times New Roman" pitchFamily="18" charset="0"/>
              </a:rPr>
              <a:t>П</a:t>
            </a:r>
            <a:r>
              <a:rPr lang="ru-RU" sz="2800" b="1" dirty="0" smtClean="0">
                <a:solidFill>
                  <a:schemeClr val="tx1"/>
                </a:solidFill>
                <a:latin typeface="Times New Roman" pitchFamily="18" charset="0"/>
                <a:cs typeface="Times New Roman" pitchFamily="18" charset="0"/>
              </a:rPr>
              <a:t>рава </a:t>
            </a:r>
            <a:r>
              <a:rPr lang="ru-RU" sz="2800" b="1" dirty="0">
                <a:solidFill>
                  <a:schemeClr val="tx1"/>
                </a:solidFill>
                <a:latin typeface="Times New Roman" pitchFamily="18" charset="0"/>
                <a:cs typeface="Times New Roman" pitchFamily="18" charset="0"/>
              </a:rPr>
              <a:t>та </a:t>
            </a:r>
            <a:r>
              <a:rPr lang="ru-RU" sz="2800" b="1" dirty="0" err="1" smtClean="0">
                <a:solidFill>
                  <a:schemeClr val="tx1"/>
                </a:solidFill>
                <a:latin typeface="Times New Roman" pitchFamily="18" charset="0"/>
                <a:cs typeface="Times New Roman" pitchFamily="18" charset="0"/>
              </a:rPr>
              <a:t>обов'язки</a:t>
            </a:r>
            <a:r>
              <a:rPr lang="ru-RU" sz="2800" b="1" dirty="0" smtClean="0">
                <a:solidFill>
                  <a:schemeClr val="tx1"/>
                </a:solidFill>
                <a:latin typeface="Times New Roman" pitchFamily="18" charset="0"/>
                <a:cs typeface="Times New Roman" pitchFamily="18" charset="0"/>
              </a:rPr>
              <a:t> </a:t>
            </a:r>
            <a:r>
              <a:rPr lang="ru-RU" sz="2800" b="1" dirty="0" err="1">
                <a:solidFill>
                  <a:schemeClr val="tx1"/>
                </a:solidFill>
                <a:latin typeface="Times New Roman" pitchFamily="18" charset="0"/>
                <a:cs typeface="Times New Roman" pitchFamily="18" charset="0"/>
              </a:rPr>
              <a:t>цивільного</a:t>
            </a:r>
            <a:r>
              <a:rPr lang="ru-RU" sz="2800" b="1" dirty="0">
                <a:solidFill>
                  <a:schemeClr val="tx1"/>
                </a:solidFill>
                <a:latin typeface="Times New Roman" pitchFamily="18" charset="0"/>
                <a:cs typeface="Times New Roman" pitchFamily="18" charset="0"/>
              </a:rPr>
              <a:t> характеру</a:t>
            </a:r>
            <a:endParaRPr lang="ru-RU" sz="2800" b="1" dirty="0">
              <a:solidFill>
                <a:schemeClr val="tx1"/>
              </a:solidFill>
            </a:endParaRPr>
          </a:p>
        </p:txBody>
      </p:sp>
      <p:sp>
        <p:nvSpPr>
          <p:cNvPr id="3" name="Объект 2"/>
          <p:cNvSpPr>
            <a:spLocks noGrp="1"/>
          </p:cNvSpPr>
          <p:nvPr>
            <p:ph idx="1"/>
          </p:nvPr>
        </p:nvSpPr>
        <p:spPr>
          <a:xfrm>
            <a:off x="611560" y="1196752"/>
            <a:ext cx="7848872" cy="5184576"/>
          </a:xfrm>
        </p:spPr>
        <p:txBody>
          <a:bodyPr>
            <a:noAutofit/>
          </a:bodyPr>
          <a:lstStyle/>
          <a:p>
            <a:pPr marL="68580" indent="0">
              <a:buNone/>
            </a:pPr>
            <a:r>
              <a:rPr lang="uk-UA" b="1" dirty="0">
                <a:solidFill>
                  <a:schemeClr val="tx1"/>
                </a:solidFill>
              </a:rPr>
              <a:t>Критерії віднесення: </a:t>
            </a:r>
            <a:r>
              <a:rPr lang="uk-UA" dirty="0">
                <a:solidFill>
                  <a:schemeClr val="tx1"/>
                </a:solidFill>
              </a:rPr>
              <a:t/>
            </a:r>
            <a:br>
              <a:rPr lang="uk-UA" dirty="0">
                <a:solidFill>
                  <a:schemeClr val="tx1"/>
                </a:solidFill>
              </a:rPr>
            </a:br>
            <a:endParaRPr lang="uk-UA" dirty="0">
              <a:solidFill>
                <a:schemeClr val="tx1"/>
              </a:solidFill>
            </a:endParaRPr>
          </a:p>
          <a:p>
            <a:pPr marL="525780" indent="-457200">
              <a:buAutoNum type="arabicPeriod"/>
            </a:pPr>
            <a:r>
              <a:rPr lang="uk-UA" b="1" dirty="0" smtClean="0">
                <a:solidFill>
                  <a:schemeClr val="tx1"/>
                </a:solidFill>
              </a:rPr>
              <a:t>юридична </a:t>
            </a:r>
            <a:r>
              <a:rPr lang="uk-UA" b="1" dirty="0">
                <a:solidFill>
                  <a:schemeClr val="tx1"/>
                </a:solidFill>
              </a:rPr>
              <a:t>кваліфікація у внутрішньому </a:t>
            </a:r>
            <a:br>
              <a:rPr lang="uk-UA" b="1" dirty="0">
                <a:solidFill>
                  <a:schemeClr val="tx1"/>
                </a:solidFill>
              </a:rPr>
            </a:br>
            <a:r>
              <a:rPr lang="uk-UA" b="1" dirty="0" smtClean="0">
                <a:solidFill>
                  <a:schemeClr val="tx1"/>
                </a:solidFill>
              </a:rPr>
              <a:t>законодавстві;</a:t>
            </a:r>
          </a:p>
          <a:p>
            <a:pPr marL="525780" indent="-457200">
              <a:buAutoNum type="arabicPeriod"/>
            </a:pPr>
            <a:r>
              <a:rPr lang="uk-UA" b="1" dirty="0">
                <a:solidFill>
                  <a:schemeClr val="tx1"/>
                </a:solidFill>
              </a:rPr>
              <a:t>м</a:t>
            </a:r>
            <a:r>
              <a:rPr lang="uk-UA" b="1" dirty="0" smtClean="0">
                <a:solidFill>
                  <a:schemeClr val="tx1"/>
                </a:solidFill>
              </a:rPr>
              <a:t>атеріальний зміст, вкладений </a:t>
            </a:r>
            <a:r>
              <a:rPr lang="uk-UA" b="1" dirty="0">
                <a:solidFill>
                  <a:schemeClr val="tx1"/>
                </a:solidFill>
              </a:rPr>
              <a:t>в </a:t>
            </a:r>
            <a:br>
              <a:rPr lang="uk-UA" b="1" dirty="0">
                <a:solidFill>
                  <a:schemeClr val="tx1"/>
                </a:solidFill>
              </a:rPr>
            </a:br>
            <a:r>
              <a:rPr lang="uk-UA" b="1" dirty="0" smtClean="0">
                <a:solidFill>
                  <a:schemeClr val="tx1"/>
                </a:solidFill>
              </a:rPr>
              <a:t>них </a:t>
            </a:r>
            <a:r>
              <a:rPr lang="uk-UA" b="1" dirty="0">
                <a:solidFill>
                  <a:schemeClr val="tx1"/>
                </a:solidFill>
              </a:rPr>
              <a:t>цим </a:t>
            </a:r>
            <a:r>
              <a:rPr lang="uk-UA" b="1" dirty="0" smtClean="0">
                <a:solidFill>
                  <a:schemeClr val="tx1"/>
                </a:solidFill>
              </a:rPr>
              <a:t>законодавством;</a:t>
            </a:r>
          </a:p>
          <a:p>
            <a:pPr marL="525780" indent="-457200">
              <a:buAutoNum type="arabicPeriod"/>
            </a:pPr>
            <a:r>
              <a:rPr lang="uk-UA" b="1" dirty="0" smtClean="0">
                <a:solidFill>
                  <a:schemeClr val="tx1"/>
                </a:solidFill>
              </a:rPr>
              <a:t>які </a:t>
            </a:r>
            <a:r>
              <a:rPr lang="uk-UA" b="1" dirty="0">
                <a:solidFill>
                  <a:schemeClr val="tx1"/>
                </a:solidFill>
              </a:rPr>
              <a:t>наслідки з </a:t>
            </a:r>
            <a:r>
              <a:rPr lang="uk-UA" b="1" dirty="0" smtClean="0">
                <a:solidFill>
                  <a:schemeClr val="tx1"/>
                </a:solidFill>
              </a:rPr>
              <a:t>ними </a:t>
            </a:r>
            <a:r>
              <a:rPr lang="uk-UA" b="1" dirty="0">
                <a:solidFill>
                  <a:schemeClr val="tx1"/>
                </a:solidFill>
              </a:rPr>
              <a:t>зв'язуються </a:t>
            </a:r>
            <a:r>
              <a:rPr lang="uk-UA" b="1" dirty="0" smtClean="0">
                <a:solidFill>
                  <a:schemeClr val="tx1"/>
                </a:solidFill>
              </a:rPr>
              <a:t>(матеріально-правовий інтерес).</a:t>
            </a:r>
          </a:p>
          <a:p>
            <a:pPr marL="68580" indent="0">
              <a:buNone/>
            </a:pPr>
            <a:r>
              <a:rPr lang="uk-UA" b="1" dirty="0">
                <a:solidFill>
                  <a:schemeClr val="tx1"/>
                </a:solidFill>
              </a:rPr>
              <a:t/>
            </a:r>
            <a:br>
              <a:rPr lang="uk-UA" b="1" dirty="0">
                <a:solidFill>
                  <a:schemeClr val="tx1"/>
                </a:solidFill>
              </a:rPr>
            </a:br>
            <a:r>
              <a:rPr lang="uk-UA" b="1" dirty="0" smtClean="0">
                <a:solidFill>
                  <a:schemeClr val="tx1"/>
                </a:solidFill>
              </a:rPr>
              <a:t>Увага! Матеріальний </a:t>
            </a:r>
            <a:r>
              <a:rPr lang="uk-UA" b="1" dirty="0">
                <a:solidFill>
                  <a:schemeClr val="tx1"/>
                </a:solidFill>
              </a:rPr>
              <a:t>інтерес повинен </a:t>
            </a:r>
            <a:br>
              <a:rPr lang="uk-UA" b="1" dirty="0">
                <a:solidFill>
                  <a:schemeClr val="tx1"/>
                </a:solidFill>
              </a:rPr>
            </a:br>
            <a:r>
              <a:rPr lang="uk-UA" b="1" dirty="0">
                <a:solidFill>
                  <a:schemeClr val="tx1"/>
                </a:solidFill>
              </a:rPr>
              <a:t>превалювати над адміністративним</a:t>
            </a:r>
            <a:endParaRPr lang="ru-RU" sz="2000" b="1" dirty="0">
              <a:solidFill>
                <a:schemeClr val="tx1"/>
              </a:solidFill>
            </a:endParaRPr>
          </a:p>
        </p:txBody>
      </p:sp>
    </p:spTree>
    <p:extLst>
      <p:ext uri="{BB962C8B-B14F-4D97-AF65-F5344CB8AC3E}">
        <p14:creationId xmlns:p14="http://schemas.microsoft.com/office/powerpoint/2010/main" val="343416952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476672"/>
            <a:ext cx="7992888" cy="5904656"/>
          </a:xfrm>
        </p:spPr>
        <p:txBody>
          <a:bodyPr>
            <a:normAutofit lnSpcReduction="10000"/>
          </a:bodyPr>
          <a:lstStyle/>
          <a:p>
            <a:pPr marL="68580" indent="0">
              <a:buNone/>
            </a:pPr>
            <a:endParaRPr lang="uk-UA" dirty="0" smtClean="0"/>
          </a:p>
          <a:p>
            <a:pPr marL="68580" indent="0">
              <a:buNone/>
            </a:pPr>
            <a:r>
              <a:rPr lang="uk-UA" dirty="0" smtClean="0">
                <a:solidFill>
                  <a:schemeClr val="tx1"/>
                </a:solidFill>
                <a:latin typeface="Times New Roman" pitchFamily="18" charset="0"/>
                <a:cs typeface="Times New Roman" pitchFamily="18" charset="0"/>
              </a:rPr>
              <a:t>Питання </a:t>
            </a:r>
            <a:r>
              <a:rPr lang="uk-UA" dirty="0">
                <a:solidFill>
                  <a:schemeClr val="tx1"/>
                </a:solidFill>
                <a:latin typeface="Times New Roman" pitchFamily="18" charset="0"/>
                <a:cs typeface="Times New Roman" pitchFamily="18" charset="0"/>
              </a:rPr>
              <a:t>на яке необхідно дати відповідь це чи були процедури в цілому, включаючи те як докази були здобуті, справедливими.</a:t>
            </a:r>
            <a:br>
              <a:rPr lang="uk-UA" dirty="0">
                <a:solidFill>
                  <a:schemeClr val="tx1"/>
                </a:solidFill>
                <a:latin typeface="Times New Roman" pitchFamily="18" charset="0"/>
                <a:cs typeface="Times New Roman" pitchFamily="18" charset="0"/>
              </a:rPr>
            </a:br>
            <a:endParaRPr lang="uk-UA" dirty="0" smtClean="0">
              <a:solidFill>
                <a:schemeClr val="tx1"/>
              </a:solidFill>
              <a:latin typeface="Times New Roman" pitchFamily="18" charset="0"/>
              <a:cs typeface="Times New Roman" pitchFamily="18" charset="0"/>
            </a:endParaRPr>
          </a:p>
          <a:p>
            <a:pPr marL="68580" indent="0">
              <a:buNone/>
            </a:pPr>
            <a:r>
              <a:rPr lang="uk-UA" b="1" dirty="0" err="1" smtClean="0">
                <a:solidFill>
                  <a:schemeClr val="tx1"/>
                </a:solidFill>
                <a:latin typeface="Times New Roman" pitchFamily="18" charset="0"/>
                <a:cs typeface="Times New Roman" pitchFamily="18" charset="0"/>
              </a:rPr>
              <a:t>Baran</a:t>
            </a:r>
            <a:r>
              <a:rPr lang="uk-UA" b="1" dirty="0" smtClean="0">
                <a:solidFill>
                  <a:schemeClr val="tx1"/>
                </a:solidFill>
                <a:latin typeface="Times New Roman" pitchFamily="18" charset="0"/>
                <a:cs typeface="Times New Roman" pitchFamily="18" charset="0"/>
              </a:rPr>
              <a:t> </a:t>
            </a:r>
            <a:r>
              <a:rPr lang="uk-UA" b="1" dirty="0" err="1">
                <a:solidFill>
                  <a:schemeClr val="tx1"/>
                </a:solidFill>
                <a:latin typeface="Times New Roman" pitchFamily="18" charset="0"/>
                <a:cs typeface="Times New Roman" pitchFamily="18" charset="0"/>
              </a:rPr>
              <a:t>and</a:t>
            </a:r>
            <a:r>
              <a:rPr lang="uk-UA" b="1" dirty="0">
                <a:solidFill>
                  <a:schemeClr val="tx1"/>
                </a:solidFill>
                <a:latin typeface="Times New Roman" pitchFamily="18" charset="0"/>
                <a:cs typeface="Times New Roman" pitchFamily="18" charset="0"/>
              </a:rPr>
              <a:t> </a:t>
            </a:r>
            <a:r>
              <a:rPr lang="uk-UA" b="1" dirty="0" err="1">
                <a:solidFill>
                  <a:schemeClr val="tx1"/>
                </a:solidFill>
                <a:latin typeface="Times New Roman" pitchFamily="18" charset="0"/>
                <a:cs typeface="Times New Roman" pitchFamily="18" charset="0"/>
              </a:rPr>
              <a:t>Hun</a:t>
            </a:r>
            <a:r>
              <a:rPr lang="uk-UA" b="1" dirty="0">
                <a:solidFill>
                  <a:schemeClr val="tx1"/>
                </a:solidFill>
                <a:latin typeface="Times New Roman" pitchFamily="18" charset="0"/>
                <a:cs typeface="Times New Roman" pitchFamily="18" charset="0"/>
              </a:rPr>
              <a:t> v. </a:t>
            </a:r>
            <a:r>
              <a:rPr lang="uk-UA" b="1" dirty="0" err="1" smtClean="0">
                <a:solidFill>
                  <a:schemeClr val="tx1"/>
                </a:solidFill>
                <a:latin typeface="Times New Roman" pitchFamily="18" charset="0"/>
                <a:cs typeface="Times New Roman" pitchFamily="18" charset="0"/>
              </a:rPr>
              <a:t>Turkey</a:t>
            </a:r>
            <a:endParaRPr lang="uk-UA" b="1" dirty="0" smtClean="0">
              <a:solidFill>
                <a:schemeClr val="tx1"/>
              </a:solidFill>
              <a:latin typeface="Times New Roman" pitchFamily="18" charset="0"/>
              <a:cs typeface="Times New Roman" pitchFamily="18" charset="0"/>
            </a:endParaRPr>
          </a:p>
          <a:p>
            <a:pPr marL="68580" indent="0">
              <a:buNone/>
            </a:pPr>
            <a:endParaRPr lang="uk-UA" dirty="0">
              <a:solidFill>
                <a:schemeClr val="tx1"/>
              </a:solidFill>
              <a:latin typeface="Times New Roman" pitchFamily="18" charset="0"/>
              <a:cs typeface="Times New Roman" pitchFamily="18" charset="0"/>
            </a:endParaRPr>
          </a:p>
          <a:p>
            <a:pPr marL="68580" indent="0">
              <a:buNone/>
            </a:pPr>
            <a:r>
              <a:rPr lang="uk-UA" dirty="0" smtClean="0">
                <a:solidFill>
                  <a:schemeClr val="tx1"/>
                </a:solidFill>
                <a:latin typeface="Times New Roman" pitchFamily="18" charset="0"/>
                <a:cs typeface="Times New Roman" pitchFamily="18" charset="0"/>
              </a:rPr>
              <a:t>Кожній </a:t>
            </a:r>
            <a:r>
              <a:rPr lang="uk-UA" dirty="0">
                <a:solidFill>
                  <a:schemeClr val="tx1"/>
                </a:solidFill>
                <a:latin typeface="Times New Roman" pitchFamily="18" charset="0"/>
                <a:cs typeface="Times New Roman" pitchFamily="18" charset="0"/>
              </a:rPr>
              <a:t>стороні повинна бути надана достатня можливість представити її </a:t>
            </a:r>
            <a:r>
              <a:rPr lang="uk-UA" dirty="0" smtClean="0">
                <a:solidFill>
                  <a:schemeClr val="tx1"/>
                </a:solidFill>
                <a:latin typeface="Times New Roman" pitchFamily="18" charset="0"/>
                <a:cs typeface="Times New Roman" pitchFamily="18" charset="0"/>
              </a:rPr>
              <a:t>справу, </a:t>
            </a:r>
            <a:r>
              <a:rPr lang="uk-UA" dirty="0">
                <a:solidFill>
                  <a:schemeClr val="tx1"/>
                </a:solidFill>
                <a:latin typeface="Times New Roman" pitchFamily="18" charset="0"/>
                <a:cs typeface="Times New Roman" pitchFamily="18" charset="0"/>
              </a:rPr>
              <a:t>включаючи докази, в умовах які не ставлять її в суттєво нерівну позицію в порівнянні з опонентом </a:t>
            </a:r>
            <a:br>
              <a:rPr lang="uk-UA" dirty="0">
                <a:solidFill>
                  <a:schemeClr val="tx1"/>
                </a:solidFill>
                <a:latin typeface="Times New Roman" pitchFamily="18" charset="0"/>
                <a:cs typeface="Times New Roman" pitchFamily="18" charset="0"/>
              </a:rPr>
            </a:br>
            <a:endParaRPr lang="uk-UA" dirty="0" smtClean="0">
              <a:solidFill>
                <a:schemeClr val="tx1"/>
              </a:solidFill>
              <a:latin typeface="Times New Roman" pitchFamily="18" charset="0"/>
              <a:cs typeface="Times New Roman" pitchFamily="18" charset="0"/>
            </a:endParaRPr>
          </a:p>
          <a:p>
            <a:pPr marL="68580" indent="0">
              <a:buNone/>
            </a:pPr>
            <a:r>
              <a:rPr lang="uk-UA" b="1" dirty="0">
                <a:solidFill>
                  <a:schemeClr val="tx1"/>
                </a:solidFill>
                <a:latin typeface="Times New Roman" pitchFamily="18" charset="0"/>
                <a:cs typeface="Times New Roman" pitchFamily="18" charset="0"/>
              </a:rPr>
              <a:t> </a:t>
            </a:r>
            <a:r>
              <a:rPr lang="uk-UA" b="1" dirty="0" smtClean="0">
                <a:solidFill>
                  <a:schemeClr val="tx1"/>
                </a:solidFill>
                <a:latin typeface="Times New Roman" pitchFamily="18" charset="0"/>
                <a:cs typeface="Times New Roman" pitchFamily="18" charset="0"/>
              </a:rPr>
              <a:t>  </a:t>
            </a:r>
            <a:r>
              <a:rPr lang="uk-UA" b="1" dirty="0" err="1">
                <a:solidFill>
                  <a:schemeClr val="tx1"/>
                </a:solidFill>
                <a:latin typeface="Times New Roman" pitchFamily="18" charset="0"/>
                <a:cs typeface="Times New Roman" pitchFamily="18" charset="0"/>
              </a:rPr>
              <a:t>Delcourt</a:t>
            </a:r>
            <a:r>
              <a:rPr lang="uk-UA" b="1" dirty="0">
                <a:solidFill>
                  <a:schemeClr val="tx1"/>
                </a:solidFill>
                <a:latin typeface="Times New Roman" pitchFamily="18" charset="0"/>
                <a:cs typeface="Times New Roman" pitchFamily="18" charset="0"/>
              </a:rPr>
              <a:t> v </a:t>
            </a:r>
            <a:r>
              <a:rPr lang="uk-UA" b="1" dirty="0" err="1">
                <a:solidFill>
                  <a:schemeClr val="tx1"/>
                </a:solidFill>
                <a:latin typeface="Times New Roman" pitchFamily="18" charset="0"/>
                <a:cs typeface="Times New Roman" pitchFamily="18" charset="0"/>
              </a:rPr>
              <a:t>Belgium</a:t>
            </a:r>
            <a:r>
              <a:rPr lang="uk-UA" b="1" dirty="0">
                <a:solidFill>
                  <a:schemeClr val="tx1"/>
                </a:solidFill>
                <a:latin typeface="Times New Roman" pitchFamily="18" charset="0"/>
                <a:cs typeface="Times New Roman" pitchFamily="18" charset="0"/>
              </a:rPr>
              <a:t> 1970</a:t>
            </a:r>
            <a:br>
              <a:rPr lang="uk-UA" b="1" dirty="0">
                <a:solidFill>
                  <a:schemeClr val="tx1"/>
                </a:solidFill>
                <a:latin typeface="Times New Roman" pitchFamily="18" charset="0"/>
                <a:cs typeface="Times New Roman" pitchFamily="18" charset="0"/>
              </a:rPr>
            </a:br>
            <a:r>
              <a:rPr lang="uk-UA" b="1" dirty="0">
                <a:solidFill>
                  <a:schemeClr val="tx1"/>
                </a:solidFill>
                <a:latin typeface="Times New Roman" pitchFamily="18" charset="0"/>
                <a:cs typeface="Times New Roman" pitchFamily="18" charset="0"/>
              </a:rPr>
              <a:t> </a:t>
            </a:r>
            <a:endParaRPr lang="uk-UA" b="1" dirty="0" smtClean="0">
              <a:solidFill>
                <a:schemeClr val="tx1"/>
              </a:solidFill>
              <a:latin typeface="Times New Roman" pitchFamily="18" charset="0"/>
              <a:cs typeface="Times New Roman" pitchFamily="18" charset="0"/>
            </a:endParaRPr>
          </a:p>
          <a:p>
            <a:pPr marL="68580" indent="0">
              <a:buNone/>
            </a:pPr>
            <a:r>
              <a:rPr lang="uk-UA" b="1" dirty="0">
                <a:solidFill>
                  <a:schemeClr val="tx1"/>
                </a:solidFill>
                <a:latin typeface="Times New Roman" pitchFamily="18" charset="0"/>
                <a:cs typeface="Times New Roman" pitchFamily="18" charset="0"/>
              </a:rPr>
              <a:t>  </a:t>
            </a:r>
            <a:r>
              <a:rPr lang="uk-UA" b="1" dirty="0" err="1">
                <a:solidFill>
                  <a:schemeClr val="tx1"/>
                </a:solidFill>
                <a:latin typeface="Times New Roman" pitchFamily="18" charset="0"/>
                <a:cs typeface="Times New Roman" pitchFamily="18" charset="0"/>
              </a:rPr>
              <a:t>Dombo</a:t>
            </a:r>
            <a:r>
              <a:rPr lang="uk-UA" b="1" dirty="0">
                <a:solidFill>
                  <a:schemeClr val="tx1"/>
                </a:solidFill>
                <a:latin typeface="Times New Roman" pitchFamily="18" charset="0"/>
                <a:cs typeface="Times New Roman" pitchFamily="18" charset="0"/>
              </a:rPr>
              <a:t> </a:t>
            </a:r>
            <a:r>
              <a:rPr lang="uk-UA" b="1" dirty="0" err="1">
                <a:solidFill>
                  <a:schemeClr val="tx1"/>
                </a:solidFill>
                <a:latin typeface="Times New Roman" pitchFamily="18" charset="0"/>
                <a:cs typeface="Times New Roman" pitchFamily="18" charset="0"/>
              </a:rPr>
              <a:t>Beheer</a:t>
            </a:r>
            <a:r>
              <a:rPr lang="uk-UA" b="1" dirty="0">
                <a:solidFill>
                  <a:schemeClr val="tx1"/>
                </a:solidFill>
                <a:latin typeface="Times New Roman" pitchFamily="18" charset="0"/>
                <a:cs typeface="Times New Roman" pitchFamily="18" charset="0"/>
              </a:rPr>
              <a:t> v </a:t>
            </a:r>
            <a:r>
              <a:rPr lang="uk-UA" b="1" dirty="0" err="1">
                <a:solidFill>
                  <a:schemeClr val="tx1"/>
                </a:solidFill>
                <a:latin typeface="Times New Roman" pitchFamily="18" charset="0"/>
                <a:cs typeface="Times New Roman" pitchFamily="18" charset="0"/>
              </a:rPr>
              <a:t>Netherlands</a:t>
            </a:r>
            <a:r>
              <a:rPr lang="uk-UA" b="1" dirty="0">
                <a:solidFill>
                  <a:schemeClr val="tx1"/>
                </a:solidFill>
                <a:latin typeface="Times New Roman" pitchFamily="18" charset="0"/>
                <a:cs typeface="Times New Roman" pitchFamily="18" charset="0"/>
              </a:rPr>
              <a:t> 1993</a:t>
            </a:r>
            <a:endParaRPr lang="ru-RU"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8614838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476672"/>
            <a:ext cx="7992888" cy="5976664"/>
          </a:xfrm>
        </p:spPr>
        <p:txBody>
          <a:bodyPr/>
          <a:lstStyle/>
          <a:p>
            <a:pPr marL="68580" indent="0">
              <a:buNone/>
            </a:pPr>
            <a:endParaRPr lang="uk-UA" dirty="0" smtClean="0"/>
          </a:p>
          <a:p>
            <a:pPr marL="68580" indent="0">
              <a:buNone/>
            </a:pPr>
            <a:r>
              <a:rPr lang="uk-UA" sz="2800" b="1" dirty="0" smtClean="0">
                <a:solidFill>
                  <a:schemeClr val="tx1"/>
                </a:solidFill>
                <a:latin typeface="Times New Roman" pitchFamily="18" charset="0"/>
                <a:cs typeface="Times New Roman" pitchFamily="18" charset="0"/>
              </a:rPr>
              <a:t>ЗАГАЛЬНЕ </a:t>
            </a:r>
            <a:r>
              <a:rPr lang="uk-UA" sz="2800" b="1" dirty="0">
                <a:solidFill>
                  <a:schemeClr val="tx1"/>
                </a:solidFill>
                <a:latin typeface="Times New Roman" pitchFamily="18" charset="0"/>
                <a:cs typeface="Times New Roman" pitchFamily="18" charset="0"/>
              </a:rPr>
              <a:t>ПРАВИЛО</a:t>
            </a:r>
            <a:r>
              <a:rPr lang="uk-UA" sz="2800" dirty="0">
                <a:solidFill>
                  <a:schemeClr val="tx1"/>
                </a:solidFill>
                <a:latin typeface="Times New Roman" pitchFamily="18" charset="0"/>
                <a:cs typeface="Times New Roman" pitchFamily="18" charset="0"/>
              </a:rPr>
              <a:t>: ДОКАЗ </a:t>
            </a:r>
            <a:r>
              <a:rPr lang="uk-UA" sz="2800" dirty="0" smtClean="0">
                <a:solidFill>
                  <a:schemeClr val="tx1"/>
                </a:solidFill>
                <a:latin typeface="Times New Roman" pitchFamily="18" charset="0"/>
                <a:cs typeface="Times New Roman" pitchFamily="18" charset="0"/>
              </a:rPr>
              <a:t>прийнятний </a:t>
            </a:r>
            <a:r>
              <a:rPr lang="uk-UA" sz="2800" dirty="0">
                <a:solidFill>
                  <a:schemeClr val="tx1"/>
                </a:solidFill>
                <a:latin typeface="Times New Roman" pitchFamily="18" charset="0"/>
                <a:cs typeface="Times New Roman" pitchFamily="18" charset="0"/>
              </a:rPr>
              <a:t>ЯКЩО НАДАЄТЬСЯ СЛУХАННЯ </a:t>
            </a:r>
            <a:r>
              <a:rPr lang="uk-UA" sz="2800" dirty="0" smtClean="0">
                <a:solidFill>
                  <a:schemeClr val="tx1"/>
                </a:solidFill>
                <a:latin typeface="Times New Roman" pitchFamily="18" charset="0"/>
                <a:cs typeface="Times New Roman" pitchFamily="18" charset="0"/>
              </a:rPr>
              <a:t>з можливістю </a:t>
            </a:r>
            <a:r>
              <a:rPr lang="uk-UA" sz="2800" dirty="0">
                <a:solidFill>
                  <a:schemeClr val="tx1"/>
                </a:solidFill>
                <a:latin typeface="Times New Roman" pitchFamily="18" charset="0"/>
                <a:cs typeface="Times New Roman" pitchFamily="18" charset="0"/>
              </a:rPr>
              <a:t>оскаржити</a:t>
            </a:r>
            <a:br>
              <a:rPr lang="uk-UA" sz="2800" dirty="0">
                <a:solidFill>
                  <a:schemeClr val="tx1"/>
                </a:solidFill>
                <a:latin typeface="Times New Roman" pitchFamily="18" charset="0"/>
                <a:cs typeface="Times New Roman" pitchFamily="18" charset="0"/>
              </a:rPr>
            </a:br>
            <a:endParaRPr lang="uk-UA" sz="2800" dirty="0" smtClean="0">
              <a:solidFill>
                <a:schemeClr val="tx1"/>
              </a:solidFill>
              <a:latin typeface="Times New Roman" pitchFamily="18" charset="0"/>
              <a:cs typeface="Times New Roman" pitchFamily="18" charset="0"/>
            </a:endParaRPr>
          </a:p>
          <a:p>
            <a:pPr marL="68580" indent="0">
              <a:buNone/>
            </a:pPr>
            <a:r>
              <a:rPr lang="uk-UA" sz="2800" dirty="0" smtClean="0">
                <a:solidFill>
                  <a:schemeClr val="tx1"/>
                </a:solidFill>
                <a:latin typeface="Times New Roman" pitchFamily="18" charset="0"/>
                <a:cs typeface="Times New Roman" pitchFamily="18" charset="0"/>
              </a:rPr>
              <a:t>Пункт </a:t>
            </a:r>
            <a:r>
              <a:rPr lang="uk-UA" sz="2800" dirty="0">
                <a:solidFill>
                  <a:schemeClr val="tx1"/>
                </a:solidFill>
                <a:latin typeface="Times New Roman" pitchFamily="18" charset="0"/>
                <a:cs typeface="Times New Roman" pitchFamily="18" charset="0"/>
              </a:rPr>
              <a:t>1 статті 6 + «d» пункту 3 статті 6 Конвенції = докази повинні бути зазвичай представлені в його присутності у відкритому судовому засіданні з метою представлення змагальних доводів.</a:t>
            </a:r>
            <a:br>
              <a:rPr lang="uk-UA" sz="2800" dirty="0">
                <a:solidFill>
                  <a:schemeClr val="tx1"/>
                </a:solidFill>
                <a:latin typeface="Times New Roman" pitchFamily="18" charset="0"/>
                <a:cs typeface="Times New Roman" pitchFamily="18" charset="0"/>
              </a:rPr>
            </a:br>
            <a:r>
              <a:rPr lang="uk-UA" sz="2800" dirty="0">
                <a:solidFill>
                  <a:schemeClr val="tx1"/>
                </a:solidFill>
                <a:latin typeface="Times New Roman" pitchFamily="18" charset="0"/>
                <a:cs typeface="Times New Roman" pitchFamily="18" charset="0"/>
              </a:rPr>
              <a:t/>
            </a:r>
            <a:br>
              <a:rPr lang="uk-UA" sz="2800" dirty="0">
                <a:solidFill>
                  <a:schemeClr val="tx1"/>
                </a:solidFill>
                <a:latin typeface="Times New Roman" pitchFamily="18" charset="0"/>
                <a:cs typeface="Times New Roman" pitchFamily="18" charset="0"/>
              </a:rPr>
            </a:br>
            <a:r>
              <a:rPr lang="uk-UA" sz="2800" dirty="0">
                <a:solidFill>
                  <a:schemeClr val="tx1"/>
                </a:solidFill>
                <a:latin typeface="Times New Roman" pitchFamily="18" charset="0"/>
                <a:cs typeface="Times New Roman" pitchFamily="18" charset="0"/>
              </a:rPr>
              <a:t> </a:t>
            </a:r>
            <a:r>
              <a:rPr lang="uk-UA" sz="2800" b="1" dirty="0" smtClean="0">
                <a:solidFill>
                  <a:schemeClr val="tx1"/>
                </a:solidFill>
                <a:latin typeface="Times New Roman" pitchFamily="18" charset="0"/>
                <a:cs typeface="Times New Roman" pitchFamily="18" charset="0"/>
              </a:rPr>
              <a:t>Al-Khawaja </a:t>
            </a:r>
            <a:r>
              <a:rPr lang="uk-UA" sz="2800" b="1" dirty="0" err="1">
                <a:solidFill>
                  <a:schemeClr val="tx1"/>
                </a:solidFill>
                <a:latin typeface="Times New Roman" pitchFamily="18" charset="0"/>
                <a:cs typeface="Times New Roman" pitchFamily="18" charset="0"/>
              </a:rPr>
              <a:t>and</a:t>
            </a:r>
            <a:r>
              <a:rPr lang="uk-UA" sz="2800" b="1" dirty="0">
                <a:solidFill>
                  <a:schemeClr val="tx1"/>
                </a:solidFill>
                <a:latin typeface="Times New Roman" pitchFamily="18" charset="0"/>
                <a:cs typeface="Times New Roman" pitchFamily="18" charset="0"/>
              </a:rPr>
              <a:t> </a:t>
            </a:r>
            <a:r>
              <a:rPr lang="uk-UA" sz="2800" b="1" dirty="0" err="1">
                <a:solidFill>
                  <a:schemeClr val="tx1"/>
                </a:solidFill>
                <a:latin typeface="Times New Roman" pitchFamily="18" charset="0"/>
                <a:cs typeface="Times New Roman" pitchFamily="18" charset="0"/>
              </a:rPr>
              <a:t>Tahery</a:t>
            </a:r>
            <a:r>
              <a:rPr lang="uk-UA" sz="2800" b="1" dirty="0">
                <a:solidFill>
                  <a:schemeClr val="tx1"/>
                </a:solidFill>
                <a:latin typeface="Times New Roman" pitchFamily="18" charset="0"/>
                <a:cs typeface="Times New Roman" pitchFamily="18" charset="0"/>
              </a:rPr>
              <a:t> v. </a:t>
            </a:r>
            <a:r>
              <a:rPr lang="uk-UA" sz="2800" b="1" dirty="0" err="1">
                <a:solidFill>
                  <a:schemeClr val="tx1"/>
                </a:solidFill>
                <a:latin typeface="Times New Roman" pitchFamily="18" charset="0"/>
                <a:cs typeface="Times New Roman" pitchFamily="18" charset="0"/>
              </a:rPr>
              <a:t>the</a:t>
            </a:r>
            <a:r>
              <a:rPr lang="uk-UA" sz="2800" b="1" dirty="0">
                <a:solidFill>
                  <a:schemeClr val="tx1"/>
                </a:solidFill>
                <a:latin typeface="Times New Roman" pitchFamily="18" charset="0"/>
                <a:cs typeface="Times New Roman" pitchFamily="18" charset="0"/>
              </a:rPr>
              <a:t> </a:t>
            </a:r>
            <a:r>
              <a:rPr lang="uk-UA" sz="2800" b="1" dirty="0" err="1">
                <a:solidFill>
                  <a:schemeClr val="tx1"/>
                </a:solidFill>
                <a:latin typeface="Times New Roman" pitchFamily="18" charset="0"/>
                <a:cs typeface="Times New Roman" pitchFamily="18" charset="0"/>
              </a:rPr>
              <a:t>United</a:t>
            </a:r>
            <a:r>
              <a:rPr lang="uk-UA" sz="2800" b="1" dirty="0">
                <a:solidFill>
                  <a:schemeClr val="tx1"/>
                </a:solidFill>
                <a:latin typeface="Times New Roman" pitchFamily="18" charset="0"/>
                <a:cs typeface="Times New Roman" pitchFamily="18" charset="0"/>
              </a:rPr>
              <a:t> </a:t>
            </a:r>
            <a:r>
              <a:rPr lang="uk-UA" sz="2800" b="1" dirty="0" err="1">
                <a:solidFill>
                  <a:schemeClr val="tx1"/>
                </a:solidFill>
                <a:latin typeface="Times New Roman" pitchFamily="18" charset="0"/>
                <a:cs typeface="Times New Roman" pitchFamily="18" charset="0"/>
              </a:rPr>
              <a:t>Kingdom</a:t>
            </a:r>
            <a:r>
              <a:rPr lang="uk-UA" sz="2800" b="1" dirty="0">
                <a:solidFill>
                  <a:schemeClr val="tx1"/>
                </a:solidFill>
                <a:latin typeface="Times New Roman" pitchFamily="18" charset="0"/>
                <a:cs typeface="Times New Roman" pitchFamily="18" charset="0"/>
              </a:rPr>
              <a:t> </a:t>
            </a:r>
            <a:r>
              <a:rPr lang="uk-UA" sz="2800" b="1" dirty="0" smtClean="0">
                <a:solidFill>
                  <a:schemeClr val="tx1"/>
                </a:solidFill>
                <a:latin typeface="Times New Roman" pitchFamily="18" charset="0"/>
                <a:cs typeface="Times New Roman" pitchFamily="18" charset="0"/>
              </a:rPr>
              <a:t>15.12.2011</a:t>
            </a:r>
            <a:endParaRPr lang="ru-RU" sz="28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74699366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404664"/>
            <a:ext cx="7024744" cy="432048"/>
          </a:xfrm>
        </p:spPr>
        <p:txBody>
          <a:bodyPr>
            <a:normAutofit fontScale="90000"/>
          </a:bodyPr>
          <a:lstStyle/>
          <a:p>
            <a:pPr algn="ctr"/>
            <a:r>
              <a:rPr lang="uk-UA" sz="2800" b="1" dirty="0">
                <a:solidFill>
                  <a:schemeClr val="tx1"/>
                </a:solidFill>
              </a:rPr>
              <a:t>ОБГРУНТОВАНІСТЬ ВИРОКУ</a:t>
            </a:r>
            <a:endParaRPr lang="ru-RU" sz="2800" dirty="0"/>
          </a:p>
        </p:txBody>
      </p:sp>
      <p:sp>
        <p:nvSpPr>
          <p:cNvPr id="3" name="Объект 2"/>
          <p:cNvSpPr>
            <a:spLocks noGrp="1"/>
          </p:cNvSpPr>
          <p:nvPr>
            <p:ph idx="1"/>
          </p:nvPr>
        </p:nvSpPr>
        <p:spPr>
          <a:xfrm>
            <a:off x="683568" y="1052736"/>
            <a:ext cx="7776864" cy="5328592"/>
          </a:xfrm>
        </p:spPr>
        <p:txBody>
          <a:bodyPr/>
          <a:lstStyle/>
          <a:p>
            <a:pPr marL="68580" indent="0">
              <a:buNone/>
            </a:pPr>
            <a:endParaRPr lang="uk-UA" dirty="0" smtClean="0"/>
          </a:p>
          <a:p>
            <a:pPr marL="68580" indent="0">
              <a:buNone/>
            </a:pPr>
            <a:r>
              <a:rPr lang="uk-UA" dirty="0" smtClean="0">
                <a:solidFill>
                  <a:schemeClr val="tx1"/>
                </a:solidFill>
                <a:latin typeface="Times New Roman" pitchFamily="18" charset="0"/>
                <a:cs typeface="Times New Roman" pitchFamily="18" charset="0"/>
              </a:rPr>
              <a:t>Право </a:t>
            </a:r>
            <a:r>
              <a:rPr lang="uk-UA" dirty="0">
                <a:solidFill>
                  <a:schemeClr val="tx1"/>
                </a:solidFill>
                <a:latin typeface="Times New Roman" pitchFamily="18" charset="0"/>
                <a:cs typeface="Times New Roman" pitchFamily="18" charset="0"/>
              </a:rPr>
              <a:t>на </a:t>
            </a:r>
            <a:r>
              <a:rPr lang="uk-UA" dirty="0" smtClean="0">
                <a:solidFill>
                  <a:schemeClr val="tx1"/>
                </a:solidFill>
                <a:latin typeface="Times New Roman" pitchFamily="18" charset="0"/>
                <a:cs typeface="Times New Roman" pitchFamily="18" charset="0"/>
              </a:rPr>
              <a:t>справедливе </a:t>
            </a:r>
            <a:r>
              <a:rPr lang="uk-UA" dirty="0">
                <a:solidFill>
                  <a:schemeClr val="tx1"/>
                </a:solidFill>
                <a:latin typeface="Times New Roman" pitchFamily="18" charset="0"/>
                <a:cs typeface="Times New Roman" pitchFamily="18" charset="0"/>
              </a:rPr>
              <a:t>слухання включає в себе винесення судом </a:t>
            </a:r>
            <a:r>
              <a:rPr lang="uk-UA" dirty="0" err="1" smtClean="0">
                <a:solidFill>
                  <a:schemeClr val="tx1"/>
                </a:solidFill>
                <a:latin typeface="Times New Roman" pitchFamily="18" charset="0"/>
                <a:cs typeface="Times New Roman" pitchFamily="18" charset="0"/>
              </a:rPr>
              <a:t>обгрунтованість</a:t>
            </a:r>
            <a:r>
              <a:rPr lang="uk-UA" dirty="0" smtClean="0">
                <a:solidFill>
                  <a:schemeClr val="tx1"/>
                </a:solidFill>
                <a:latin typeface="Times New Roman" pitchFamily="18" charset="0"/>
                <a:cs typeface="Times New Roman" pitchFamily="18" charset="0"/>
              </a:rPr>
              <a:t> вироку.</a:t>
            </a:r>
            <a:r>
              <a:rPr lang="uk-UA" dirty="0">
                <a:solidFill>
                  <a:schemeClr val="tx1"/>
                </a:solidFill>
                <a:latin typeface="Times New Roman" pitchFamily="18" charset="0"/>
                <a:cs typeface="Times New Roman" pitchFamily="18" charset="0"/>
              </a:rPr>
              <a:t/>
            </a:r>
            <a:br>
              <a:rPr lang="uk-UA" dirty="0">
                <a:solidFill>
                  <a:schemeClr val="tx1"/>
                </a:solidFill>
                <a:latin typeface="Times New Roman" pitchFamily="18" charset="0"/>
                <a:cs typeface="Times New Roman" pitchFamily="18" charset="0"/>
              </a:rPr>
            </a:br>
            <a:r>
              <a:rPr lang="uk-UA" dirty="0">
                <a:solidFill>
                  <a:schemeClr val="tx1"/>
                </a:solidFill>
                <a:latin typeface="Times New Roman" pitchFamily="18" charset="0"/>
                <a:cs typeface="Times New Roman" pitchFamily="18" charset="0"/>
              </a:rPr>
              <a:t>Дане право спирається на більш загальний, включений у Конвенцію принцип, який захищає індивіда від свавілля. Дане право не наказує </a:t>
            </a:r>
            <a:r>
              <a:rPr lang="uk-UA" dirty="0" smtClean="0">
                <a:solidFill>
                  <a:schemeClr val="tx1"/>
                </a:solidFill>
                <a:latin typeface="Times New Roman" pitchFamily="18" charset="0"/>
                <a:cs typeface="Times New Roman" pitchFamily="18" charset="0"/>
              </a:rPr>
              <a:t>внутрішній </a:t>
            </a:r>
            <a:r>
              <a:rPr lang="uk-UA" dirty="0">
                <a:solidFill>
                  <a:schemeClr val="tx1"/>
                </a:solidFill>
                <a:latin typeface="Times New Roman" pitchFamily="18" charset="0"/>
                <a:cs typeface="Times New Roman" pitchFamily="18" charset="0"/>
              </a:rPr>
              <a:t>владі давати докладну </a:t>
            </a:r>
            <a:r>
              <a:rPr lang="uk-UA" dirty="0" smtClean="0">
                <a:solidFill>
                  <a:schemeClr val="tx1"/>
                </a:solidFill>
                <a:latin typeface="Times New Roman" pitchFamily="18" charset="0"/>
                <a:cs typeface="Times New Roman" pitchFamily="18" charset="0"/>
              </a:rPr>
              <a:t>відповідь.</a:t>
            </a:r>
          </a:p>
          <a:p>
            <a:pPr marL="68580" indent="0">
              <a:buNone/>
            </a:pPr>
            <a:r>
              <a:rPr lang="uk-UA" dirty="0" smtClean="0">
                <a:solidFill>
                  <a:schemeClr val="tx1"/>
                </a:solidFill>
                <a:latin typeface="Times New Roman" pitchFamily="18" charset="0"/>
                <a:cs typeface="Times New Roman" pitchFamily="18" charset="0"/>
              </a:rPr>
              <a:t>Водночас</a:t>
            </a:r>
            <a:r>
              <a:rPr lang="uk-UA" dirty="0">
                <a:solidFill>
                  <a:schemeClr val="tx1"/>
                </a:solidFill>
                <a:latin typeface="Times New Roman" pitchFamily="18" charset="0"/>
                <a:cs typeface="Times New Roman" pitchFamily="18" charset="0"/>
              </a:rPr>
              <a:t>, відповідь суду </a:t>
            </a:r>
            <a:r>
              <a:rPr lang="uk-UA" dirty="0" smtClean="0">
                <a:solidFill>
                  <a:schemeClr val="tx1"/>
                </a:solidFill>
                <a:latin typeface="Times New Roman" pitchFamily="18" charset="0"/>
                <a:cs typeface="Times New Roman" pitchFamily="18" charset="0"/>
              </a:rPr>
              <a:t>повинна </a:t>
            </a:r>
            <a:r>
              <a:rPr lang="uk-UA" dirty="0">
                <a:solidFill>
                  <a:schemeClr val="tx1"/>
                </a:solidFill>
                <a:latin typeface="Times New Roman" pitchFamily="18" charset="0"/>
                <a:cs typeface="Times New Roman" pitchFamily="18" charset="0"/>
              </a:rPr>
              <a:t>бути достатньо</a:t>
            </a:r>
            <a:br>
              <a:rPr lang="uk-UA" dirty="0">
                <a:solidFill>
                  <a:schemeClr val="tx1"/>
                </a:solidFill>
                <a:latin typeface="Times New Roman" pitchFamily="18" charset="0"/>
                <a:cs typeface="Times New Roman" pitchFamily="18" charset="0"/>
              </a:rPr>
            </a:br>
            <a:r>
              <a:rPr lang="uk-UA" dirty="0" smtClean="0">
                <a:solidFill>
                  <a:schemeClr val="tx1"/>
                </a:solidFill>
                <a:latin typeface="Times New Roman" pitchFamily="18" charset="0"/>
                <a:cs typeface="Times New Roman" pitchFamily="18" charset="0"/>
              </a:rPr>
              <a:t>докладною </a:t>
            </a:r>
            <a:r>
              <a:rPr lang="uk-UA" dirty="0">
                <a:solidFill>
                  <a:schemeClr val="tx1"/>
                </a:solidFill>
                <a:latin typeface="Times New Roman" pitchFamily="18" charset="0"/>
                <a:cs typeface="Times New Roman" pitchFamily="18" charset="0"/>
              </a:rPr>
              <a:t>для відповіді на </a:t>
            </a:r>
            <a:r>
              <a:rPr lang="uk-UA" dirty="0" smtClean="0">
                <a:solidFill>
                  <a:schemeClr val="tx1"/>
                </a:solidFill>
                <a:latin typeface="Times New Roman" pitchFamily="18" charset="0"/>
                <a:cs typeface="Times New Roman" pitchFamily="18" charset="0"/>
              </a:rPr>
              <a:t>основний </a:t>
            </a:r>
            <a:r>
              <a:rPr lang="uk-UA" dirty="0">
                <a:solidFill>
                  <a:schemeClr val="tx1"/>
                </a:solidFill>
                <a:latin typeface="Times New Roman" pitchFamily="18" charset="0"/>
                <a:cs typeface="Times New Roman" pitchFamily="18" charset="0"/>
              </a:rPr>
              <a:t>елемент фактичного чи правового домагання </a:t>
            </a:r>
            <a:r>
              <a:rPr lang="uk-UA" dirty="0" smtClean="0">
                <a:solidFill>
                  <a:schemeClr val="tx1"/>
                </a:solidFill>
                <a:latin typeface="Times New Roman" pitchFamily="18" charset="0"/>
                <a:cs typeface="Times New Roman" pitchFamily="18" charset="0"/>
              </a:rPr>
              <a:t>особи</a:t>
            </a:r>
          </a:p>
          <a:p>
            <a:pPr marL="68580" indent="0">
              <a:buNone/>
            </a:pPr>
            <a:endParaRPr lang="uk-UA" dirty="0">
              <a:solidFill>
                <a:schemeClr val="tx1"/>
              </a:solidFill>
              <a:latin typeface="Times New Roman" pitchFamily="18" charset="0"/>
              <a:cs typeface="Times New Roman" pitchFamily="18" charset="0"/>
            </a:endParaRPr>
          </a:p>
          <a:p>
            <a:pPr marL="68580" indent="0">
              <a:buNone/>
            </a:pPr>
            <a:r>
              <a:rPr lang="en-US" b="1" dirty="0">
                <a:solidFill>
                  <a:schemeClr val="tx1"/>
                </a:solidFill>
                <a:latin typeface="Times New Roman" pitchFamily="18" charset="0"/>
                <a:cs typeface="Times New Roman" pitchFamily="18" charset="0"/>
              </a:rPr>
              <a:t>Ruiz </a:t>
            </a:r>
            <a:r>
              <a:rPr lang="en-US" b="1" dirty="0" err="1">
                <a:solidFill>
                  <a:schemeClr val="tx1"/>
                </a:solidFill>
                <a:latin typeface="Times New Roman" pitchFamily="18" charset="0"/>
                <a:cs typeface="Times New Roman" pitchFamily="18" charset="0"/>
              </a:rPr>
              <a:t>Torija</a:t>
            </a:r>
            <a:r>
              <a:rPr lang="en-US" b="1" dirty="0">
                <a:solidFill>
                  <a:schemeClr val="tx1"/>
                </a:solidFill>
                <a:latin typeface="Times New Roman" pitchFamily="18" charset="0"/>
                <a:cs typeface="Times New Roman" pitchFamily="18" charset="0"/>
              </a:rPr>
              <a:t> v Spain (1994 </a:t>
            </a:r>
            <a:r>
              <a:rPr lang="ru-RU" b="1" dirty="0">
                <a:solidFill>
                  <a:schemeClr val="tx1"/>
                </a:solidFill>
                <a:latin typeface="Times New Roman" pitchFamily="18" charset="0"/>
                <a:cs typeface="Times New Roman" pitchFamily="18" charset="0"/>
              </a:rPr>
              <a:t>р</a:t>
            </a:r>
            <a:r>
              <a:rPr lang="ru-RU" b="1" dirty="0" smtClean="0">
                <a:solidFill>
                  <a:schemeClr val="tx1"/>
                </a:solidFill>
                <a:latin typeface="Times New Roman" pitchFamily="18" charset="0"/>
                <a:cs typeface="Times New Roman" pitchFamily="18" charset="0"/>
              </a:rPr>
              <a:t>.)</a:t>
            </a:r>
            <a:endParaRPr lang="ru-RU" b="1" dirty="0">
              <a:solidFill>
                <a:schemeClr val="tx1"/>
              </a:solidFill>
              <a:latin typeface="Times New Roman" pitchFamily="18" charset="0"/>
              <a:cs typeface="Times New Roman" pitchFamily="18" charset="0"/>
            </a:endParaRPr>
          </a:p>
          <a:p>
            <a:pPr marL="68580" indent="0">
              <a:buNone/>
            </a:pPr>
            <a:endParaRPr lang="ru-RU" dirty="0"/>
          </a:p>
        </p:txBody>
      </p:sp>
    </p:spTree>
    <p:extLst>
      <p:ext uri="{BB962C8B-B14F-4D97-AF65-F5344CB8AC3E}">
        <p14:creationId xmlns:p14="http://schemas.microsoft.com/office/powerpoint/2010/main" val="349195363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476672"/>
            <a:ext cx="7848872" cy="5832648"/>
          </a:xfrm>
        </p:spPr>
        <p:txBody>
          <a:bodyPr>
            <a:normAutofit lnSpcReduction="10000"/>
          </a:bodyPr>
          <a:lstStyle/>
          <a:p>
            <a:pPr marL="68580" indent="0">
              <a:buNone/>
            </a:pPr>
            <a:endParaRPr lang="uk-UA" b="1" dirty="0" smtClean="0"/>
          </a:p>
          <a:p>
            <a:pPr marL="68580" indent="0">
              <a:buNone/>
            </a:pPr>
            <a:r>
              <a:rPr lang="uk-UA" b="1" dirty="0" smtClean="0">
                <a:solidFill>
                  <a:schemeClr val="tx1"/>
                </a:solidFill>
                <a:latin typeface="Times New Roman" pitchFamily="18" charset="0"/>
                <a:cs typeface="Times New Roman" pitchFamily="18" charset="0"/>
              </a:rPr>
              <a:t>- </a:t>
            </a:r>
            <a:r>
              <a:rPr lang="it-IT" b="1" dirty="0" smtClean="0">
                <a:solidFill>
                  <a:schemeClr val="tx1"/>
                </a:solidFill>
                <a:latin typeface="Times New Roman" pitchFamily="18" charset="0"/>
                <a:cs typeface="Times New Roman" pitchFamily="18" charset="0"/>
              </a:rPr>
              <a:t>Hiro </a:t>
            </a:r>
            <a:r>
              <a:rPr lang="it-IT" b="1" dirty="0">
                <a:solidFill>
                  <a:schemeClr val="tx1"/>
                </a:solidFill>
                <a:latin typeface="Times New Roman" pitchFamily="18" charset="0"/>
                <a:cs typeface="Times New Roman" pitchFamily="18" charset="0"/>
              </a:rPr>
              <a:t>Balani v Spain (1994 </a:t>
            </a:r>
            <a:r>
              <a:rPr lang="uk-UA" b="1" dirty="0" smtClean="0">
                <a:solidFill>
                  <a:schemeClr val="tx1"/>
                </a:solidFill>
                <a:latin typeface="Times New Roman" pitchFamily="18" charset="0"/>
                <a:cs typeface="Times New Roman" pitchFamily="18" charset="0"/>
              </a:rPr>
              <a:t>р.)</a:t>
            </a:r>
          </a:p>
          <a:p>
            <a:pPr marL="68580" indent="0">
              <a:buNone/>
            </a:pPr>
            <a:r>
              <a:rPr lang="uk-UA" b="1" dirty="0" smtClean="0">
                <a:solidFill>
                  <a:schemeClr val="tx1"/>
                </a:solidFill>
                <a:latin typeface="Times New Roman" pitchFamily="18" charset="0"/>
                <a:cs typeface="Times New Roman" pitchFamily="18" charset="0"/>
              </a:rPr>
              <a:t>- </a:t>
            </a:r>
            <a:r>
              <a:rPr lang="sv-SE" b="1" dirty="0" smtClean="0">
                <a:solidFill>
                  <a:schemeClr val="tx1"/>
                </a:solidFill>
                <a:latin typeface="Times New Roman" pitchFamily="18" charset="0"/>
                <a:cs typeface="Times New Roman" pitchFamily="18" charset="0"/>
              </a:rPr>
              <a:t>Hirvisaari </a:t>
            </a:r>
            <a:r>
              <a:rPr lang="sv-SE" b="1" dirty="0">
                <a:solidFill>
                  <a:schemeClr val="tx1"/>
                </a:solidFill>
                <a:latin typeface="Times New Roman" pitchFamily="18" charset="0"/>
                <a:cs typeface="Times New Roman" pitchFamily="18" charset="0"/>
              </a:rPr>
              <a:t>v Finland (2001 г.)</a:t>
            </a:r>
          </a:p>
          <a:p>
            <a:pPr marL="68580" indent="0">
              <a:buNone/>
            </a:pPr>
            <a:r>
              <a:rPr lang="uk-UA" dirty="0" smtClean="0">
                <a:solidFill>
                  <a:schemeClr val="tx1"/>
                </a:solidFill>
              </a:rPr>
              <a:t> - </a:t>
            </a:r>
            <a:r>
              <a:rPr lang="en-US" b="1" dirty="0" smtClean="0">
                <a:solidFill>
                  <a:schemeClr val="tx1"/>
                </a:solidFill>
                <a:latin typeface="Times New Roman" pitchFamily="18" charset="0"/>
                <a:cs typeface="Times New Roman" pitchFamily="18" charset="0"/>
              </a:rPr>
              <a:t>Garcia </a:t>
            </a:r>
            <a:r>
              <a:rPr lang="en-US" b="1" dirty="0">
                <a:solidFill>
                  <a:schemeClr val="tx1"/>
                </a:solidFill>
                <a:latin typeface="Times New Roman" pitchFamily="18" charset="0"/>
                <a:cs typeface="Times New Roman" pitchFamily="18" charset="0"/>
              </a:rPr>
              <a:t>Ruiz v Spain (1999 </a:t>
            </a:r>
            <a:r>
              <a:rPr lang="ru-RU" b="1" dirty="0">
                <a:solidFill>
                  <a:schemeClr val="tx1"/>
                </a:solidFill>
                <a:latin typeface="Times New Roman" pitchFamily="18" charset="0"/>
                <a:cs typeface="Times New Roman" pitchFamily="18" charset="0"/>
              </a:rPr>
              <a:t>г.)</a:t>
            </a:r>
            <a:endParaRPr lang="uk-UA" b="1" dirty="0">
              <a:solidFill>
                <a:schemeClr val="tx1"/>
              </a:solidFill>
              <a:latin typeface="Times New Roman" pitchFamily="18" charset="0"/>
              <a:cs typeface="Times New Roman" pitchFamily="18" charset="0"/>
            </a:endParaRPr>
          </a:p>
          <a:p>
            <a:pPr marL="68580" indent="0">
              <a:buNone/>
            </a:pPr>
            <a:r>
              <a:rPr lang="uk-UA" dirty="0">
                <a:solidFill>
                  <a:schemeClr val="tx1"/>
                </a:solidFill>
                <a:latin typeface="Times New Roman" pitchFamily="18" charset="0"/>
                <a:cs typeface="Times New Roman" pitchFamily="18" charset="0"/>
              </a:rPr>
              <a:t>В цілому ряді недавніх рішень Суд виявив порушення ст. 6 в силу того, що </a:t>
            </a:r>
            <a:r>
              <a:rPr lang="uk-UA" dirty="0" smtClean="0">
                <a:solidFill>
                  <a:schemeClr val="tx1"/>
                </a:solidFill>
                <a:latin typeface="Times New Roman" pitchFamily="18" charset="0"/>
                <a:cs typeface="Times New Roman" pitchFamily="18" charset="0"/>
              </a:rPr>
              <a:t>внутрішніми судами </a:t>
            </a:r>
            <a:r>
              <a:rPr lang="uk-UA" dirty="0">
                <a:solidFill>
                  <a:schemeClr val="tx1"/>
                </a:solidFill>
                <a:latin typeface="Times New Roman" pitchFamily="18" charset="0"/>
                <a:cs typeface="Times New Roman" pitchFamily="18" charset="0"/>
              </a:rPr>
              <a:t>були залишені без уваги суттєві елементи розглянутих ними справ. У </a:t>
            </a:r>
            <a:r>
              <a:rPr lang="uk-UA" dirty="0" smtClean="0">
                <a:solidFill>
                  <a:schemeClr val="tx1"/>
                </a:solidFill>
                <a:latin typeface="Times New Roman" pitchFamily="18" charset="0"/>
                <a:cs typeface="Times New Roman" pitchFamily="18" charset="0"/>
              </a:rPr>
              <a:t>справі </a:t>
            </a:r>
            <a:r>
              <a:rPr lang="uk-UA" b="1" dirty="0" err="1" smtClean="0">
                <a:solidFill>
                  <a:schemeClr val="tx1"/>
                </a:solidFill>
                <a:latin typeface="Times New Roman" pitchFamily="18" charset="0"/>
                <a:cs typeface="Times New Roman" pitchFamily="18" charset="0"/>
              </a:rPr>
              <a:t>Kuznetsov</a:t>
            </a:r>
            <a:r>
              <a:rPr lang="uk-UA" b="1" dirty="0" smtClean="0">
                <a:solidFill>
                  <a:schemeClr val="tx1"/>
                </a:solidFill>
                <a:latin typeface="Times New Roman" pitchFamily="18" charset="0"/>
                <a:cs typeface="Times New Roman" pitchFamily="18" charset="0"/>
              </a:rPr>
              <a:t> </a:t>
            </a:r>
            <a:r>
              <a:rPr lang="uk-UA" b="1" dirty="0" err="1">
                <a:solidFill>
                  <a:schemeClr val="tx1"/>
                </a:solidFill>
                <a:latin typeface="Times New Roman" pitchFamily="18" charset="0"/>
                <a:cs typeface="Times New Roman" pitchFamily="18" charset="0"/>
              </a:rPr>
              <a:t>and</a:t>
            </a:r>
            <a:r>
              <a:rPr lang="uk-UA" b="1" dirty="0">
                <a:solidFill>
                  <a:schemeClr val="tx1"/>
                </a:solidFill>
                <a:latin typeface="Times New Roman" pitchFamily="18" charset="0"/>
                <a:cs typeface="Times New Roman" pitchFamily="18" charset="0"/>
              </a:rPr>
              <a:t> </a:t>
            </a:r>
            <a:r>
              <a:rPr lang="uk-UA" b="1" dirty="0" err="1">
                <a:solidFill>
                  <a:schemeClr val="tx1"/>
                </a:solidFill>
                <a:latin typeface="Times New Roman" pitchFamily="18" charset="0"/>
                <a:cs typeface="Times New Roman" pitchFamily="18" charset="0"/>
              </a:rPr>
              <a:t>Others</a:t>
            </a:r>
            <a:r>
              <a:rPr lang="uk-UA" b="1" dirty="0">
                <a:solidFill>
                  <a:schemeClr val="tx1"/>
                </a:solidFill>
                <a:latin typeface="Times New Roman" pitchFamily="18" charset="0"/>
                <a:cs typeface="Times New Roman" pitchFamily="18" charset="0"/>
              </a:rPr>
              <a:t> v </a:t>
            </a:r>
            <a:r>
              <a:rPr lang="uk-UA" b="1" dirty="0" err="1">
                <a:solidFill>
                  <a:schemeClr val="tx1"/>
                </a:solidFill>
                <a:latin typeface="Times New Roman" pitchFamily="18" charset="0"/>
                <a:cs typeface="Times New Roman" pitchFamily="18" charset="0"/>
              </a:rPr>
              <a:t>Russia</a:t>
            </a:r>
            <a:r>
              <a:rPr lang="uk-UA" b="1" dirty="0">
                <a:solidFill>
                  <a:schemeClr val="tx1"/>
                </a:solidFill>
                <a:latin typeface="Times New Roman" pitchFamily="18" charset="0"/>
                <a:cs typeface="Times New Roman" pitchFamily="18" charset="0"/>
              </a:rPr>
              <a:t> (2007 г</a:t>
            </a:r>
            <a:r>
              <a:rPr lang="uk-UA" b="1" dirty="0" smtClean="0">
                <a:solidFill>
                  <a:schemeClr val="tx1"/>
                </a:solidFill>
                <a:latin typeface="Times New Roman" pitchFamily="18" charset="0"/>
                <a:cs typeface="Times New Roman" pitchFamily="18" charset="0"/>
              </a:rPr>
              <a:t>.)</a:t>
            </a:r>
            <a:r>
              <a:rPr lang="uk-UA" dirty="0" smtClean="0">
                <a:solidFill>
                  <a:schemeClr val="tx1"/>
                </a:solidFill>
                <a:latin typeface="Times New Roman" pitchFamily="18" charset="0"/>
                <a:cs typeface="Times New Roman" pitchFamily="18" charset="0"/>
              </a:rPr>
              <a:t>. Суд </a:t>
            </a:r>
            <a:r>
              <a:rPr lang="uk-UA" dirty="0">
                <a:solidFill>
                  <a:schemeClr val="tx1"/>
                </a:solidFill>
                <a:latin typeface="Times New Roman" pitchFamily="18" charset="0"/>
                <a:cs typeface="Times New Roman" pitchFamily="18" charset="0"/>
              </a:rPr>
              <a:t>критично відгукнувся про рішення </a:t>
            </a:r>
            <a:r>
              <a:rPr lang="uk-UA" dirty="0" smtClean="0">
                <a:solidFill>
                  <a:schemeClr val="tx1"/>
                </a:solidFill>
                <a:latin typeface="Times New Roman" pitchFamily="18" charset="0"/>
                <a:cs typeface="Times New Roman" pitchFamily="18" charset="0"/>
              </a:rPr>
              <a:t>внутрішнього суду</a:t>
            </a:r>
            <a:r>
              <a:rPr lang="uk-UA" dirty="0">
                <a:solidFill>
                  <a:schemeClr val="tx1"/>
                </a:solidFill>
                <a:latin typeface="Times New Roman" pitchFamily="18" charset="0"/>
                <a:cs typeface="Times New Roman" pitchFamily="18" charset="0"/>
              </a:rPr>
              <a:t>, який визнав той факт, що органи міліції пройшли в зал, де проводилося релігійне</a:t>
            </a:r>
            <a:br>
              <a:rPr lang="uk-UA" dirty="0">
                <a:solidFill>
                  <a:schemeClr val="tx1"/>
                </a:solidFill>
                <a:latin typeface="Times New Roman" pitchFamily="18" charset="0"/>
                <a:cs typeface="Times New Roman" pitchFamily="18" charset="0"/>
              </a:rPr>
            </a:br>
            <a:r>
              <a:rPr lang="uk-UA" dirty="0">
                <a:solidFill>
                  <a:schemeClr val="tx1"/>
                </a:solidFill>
                <a:latin typeface="Times New Roman" pitchFamily="18" charset="0"/>
                <a:cs typeface="Times New Roman" pitchFamily="18" charset="0"/>
              </a:rPr>
              <a:t>збори Свідків </a:t>
            </a:r>
            <a:r>
              <a:rPr lang="uk-UA" dirty="0" err="1">
                <a:solidFill>
                  <a:schemeClr val="tx1"/>
                </a:solidFill>
                <a:latin typeface="Times New Roman" pitchFamily="18" charset="0"/>
                <a:cs typeface="Times New Roman" pitchFamily="18" charset="0"/>
              </a:rPr>
              <a:t>Єгови</a:t>
            </a:r>
            <a:r>
              <a:rPr lang="uk-UA" dirty="0">
                <a:solidFill>
                  <a:schemeClr val="tx1"/>
                </a:solidFill>
                <a:latin typeface="Times New Roman" pitchFamily="18" charset="0"/>
                <a:cs typeface="Times New Roman" pitchFamily="18" charset="0"/>
              </a:rPr>
              <a:t>, після чого збори не могло бути продовжено, однак не </a:t>
            </a:r>
            <a:r>
              <a:rPr lang="uk-UA" dirty="0" smtClean="0">
                <a:solidFill>
                  <a:schemeClr val="tx1"/>
                </a:solidFill>
                <a:latin typeface="Times New Roman" pitchFamily="18" charset="0"/>
                <a:cs typeface="Times New Roman" pitchFamily="18" charset="0"/>
              </a:rPr>
              <a:t>зміг дати </a:t>
            </a:r>
            <a:r>
              <a:rPr lang="uk-UA" dirty="0">
                <a:solidFill>
                  <a:schemeClr val="tx1"/>
                </a:solidFill>
                <a:latin typeface="Times New Roman" pitchFamily="18" charset="0"/>
                <a:cs typeface="Times New Roman" pitchFamily="18" charset="0"/>
              </a:rPr>
              <a:t>пояснень визнанню того, що між діями міліції та припиненням зборів</a:t>
            </a:r>
            <a:br>
              <a:rPr lang="uk-UA" dirty="0">
                <a:solidFill>
                  <a:schemeClr val="tx1"/>
                </a:solidFill>
                <a:latin typeface="Times New Roman" pitchFamily="18" charset="0"/>
                <a:cs typeface="Times New Roman" pitchFamily="18" charset="0"/>
              </a:rPr>
            </a:br>
            <a:r>
              <a:rPr lang="uk-UA" dirty="0">
                <a:solidFill>
                  <a:schemeClr val="tx1"/>
                </a:solidFill>
                <a:latin typeface="Times New Roman" pitchFamily="18" charset="0"/>
                <a:cs typeface="Times New Roman" pitchFamily="18" charset="0"/>
              </a:rPr>
              <a:t>була відсутня причинно-наслідковий зв'язок.</a:t>
            </a:r>
            <a:endParaRPr lang="sv-SE" dirty="0">
              <a:solidFill>
                <a:schemeClr val="tx1"/>
              </a:solidFill>
              <a:latin typeface="Times New Roman" pitchFamily="18" charset="0"/>
              <a:cs typeface="Times New Roman" pitchFamily="18" charset="0"/>
            </a:endParaRPr>
          </a:p>
          <a:p>
            <a:pPr marL="68580" indent="0">
              <a:buNone/>
            </a:pPr>
            <a:endParaRPr lang="ru-RU" dirty="0"/>
          </a:p>
        </p:txBody>
      </p:sp>
    </p:spTree>
    <p:extLst>
      <p:ext uri="{BB962C8B-B14F-4D97-AF65-F5344CB8AC3E}">
        <p14:creationId xmlns:p14="http://schemas.microsoft.com/office/powerpoint/2010/main" val="39661170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476672"/>
            <a:ext cx="7920880" cy="5904656"/>
          </a:xfrm>
        </p:spPr>
        <p:txBody>
          <a:bodyPr/>
          <a:lstStyle/>
          <a:p>
            <a:pPr marL="68580" indent="0">
              <a:buNone/>
            </a:pPr>
            <a:endParaRPr lang="uk-UA" dirty="0" smtClean="0"/>
          </a:p>
          <a:p>
            <a:pPr marL="68580" indent="0">
              <a:buNone/>
            </a:pPr>
            <a:r>
              <a:rPr lang="uk-UA" sz="2800" dirty="0" smtClean="0">
                <a:solidFill>
                  <a:schemeClr val="tx1"/>
                </a:solidFill>
                <a:latin typeface="Times New Roman" pitchFamily="18" charset="0"/>
                <a:cs typeface="Times New Roman" pitchFamily="18" charset="0"/>
              </a:rPr>
              <a:t>У справі  </a:t>
            </a:r>
            <a:r>
              <a:rPr lang="uk-UA" sz="2800" b="1" dirty="0" err="1" smtClean="0">
                <a:solidFill>
                  <a:schemeClr val="tx1"/>
                </a:solidFill>
                <a:latin typeface="Times New Roman" pitchFamily="18" charset="0"/>
                <a:cs typeface="Times New Roman" pitchFamily="18" charset="0"/>
              </a:rPr>
              <a:t>Tatishvili</a:t>
            </a:r>
            <a:r>
              <a:rPr lang="uk-UA" sz="2800" b="1" dirty="0" smtClean="0">
                <a:solidFill>
                  <a:schemeClr val="tx1"/>
                </a:solidFill>
                <a:latin typeface="Times New Roman" pitchFamily="18" charset="0"/>
                <a:cs typeface="Times New Roman" pitchFamily="18" charset="0"/>
              </a:rPr>
              <a:t> </a:t>
            </a:r>
            <a:r>
              <a:rPr lang="uk-UA" sz="2800" b="1" dirty="0">
                <a:solidFill>
                  <a:schemeClr val="tx1"/>
                </a:solidFill>
                <a:latin typeface="Times New Roman" pitchFamily="18" charset="0"/>
                <a:cs typeface="Times New Roman" pitchFamily="18" charset="0"/>
              </a:rPr>
              <a:t>v </a:t>
            </a:r>
            <a:r>
              <a:rPr lang="uk-UA" sz="2800" b="1" dirty="0" err="1">
                <a:solidFill>
                  <a:schemeClr val="tx1"/>
                </a:solidFill>
                <a:latin typeface="Times New Roman" pitchFamily="18" charset="0"/>
                <a:cs typeface="Times New Roman" pitchFamily="18" charset="0"/>
              </a:rPr>
              <a:t>Russia</a:t>
            </a:r>
            <a:r>
              <a:rPr lang="uk-UA" sz="2800" b="1" dirty="0">
                <a:solidFill>
                  <a:schemeClr val="tx1"/>
                </a:solidFill>
                <a:latin typeface="Times New Roman" pitchFamily="18" charset="0"/>
                <a:cs typeface="Times New Roman" pitchFamily="18" charset="0"/>
              </a:rPr>
              <a:t> (2007 </a:t>
            </a:r>
            <a:r>
              <a:rPr lang="uk-UA" sz="2800" b="1" dirty="0" smtClean="0">
                <a:solidFill>
                  <a:schemeClr val="tx1"/>
                </a:solidFill>
                <a:latin typeface="Times New Roman" pitchFamily="18" charset="0"/>
                <a:cs typeface="Times New Roman" pitchFamily="18" charset="0"/>
              </a:rPr>
              <a:t>р.)</a:t>
            </a:r>
            <a:r>
              <a:rPr lang="uk-UA" sz="2800" dirty="0" smtClean="0">
                <a:solidFill>
                  <a:schemeClr val="tx1"/>
                </a:solidFill>
                <a:latin typeface="Times New Roman" pitchFamily="18" charset="0"/>
                <a:cs typeface="Times New Roman" pitchFamily="18" charset="0"/>
              </a:rPr>
              <a:t> внутрішній суд не </a:t>
            </a:r>
            <a:r>
              <a:rPr lang="uk-UA" sz="2800" dirty="0">
                <a:solidFill>
                  <a:schemeClr val="tx1"/>
                </a:solidFill>
                <a:latin typeface="Times New Roman" pitchFamily="18" charset="0"/>
                <a:cs typeface="Times New Roman" pitchFamily="18" charset="0"/>
              </a:rPr>
              <a:t>дав відповіді на аргумент заявниці про те, що вона не є громадянкою Грузії, і їй </a:t>
            </a:r>
            <a:r>
              <a:rPr lang="uk-UA" sz="2800" dirty="0" smtClean="0">
                <a:solidFill>
                  <a:schemeClr val="tx1"/>
                </a:solidFill>
                <a:latin typeface="Times New Roman" pitchFamily="18" charset="0"/>
                <a:cs typeface="Times New Roman" pitchFamily="18" charset="0"/>
              </a:rPr>
              <a:t>не потрібна </a:t>
            </a:r>
            <a:r>
              <a:rPr lang="uk-UA" sz="2800" dirty="0">
                <a:solidFill>
                  <a:schemeClr val="tx1"/>
                </a:solidFill>
                <a:latin typeface="Times New Roman" pitchFamily="18" charset="0"/>
                <a:cs typeface="Times New Roman" pitchFamily="18" charset="0"/>
              </a:rPr>
              <a:t>віза, а просто підтвердив її претензії без посилання на діючі закони</a:t>
            </a:r>
            <a:r>
              <a:rPr lang="uk-UA" sz="2800" dirty="0" smtClean="0">
                <a:solidFill>
                  <a:schemeClr val="tx1"/>
                </a:solidFill>
                <a:latin typeface="Times New Roman" pitchFamily="18" charset="0"/>
                <a:cs typeface="Times New Roman" pitchFamily="18" charset="0"/>
              </a:rPr>
              <a:t>.</a:t>
            </a:r>
          </a:p>
          <a:p>
            <a:pPr marL="68580" indent="0">
              <a:buNone/>
            </a:pPr>
            <a:endParaRPr lang="uk-UA" sz="2800" dirty="0">
              <a:solidFill>
                <a:schemeClr val="tx1"/>
              </a:solidFill>
              <a:latin typeface="Times New Roman" pitchFamily="18" charset="0"/>
              <a:cs typeface="Times New Roman" pitchFamily="18" charset="0"/>
            </a:endParaRPr>
          </a:p>
          <a:p>
            <a:pPr marL="68580" indent="0">
              <a:buNone/>
            </a:pPr>
            <a:r>
              <a:rPr lang="uk-UA" sz="2800" dirty="0">
                <a:solidFill>
                  <a:schemeClr val="tx1"/>
                </a:solidFill>
                <a:latin typeface="Times New Roman" pitchFamily="18" charset="0"/>
                <a:cs typeface="Times New Roman" pitchFamily="18" charset="0"/>
              </a:rPr>
              <a:t>У </a:t>
            </a:r>
            <a:r>
              <a:rPr lang="uk-UA" sz="2800" dirty="0" smtClean="0">
                <a:solidFill>
                  <a:schemeClr val="tx1"/>
                </a:solidFill>
                <a:latin typeface="Times New Roman" pitchFamily="18" charset="0"/>
                <a:cs typeface="Times New Roman" pitchFamily="18" charset="0"/>
              </a:rPr>
              <a:t>справі </a:t>
            </a:r>
            <a:r>
              <a:rPr lang="uk-UA" sz="2800" b="1" dirty="0" err="1" smtClean="0">
                <a:solidFill>
                  <a:schemeClr val="tx1"/>
                </a:solidFill>
                <a:latin typeface="Times New Roman" pitchFamily="18" charset="0"/>
                <a:cs typeface="Times New Roman" pitchFamily="18" charset="0"/>
              </a:rPr>
              <a:t>Boldea</a:t>
            </a:r>
            <a:r>
              <a:rPr lang="uk-UA" sz="2800" b="1" dirty="0" smtClean="0">
                <a:solidFill>
                  <a:schemeClr val="tx1"/>
                </a:solidFill>
                <a:latin typeface="Times New Roman" pitchFamily="18" charset="0"/>
                <a:cs typeface="Times New Roman" pitchFamily="18" charset="0"/>
              </a:rPr>
              <a:t> v </a:t>
            </a:r>
            <a:r>
              <a:rPr lang="uk-UA" sz="2800" b="1" dirty="0" err="1">
                <a:solidFill>
                  <a:schemeClr val="tx1"/>
                </a:solidFill>
                <a:latin typeface="Times New Roman" pitchFamily="18" charset="0"/>
                <a:cs typeface="Times New Roman" pitchFamily="18" charset="0"/>
              </a:rPr>
              <a:t>Romania</a:t>
            </a:r>
            <a:r>
              <a:rPr lang="uk-UA" sz="2800" b="1" dirty="0">
                <a:solidFill>
                  <a:schemeClr val="tx1"/>
                </a:solidFill>
                <a:latin typeface="Times New Roman" pitchFamily="18" charset="0"/>
                <a:cs typeface="Times New Roman" pitchFamily="18" charset="0"/>
              </a:rPr>
              <a:t> (2007 </a:t>
            </a:r>
            <a:r>
              <a:rPr lang="uk-UA" sz="2800" b="1" dirty="0" smtClean="0">
                <a:solidFill>
                  <a:schemeClr val="tx1"/>
                </a:solidFill>
                <a:latin typeface="Times New Roman" pitchFamily="18" charset="0"/>
                <a:cs typeface="Times New Roman" pitchFamily="18" charset="0"/>
              </a:rPr>
              <a:t>р.)</a:t>
            </a:r>
            <a:r>
              <a:rPr lang="uk-UA" sz="2800" b="1" dirty="0">
                <a:solidFill>
                  <a:schemeClr val="tx1"/>
                </a:solidFill>
                <a:latin typeface="Times New Roman" pitchFamily="18" charset="0"/>
                <a:cs typeface="Times New Roman" pitchFamily="18" charset="0"/>
              </a:rPr>
              <a:t/>
            </a:r>
            <a:br>
              <a:rPr lang="uk-UA" sz="2800" b="1" dirty="0">
                <a:solidFill>
                  <a:schemeClr val="tx1"/>
                </a:solidFill>
                <a:latin typeface="Times New Roman" pitchFamily="18" charset="0"/>
                <a:cs typeface="Times New Roman" pitchFamily="18" charset="0"/>
              </a:rPr>
            </a:br>
            <a:r>
              <a:rPr lang="uk-UA" sz="2800" dirty="0">
                <a:solidFill>
                  <a:schemeClr val="tx1"/>
                </a:solidFill>
                <a:latin typeface="Times New Roman" pitchFamily="18" charset="0"/>
                <a:cs typeface="Times New Roman" pitchFamily="18" charset="0"/>
              </a:rPr>
              <a:t>Суд визнав порушення ст. 6 в судовому розгляді по звинуваченню заявника в наклепі на колегу в зв'язку з плагіатом.</a:t>
            </a:r>
            <a:endParaRPr lang="ru-RU"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271885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476672"/>
            <a:ext cx="7024744" cy="576064"/>
          </a:xfrm>
        </p:spPr>
        <p:txBody>
          <a:bodyPr>
            <a:normAutofit/>
          </a:bodyPr>
          <a:lstStyle/>
          <a:p>
            <a:pPr algn="ctr"/>
            <a:r>
              <a:rPr lang="uk-UA" sz="2800" b="1" dirty="0" smtClean="0">
                <a:solidFill>
                  <a:schemeClr val="tx1"/>
                </a:solidFill>
              </a:rPr>
              <a:t>КРИМІНАЛЬНЕ ОБВИНУВАЧЕННЯ</a:t>
            </a:r>
            <a:endParaRPr lang="ru-RU" sz="2800" b="1" dirty="0">
              <a:solidFill>
                <a:schemeClr val="tx1"/>
              </a:solidFill>
            </a:endParaRPr>
          </a:p>
        </p:txBody>
      </p:sp>
      <p:sp>
        <p:nvSpPr>
          <p:cNvPr id="3" name="Объект 2"/>
          <p:cNvSpPr>
            <a:spLocks noGrp="1"/>
          </p:cNvSpPr>
          <p:nvPr>
            <p:ph idx="1"/>
          </p:nvPr>
        </p:nvSpPr>
        <p:spPr>
          <a:xfrm>
            <a:off x="899592" y="1340768"/>
            <a:ext cx="7560840" cy="5040560"/>
          </a:xfrm>
        </p:spPr>
        <p:txBody>
          <a:bodyPr>
            <a:normAutofit fontScale="92500" lnSpcReduction="10000"/>
          </a:bodyPr>
          <a:lstStyle/>
          <a:p>
            <a:pPr marL="68580" indent="0">
              <a:buNone/>
            </a:pPr>
            <a:r>
              <a:rPr lang="uk-UA" b="1" dirty="0">
                <a:solidFill>
                  <a:schemeClr val="tx1"/>
                </a:solidFill>
              </a:rPr>
              <a:t>Критерії віднесення: </a:t>
            </a:r>
            <a:r>
              <a:rPr lang="uk-UA" dirty="0">
                <a:solidFill>
                  <a:schemeClr val="tx1"/>
                </a:solidFill>
              </a:rPr>
              <a:t/>
            </a:r>
            <a:br>
              <a:rPr lang="uk-UA" dirty="0">
                <a:solidFill>
                  <a:schemeClr val="tx1"/>
                </a:solidFill>
              </a:rPr>
            </a:br>
            <a:endParaRPr lang="uk-UA" dirty="0">
              <a:solidFill>
                <a:schemeClr val="tx1"/>
              </a:solidFill>
            </a:endParaRPr>
          </a:p>
          <a:p>
            <a:pPr marL="68580" indent="0">
              <a:buNone/>
            </a:pPr>
            <a:r>
              <a:rPr lang="uk-UA" dirty="0">
                <a:solidFill>
                  <a:schemeClr val="tx1"/>
                </a:solidFill>
              </a:rPr>
              <a:t>	</a:t>
            </a:r>
            <a:r>
              <a:rPr lang="uk-UA" i="1" dirty="0">
                <a:solidFill>
                  <a:schemeClr val="tx1"/>
                </a:solidFill>
              </a:rPr>
              <a:t>1. юридична кваліфікація у внутрішньому </a:t>
            </a:r>
            <a:br>
              <a:rPr lang="uk-UA" i="1" dirty="0">
                <a:solidFill>
                  <a:schemeClr val="tx1"/>
                </a:solidFill>
              </a:rPr>
            </a:br>
            <a:r>
              <a:rPr lang="uk-UA" i="1" dirty="0">
                <a:solidFill>
                  <a:schemeClr val="tx1"/>
                </a:solidFill>
              </a:rPr>
              <a:t>законодавстві (не має </a:t>
            </a:r>
            <a:r>
              <a:rPr lang="uk-UA" i="1" dirty="0" smtClean="0">
                <a:solidFill>
                  <a:schemeClr val="tx1"/>
                </a:solidFill>
              </a:rPr>
              <a:t>вирішального значення</a:t>
            </a:r>
            <a:r>
              <a:rPr lang="uk-UA" i="1" dirty="0">
                <a:solidFill>
                  <a:schemeClr val="tx1"/>
                </a:solidFill>
              </a:rPr>
              <a:t>);</a:t>
            </a:r>
          </a:p>
          <a:p>
            <a:pPr marL="68580" indent="0">
              <a:buNone/>
            </a:pPr>
            <a:r>
              <a:rPr lang="uk-UA" i="1" dirty="0">
                <a:solidFill>
                  <a:schemeClr val="tx1"/>
                </a:solidFill>
              </a:rPr>
              <a:t>	</a:t>
            </a:r>
          </a:p>
          <a:p>
            <a:pPr marL="68580" indent="0">
              <a:buNone/>
            </a:pPr>
            <a:r>
              <a:rPr lang="uk-UA" i="1" dirty="0">
                <a:solidFill>
                  <a:schemeClr val="tx1"/>
                </a:solidFill>
              </a:rPr>
              <a:t>	2. характер діяння;</a:t>
            </a:r>
          </a:p>
          <a:p>
            <a:pPr marL="68580" indent="0">
              <a:buNone/>
            </a:pPr>
            <a:r>
              <a:rPr lang="uk-UA" i="1" dirty="0">
                <a:solidFill>
                  <a:schemeClr val="tx1"/>
                </a:solidFill>
              </a:rPr>
              <a:t>	</a:t>
            </a:r>
          </a:p>
          <a:p>
            <a:pPr marL="68580" indent="0">
              <a:buNone/>
            </a:pPr>
            <a:r>
              <a:rPr lang="uk-UA" i="1" dirty="0">
                <a:solidFill>
                  <a:schemeClr val="tx1"/>
                </a:solidFill>
              </a:rPr>
              <a:t>	3. характер покарання.</a:t>
            </a:r>
            <a:r>
              <a:rPr lang="uk-UA" dirty="0">
                <a:solidFill>
                  <a:schemeClr val="tx1"/>
                </a:solidFill>
              </a:rPr>
              <a:t/>
            </a:r>
            <a:br>
              <a:rPr lang="uk-UA" dirty="0">
                <a:solidFill>
                  <a:schemeClr val="tx1"/>
                </a:solidFill>
              </a:rPr>
            </a:br>
            <a:endParaRPr lang="uk-UA" dirty="0">
              <a:solidFill>
                <a:schemeClr val="tx1"/>
              </a:solidFill>
            </a:endParaRPr>
          </a:p>
          <a:p>
            <a:pPr marL="68580" indent="0">
              <a:buNone/>
            </a:pPr>
            <a:r>
              <a:rPr lang="uk-UA" b="1" dirty="0">
                <a:solidFill>
                  <a:schemeClr val="tx1"/>
                </a:solidFill>
              </a:rPr>
              <a:t>УВАГА! дисциплінарний проступок чи адміністративний </a:t>
            </a:r>
            <a:r>
              <a:rPr lang="uk-UA" b="1" dirty="0" smtClean="0">
                <a:solidFill>
                  <a:schemeClr val="tx1"/>
                </a:solidFill>
              </a:rPr>
              <a:t>може </a:t>
            </a:r>
            <a:r>
              <a:rPr lang="uk-UA" b="1" dirty="0">
                <a:solidFill>
                  <a:schemeClr val="tx1"/>
                </a:solidFill>
              </a:rPr>
              <a:t>бути настільки суворим, що </a:t>
            </a:r>
            <a:r>
              <a:rPr lang="uk-UA" b="1" dirty="0" smtClean="0">
                <a:solidFill>
                  <a:schemeClr val="tx1"/>
                </a:solidFill>
              </a:rPr>
              <a:t>Євросуд </a:t>
            </a:r>
            <a:r>
              <a:rPr lang="uk-UA" b="1" dirty="0">
                <a:solidFill>
                  <a:schemeClr val="tx1"/>
                </a:solidFill>
              </a:rPr>
              <a:t>розглядає таку справу </a:t>
            </a:r>
            <a:r>
              <a:rPr lang="uk-UA" b="1" dirty="0" smtClean="0">
                <a:solidFill>
                  <a:schemeClr val="tx1"/>
                </a:solidFill>
              </a:rPr>
              <a:t>як кримінальну обвинуваченн</a:t>
            </a:r>
            <a:r>
              <a:rPr lang="uk-UA" b="1" dirty="0">
                <a:solidFill>
                  <a:schemeClr val="tx1"/>
                </a:solidFill>
              </a:rPr>
              <a:t>я</a:t>
            </a:r>
            <a:r>
              <a:rPr lang="uk-UA" b="1" dirty="0" smtClean="0">
                <a:solidFill>
                  <a:schemeClr val="tx1"/>
                </a:solidFill>
              </a:rPr>
              <a:t>» для </a:t>
            </a:r>
            <a:r>
              <a:rPr lang="uk-UA" b="1" dirty="0">
                <a:solidFill>
                  <a:schemeClr val="tx1"/>
                </a:solidFill>
              </a:rPr>
              <a:t>цілей ст. 6 Конвенції</a:t>
            </a:r>
            <a:endParaRPr lang="ru-RU" b="1" dirty="0">
              <a:solidFill>
                <a:schemeClr val="tx1"/>
              </a:solidFill>
            </a:endParaRPr>
          </a:p>
          <a:p>
            <a:pPr marL="68580" indent="0">
              <a:buNone/>
            </a:pPr>
            <a:endParaRPr lang="ru-RU" dirty="0"/>
          </a:p>
        </p:txBody>
      </p:sp>
    </p:spTree>
    <p:extLst>
      <p:ext uri="{BB962C8B-B14F-4D97-AF65-F5344CB8AC3E}">
        <p14:creationId xmlns:p14="http://schemas.microsoft.com/office/powerpoint/2010/main" val="886720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404664"/>
            <a:ext cx="7024744" cy="1008112"/>
          </a:xfrm>
        </p:spPr>
        <p:txBody>
          <a:bodyPr>
            <a:normAutofit fontScale="90000"/>
          </a:bodyPr>
          <a:lstStyle/>
          <a:p>
            <a:pPr algn="ctr"/>
            <a:r>
              <a:rPr lang="uk-UA" sz="2800" b="1" dirty="0" smtClean="0">
                <a:solidFill>
                  <a:schemeClr val="tx1"/>
                </a:solidFill>
              </a:rPr>
              <a:t/>
            </a:r>
            <a:br>
              <a:rPr lang="uk-UA" sz="2800" b="1" dirty="0" smtClean="0">
                <a:solidFill>
                  <a:schemeClr val="tx1"/>
                </a:solidFill>
              </a:rPr>
            </a:br>
            <a:r>
              <a:rPr lang="uk-UA" sz="2800" b="1" dirty="0" smtClean="0">
                <a:solidFill>
                  <a:schemeClr val="tx1"/>
                </a:solidFill>
              </a:rPr>
              <a:t/>
            </a:r>
            <a:br>
              <a:rPr lang="uk-UA" sz="2800" b="1" dirty="0" smtClean="0">
                <a:solidFill>
                  <a:schemeClr val="tx1"/>
                </a:solidFill>
              </a:rPr>
            </a:br>
            <a:r>
              <a:rPr lang="uk-UA" sz="2800" b="1" dirty="0">
                <a:solidFill>
                  <a:schemeClr val="tx1"/>
                </a:solidFill>
              </a:rPr>
              <a:t/>
            </a:r>
            <a:br>
              <a:rPr lang="uk-UA" sz="2800" b="1" dirty="0">
                <a:solidFill>
                  <a:schemeClr val="tx1"/>
                </a:solidFill>
              </a:rPr>
            </a:br>
            <a:r>
              <a:rPr lang="uk-UA" sz="3100" b="1" dirty="0" smtClean="0">
                <a:solidFill>
                  <a:schemeClr val="tx1"/>
                </a:solidFill>
              </a:rPr>
              <a:t>Що </a:t>
            </a:r>
            <a:r>
              <a:rPr lang="uk-UA" sz="3100" b="1" dirty="0">
                <a:solidFill>
                  <a:schemeClr val="tx1"/>
                </a:solidFill>
              </a:rPr>
              <a:t>не охоплюється ст. </a:t>
            </a:r>
            <a:r>
              <a:rPr lang="uk-UA" sz="3100" b="1" dirty="0" smtClean="0">
                <a:solidFill>
                  <a:schemeClr val="tx1"/>
                </a:solidFill>
              </a:rPr>
              <a:t>6 Конвенції</a:t>
            </a:r>
            <a:r>
              <a:rPr lang="uk-UA" sz="2800" b="1" dirty="0" smtClean="0">
                <a:solidFill>
                  <a:schemeClr val="tx1"/>
                </a:solidFill>
              </a:rPr>
              <a:t>: </a:t>
            </a:r>
            <a:r>
              <a:rPr lang="uk-UA" sz="2800" b="1" dirty="0">
                <a:solidFill>
                  <a:schemeClr val="tx1"/>
                </a:solidFill>
              </a:rPr>
              <a:t/>
            </a:r>
            <a:br>
              <a:rPr lang="uk-UA" sz="2800" b="1" dirty="0">
                <a:solidFill>
                  <a:schemeClr val="tx1"/>
                </a:solidFill>
              </a:rPr>
            </a:br>
            <a:endParaRPr lang="ru-RU" sz="2800" b="1" dirty="0">
              <a:solidFill>
                <a:schemeClr val="tx1"/>
              </a:solidFill>
            </a:endParaRPr>
          </a:p>
        </p:txBody>
      </p:sp>
      <p:sp>
        <p:nvSpPr>
          <p:cNvPr id="3" name="Объект 2"/>
          <p:cNvSpPr>
            <a:spLocks noGrp="1"/>
          </p:cNvSpPr>
          <p:nvPr>
            <p:ph idx="1"/>
          </p:nvPr>
        </p:nvSpPr>
        <p:spPr>
          <a:xfrm>
            <a:off x="1043492" y="1052736"/>
            <a:ext cx="6777317" cy="4779893"/>
          </a:xfrm>
        </p:spPr>
        <p:txBody>
          <a:bodyPr>
            <a:normAutofit fontScale="92500"/>
          </a:bodyPr>
          <a:lstStyle/>
          <a:p>
            <a:pPr marL="68580" indent="0">
              <a:buNone/>
            </a:pPr>
            <a:endParaRPr lang="uk-UA" sz="2800" dirty="0"/>
          </a:p>
          <a:p>
            <a:pPr marL="525780" indent="-457200">
              <a:buAutoNum type="arabicPeriod"/>
            </a:pPr>
            <a:r>
              <a:rPr lang="uk-UA" sz="2800" i="1" dirty="0" smtClean="0">
                <a:solidFill>
                  <a:schemeClr val="tx1"/>
                </a:solidFill>
              </a:rPr>
              <a:t>неможливість </a:t>
            </a:r>
            <a:r>
              <a:rPr lang="uk-UA" sz="2800" i="1" dirty="0">
                <a:solidFill>
                  <a:schemeClr val="tx1"/>
                </a:solidFill>
              </a:rPr>
              <a:t>потерпілого вимагати </a:t>
            </a:r>
            <a:br>
              <a:rPr lang="uk-UA" sz="2800" i="1" dirty="0">
                <a:solidFill>
                  <a:schemeClr val="tx1"/>
                </a:solidFill>
              </a:rPr>
            </a:br>
            <a:r>
              <a:rPr lang="uk-UA" sz="2800" i="1" dirty="0" smtClean="0">
                <a:solidFill>
                  <a:schemeClr val="tx1"/>
                </a:solidFill>
              </a:rPr>
              <a:t>відкриття кримінального провадження;</a:t>
            </a:r>
          </a:p>
          <a:p>
            <a:pPr marL="525780" indent="-457200">
              <a:buAutoNum type="arabicPeriod"/>
            </a:pPr>
            <a:r>
              <a:rPr lang="uk-UA" sz="2800" i="1" dirty="0" smtClean="0">
                <a:solidFill>
                  <a:schemeClr val="tx1"/>
                </a:solidFill>
              </a:rPr>
              <a:t>ст</a:t>
            </a:r>
            <a:r>
              <a:rPr lang="uk-UA" sz="2800" i="1" dirty="0">
                <a:solidFill>
                  <a:schemeClr val="tx1"/>
                </a:solidFill>
              </a:rPr>
              <a:t>. 6 не захищає в </a:t>
            </a:r>
            <a:r>
              <a:rPr lang="uk-UA" sz="2800" i="1" dirty="0" smtClean="0">
                <a:solidFill>
                  <a:schemeClr val="tx1"/>
                </a:solidFill>
              </a:rPr>
              <a:t>кримінальному провадженні потерпілого </a:t>
            </a:r>
            <a:r>
              <a:rPr lang="uk-UA" sz="2800" i="1" dirty="0">
                <a:solidFill>
                  <a:schemeClr val="tx1"/>
                </a:solidFill>
              </a:rPr>
              <a:t>(тільки </a:t>
            </a:r>
            <a:r>
              <a:rPr lang="uk-UA" sz="2800" i="1" dirty="0" smtClean="0">
                <a:solidFill>
                  <a:schemeClr val="tx1"/>
                </a:solidFill>
              </a:rPr>
              <a:t>підозрюваного і обвинуваченого);</a:t>
            </a:r>
          </a:p>
          <a:p>
            <a:pPr marL="525780" indent="-457200">
              <a:buAutoNum type="arabicPeriod"/>
            </a:pPr>
            <a:r>
              <a:rPr lang="uk-UA" sz="2800" i="1" dirty="0" smtClean="0">
                <a:solidFill>
                  <a:schemeClr val="tx1"/>
                </a:solidFill>
              </a:rPr>
              <a:t>суть </a:t>
            </a:r>
            <a:r>
              <a:rPr lang="uk-UA" sz="2800" i="1" dirty="0">
                <a:solidFill>
                  <a:schemeClr val="tx1"/>
                </a:solidFill>
              </a:rPr>
              <a:t>вироку, оцінку доказів, </a:t>
            </a:r>
            <a:br>
              <a:rPr lang="uk-UA" sz="2800" i="1" dirty="0">
                <a:solidFill>
                  <a:schemeClr val="tx1"/>
                </a:solidFill>
              </a:rPr>
            </a:br>
            <a:r>
              <a:rPr lang="uk-UA" sz="2800" i="1" dirty="0">
                <a:solidFill>
                  <a:schemeClr val="tx1"/>
                </a:solidFill>
              </a:rPr>
              <a:t>висновки у вироку (тільки те, чим був </a:t>
            </a:r>
            <a:br>
              <a:rPr lang="uk-UA" sz="2800" i="1" dirty="0">
                <a:solidFill>
                  <a:schemeClr val="tx1"/>
                </a:solidFill>
              </a:rPr>
            </a:br>
            <a:r>
              <a:rPr lang="uk-UA" sz="2800" i="1" dirty="0" smtClean="0">
                <a:solidFill>
                  <a:schemeClr val="tx1"/>
                </a:solidFill>
              </a:rPr>
              <a:t>ущербний процес).</a:t>
            </a:r>
            <a:endParaRPr lang="ru-RU" sz="2800" i="1" dirty="0">
              <a:solidFill>
                <a:schemeClr val="tx1"/>
              </a:solidFill>
            </a:endParaRPr>
          </a:p>
        </p:txBody>
      </p:sp>
    </p:spTree>
    <p:extLst>
      <p:ext uri="{BB962C8B-B14F-4D97-AF65-F5344CB8AC3E}">
        <p14:creationId xmlns:p14="http://schemas.microsoft.com/office/powerpoint/2010/main" val="3767422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404664"/>
            <a:ext cx="7024744" cy="936104"/>
          </a:xfrm>
        </p:spPr>
        <p:txBody>
          <a:bodyPr>
            <a:normAutofit/>
          </a:bodyPr>
          <a:lstStyle/>
          <a:p>
            <a:pPr algn="ctr"/>
            <a:r>
              <a:rPr lang="uk-UA" sz="2400" b="1" dirty="0" smtClean="0">
                <a:solidFill>
                  <a:schemeClr val="tx1"/>
                </a:solidFill>
              </a:rPr>
              <a:t>ДОСТУП ДО СУДУ</a:t>
            </a:r>
            <a:br>
              <a:rPr lang="uk-UA" sz="2400" b="1" dirty="0" smtClean="0">
                <a:solidFill>
                  <a:schemeClr val="tx1"/>
                </a:solidFill>
              </a:rPr>
            </a:br>
            <a:endParaRPr lang="ru-RU" sz="2400" b="1" i="1" dirty="0">
              <a:solidFill>
                <a:schemeClr val="tx1"/>
              </a:solidFill>
            </a:endParaRPr>
          </a:p>
        </p:txBody>
      </p:sp>
      <p:sp>
        <p:nvSpPr>
          <p:cNvPr id="3" name="Объект 2"/>
          <p:cNvSpPr>
            <a:spLocks noGrp="1"/>
          </p:cNvSpPr>
          <p:nvPr>
            <p:ph idx="1"/>
          </p:nvPr>
        </p:nvSpPr>
        <p:spPr>
          <a:xfrm>
            <a:off x="683568" y="1196752"/>
            <a:ext cx="7776864" cy="5112568"/>
          </a:xfrm>
        </p:spPr>
        <p:txBody>
          <a:bodyPr>
            <a:normAutofit/>
          </a:bodyPr>
          <a:lstStyle/>
          <a:p>
            <a:pPr marL="68580" indent="0" algn="just">
              <a:buNone/>
            </a:pPr>
            <a:r>
              <a:rPr lang="uk-UA" sz="2500" dirty="0" smtClean="0">
                <a:latin typeface="Times New Roman" pitchFamily="18" charset="0"/>
                <a:cs typeface="Times New Roman" pitchFamily="18" charset="0"/>
              </a:rPr>
              <a:t>Право на </a:t>
            </a:r>
            <a:r>
              <a:rPr lang="uk-UA" sz="2500" dirty="0">
                <a:latin typeface="Times New Roman" pitchFamily="18" charset="0"/>
                <a:cs typeface="Times New Roman" pitchFamily="18" charset="0"/>
              </a:rPr>
              <a:t>доступу до </a:t>
            </a:r>
            <a:r>
              <a:rPr lang="uk-UA" sz="2500" dirty="0" smtClean="0">
                <a:latin typeface="Times New Roman" pitchFamily="18" charset="0"/>
                <a:cs typeface="Times New Roman" pitchFamily="18" charset="0"/>
              </a:rPr>
              <a:t>суду включено </a:t>
            </a:r>
            <a:r>
              <a:rPr lang="uk-UA" sz="2500" dirty="0">
                <a:latin typeface="Times New Roman" pitchFamily="18" charset="0"/>
                <a:cs typeface="Times New Roman" pitchFamily="18" charset="0"/>
              </a:rPr>
              <a:t>в </a:t>
            </a:r>
            <a:r>
              <a:rPr lang="uk-UA" sz="2500" dirty="0" smtClean="0">
                <a:latin typeface="Times New Roman" pitchFamily="18" charset="0"/>
                <a:cs typeface="Times New Roman" pitchFamily="18" charset="0"/>
              </a:rPr>
              <a:t> Конвенцію </a:t>
            </a:r>
            <a:r>
              <a:rPr lang="uk-UA" sz="2500" dirty="0">
                <a:latin typeface="Times New Roman" pitchFamily="18" charset="0"/>
                <a:cs typeface="Times New Roman" pitchFamily="18" charset="0"/>
              </a:rPr>
              <a:t>в </a:t>
            </a:r>
            <a:r>
              <a:rPr lang="uk-UA" sz="2500" dirty="0" smtClean="0">
                <a:latin typeface="Times New Roman" pitchFamily="18" charset="0"/>
                <a:cs typeface="Times New Roman" pitchFamily="18" charset="0"/>
              </a:rPr>
              <a:t>силу самого </a:t>
            </a:r>
            <a:r>
              <a:rPr lang="uk-UA" sz="2500" dirty="0">
                <a:latin typeface="Times New Roman" pitchFamily="18" charset="0"/>
                <a:cs typeface="Times New Roman" pitchFamily="18" charset="0"/>
              </a:rPr>
              <a:t>права, мається на увазі </a:t>
            </a:r>
            <a:r>
              <a:rPr lang="uk-UA" sz="2500" dirty="0" smtClean="0">
                <a:latin typeface="Times New Roman" pitchFamily="18" charset="0"/>
                <a:cs typeface="Times New Roman" pitchFamily="18" charset="0"/>
              </a:rPr>
              <a:t> її </a:t>
            </a:r>
            <a:r>
              <a:rPr lang="uk-UA" sz="2500" dirty="0">
                <a:latin typeface="Times New Roman" pitchFamily="18" charset="0"/>
                <a:cs typeface="Times New Roman" pitchFamily="18" charset="0"/>
              </a:rPr>
              <a:t>текстом і </a:t>
            </a:r>
            <a:r>
              <a:rPr lang="uk-UA" sz="2500" dirty="0" smtClean="0">
                <a:latin typeface="Times New Roman" pitchFamily="18" charset="0"/>
                <a:cs typeface="Times New Roman" pitchFamily="18" charset="0"/>
              </a:rPr>
              <a:t> проголошена в </a:t>
            </a:r>
            <a:r>
              <a:rPr lang="uk-UA" sz="2500" dirty="0">
                <a:latin typeface="Times New Roman" pitchFamily="18" charset="0"/>
                <a:cs typeface="Times New Roman" pitchFamily="18" charset="0"/>
              </a:rPr>
              <a:t>її </a:t>
            </a:r>
            <a:r>
              <a:rPr lang="uk-UA" sz="2500" dirty="0" smtClean="0">
                <a:latin typeface="Times New Roman" pitchFamily="18" charset="0"/>
                <a:cs typeface="Times New Roman" pitchFamily="18" charset="0"/>
              </a:rPr>
              <a:t>преамбулі прихильністю </a:t>
            </a:r>
            <a:r>
              <a:rPr lang="uk-UA" sz="2500" dirty="0">
                <a:latin typeface="Times New Roman" pitchFamily="18" charset="0"/>
                <a:cs typeface="Times New Roman" pitchFamily="18" charset="0"/>
              </a:rPr>
              <a:t>до принципів </a:t>
            </a:r>
            <a:r>
              <a:rPr lang="uk-UA" sz="2500" dirty="0" smtClean="0">
                <a:latin typeface="Times New Roman" pitchFamily="18" charset="0"/>
                <a:cs typeface="Times New Roman" pitchFamily="18" charset="0"/>
              </a:rPr>
              <a:t>правової держави та </a:t>
            </a:r>
            <a:r>
              <a:rPr lang="uk-UA" sz="2500" i="1" dirty="0" smtClean="0">
                <a:latin typeface="Times New Roman" pitchFamily="18" charset="0"/>
                <a:cs typeface="Times New Roman" pitchFamily="18" charset="0"/>
              </a:rPr>
              <a:t>не є абсолютним правом </a:t>
            </a:r>
            <a:r>
              <a:rPr lang="uk-UA" sz="2500" b="1" i="1" dirty="0" smtClean="0">
                <a:latin typeface="Times New Roman" pitchFamily="18" charset="0"/>
                <a:cs typeface="Times New Roman" pitchFamily="18" charset="0"/>
              </a:rPr>
              <a:t>(</a:t>
            </a:r>
            <a:r>
              <a:rPr lang="uk-UA" sz="2500" b="1" i="1" dirty="0" err="1" smtClean="0">
                <a:latin typeface="Times New Roman" pitchFamily="18" charset="0"/>
                <a:cs typeface="Times New Roman" pitchFamily="18" charset="0"/>
              </a:rPr>
              <a:t>Голдер</a:t>
            </a:r>
            <a:r>
              <a:rPr lang="uk-UA" sz="2500" b="1" i="1" dirty="0" smtClean="0">
                <a:latin typeface="Times New Roman" pitchFamily="18" charset="0"/>
                <a:cs typeface="Times New Roman" pitchFamily="18" charset="0"/>
              </a:rPr>
              <a:t> </a:t>
            </a:r>
            <a:r>
              <a:rPr lang="uk-UA" sz="2800" b="1" i="1" dirty="0">
                <a:latin typeface="Times New Roman" pitchFamily="18" charset="0"/>
                <a:cs typeface="Times New Roman" pitchFamily="18" charset="0"/>
              </a:rPr>
              <a:t>v </a:t>
            </a:r>
            <a:r>
              <a:rPr lang="uk-UA" sz="2500" b="1" i="1" dirty="0" smtClean="0">
                <a:latin typeface="Times New Roman" pitchFamily="18" charset="0"/>
                <a:cs typeface="Times New Roman" pitchFamily="18" charset="0"/>
              </a:rPr>
              <a:t>Сполученого Королівства, 1975р.) </a:t>
            </a:r>
            <a:r>
              <a:rPr lang="ru-RU" sz="2500" dirty="0">
                <a:latin typeface="Times New Roman" pitchFamily="18" charset="0"/>
                <a:cs typeface="Times New Roman" pitchFamily="18" charset="0"/>
              </a:rPr>
              <a:t>і </a:t>
            </a:r>
            <a:r>
              <a:rPr lang="ru-RU" sz="2500" i="1" dirty="0" err="1">
                <a:latin typeface="Times New Roman" pitchFamily="18" charset="0"/>
                <a:cs typeface="Times New Roman" pitchFamily="18" charset="0"/>
              </a:rPr>
              <a:t>держави</a:t>
            </a:r>
            <a:r>
              <a:rPr lang="ru-RU" sz="2500" i="1" dirty="0">
                <a:latin typeface="Times New Roman" pitchFamily="18" charset="0"/>
                <a:cs typeface="Times New Roman" pitchFamily="18" charset="0"/>
              </a:rPr>
              <a:t> </a:t>
            </a:r>
            <a:r>
              <a:rPr lang="ru-RU" sz="2500" i="1" dirty="0" err="1">
                <a:latin typeface="Times New Roman" pitchFamily="18" charset="0"/>
                <a:cs typeface="Times New Roman" pitchFamily="18" charset="0"/>
              </a:rPr>
              <a:t>користуються</a:t>
            </a:r>
            <a:r>
              <a:rPr lang="ru-RU" sz="2500" i="1" dirty="0">
                <a:latin typeface="Times New Roman" pitchFamily="18" charset="0"/>
                <a:cs typeface="Times New Roman" pitchFamily="18" charset="0"/>
              </a:rPr>
              <a:t> </a:t>
            </a:r>
            <a:r>
              <a:rPr lang="ru-RU" sz="2500" i="1" dirty="0" err="1">
                <a:latin typeface="Times New Roman" pitchFamily="18" charset="0"/>
                <a:cs typeface="Times New Roman" pitchFamily="18" charset="0"/>
              </a:rPr>
              <a:t>певною</a:t>
            </a:r>
            <a:r>
              <a:rPr lang="ru-RU" sz="2500" i="1" dirty="0">
                <a:latin typeface="Times New Roman" pitchFamily="18" charset="0"/>
                <a:cs typeface="Times New Roman" pitchFamily="18" charset="0"/>
              </a:rPr>
              <a:t> свободою </a:t>
            </a:r>
            <a:r>
              <a:rPr lang="ru-RU" sz="2500" i="1" dirty="0" err="1">
                <a:latin typeface="Times New Roman" pitchFamily="18" charset="0"/>
                <a:cs typeface="Times New Roman" pitchFamily="18" charset="0"/>
              </a:rPr>
              <a:t>розсуду</a:t>
            </a:r>
            <a:r>
              <a:rPr lang="ru-RU" sz="2500" i="1" dirty="0">
                <a:latin typeface="Times New Roman" pitchFamily="18" charset="0"/>
                <a:cs typeface="Times New Roman" pitchFamily="18" charset="0"/>
              </a:rPr>
              <a:t> в </a:t>
            </a:r>
            <a:r>
              <a:rPr lang="ru-RU" sz="2500" i="1" dirty="0" err="1">
                <a:latin typeface="Times New Roman" pitchFamily="18" charset="0"/>
                <a:cs typeface="Times New Roman" pitchFamily="18" charset="0"/>
              </a:rPr>
              <a:t>питаннях</a:t>
            </a:r>
            <a:r>
              <a:rPr lang="ru-RU" sz="2500" i="1" dirty="0">
                <a:latin typeface="Times New Roman" pitchFamily="18" charset="0"/>
                <a:cs typeface="Times New Roman" pitchFamily="18" charset="0"/>
              </a:rPr>
              <a:t> </a:t>
            </a:r>
            <a:r>
              <a:rPr lang="ru-RU" sz="2500" i="1" dirty="0" err="1">
                <a:latin typeface="Times New Roman" pitchFamily="18" charset="0"/>
                <a:cs typeface="Times New Roman" pitchFamily="18" charset="0"/>
              </a:rPr>
              <a:t>обмеження</a:t>
            </a:r>
            <a:r>
              <a:rPr lang="ru-RU" sz="2500" i="1" dirty="0">
                <a:latin typeface="Times New Roman" pitchFamily="18" charset="0"/>
                <a:cs typeface="Times New Roman" pitchFamily="18" charset="0"/>
              </a:rPr>
              <a:t> </a:t>
            </a:r>
            <a:r>
              <a:rPr lang="ru-RU" sz="2500" i="1" dirty="0" err="1">
                <a:latin typeface="Times New Roman" pitchFamily="18" charset="0"/>
                <a:cs typeface="Times New Roman" pitchFamily="18" charset="0"/>
              </a:rPr>
              <a:t>своїм</a:t>
            </a:r>
            <a:r>
              <a:rPr lang="ru-RU" sz="2500" i="1" dirty="0">
                <a:latin typeface="Times New Roman" pitchFamily="18" charset="0"/>
                <a:cs typeface="Times New Roman" pitchFamily="18" charset="0"/>
              </a:rPr>
              <a:t> </a:t>
            </a:r>
            <a:r>
              <a:rPr lang="ru-RU" sz="2500" i="1" dirty="0" err="1">
                <a:latin typeface="Times New Roman" pitchFamily="18" charset="0"/>
                <a:cs typeface="Times New Roman" pitchFamily="18" charset="0"/>
              </a:rPr>
              <a:t>громадянам</a:t>
            </a:r>
            <a:r>
              <a:rPr lang="ru-RU" sz="2500" i="1" dirty="0">
                <a:latin typeface="Times New Roman" pitchFamily="18" charset="0"/>
                <a:cs typeface="Times New Roman" pitchFamily="18" charset="0"/>
              </a:rPr>
              <a:t> права на доступ до суду </a:t>
            </a:r>
            <a:r>
              <a:rPr lang="ru-RU" sz="2500" b="1" i="1" dirty="0" smtClean="0">
                <a:latin typeface="Times New Roman" pitchFamily="18" charset="0"/>
                <a:cs typeface="Times New Roman" pitchFamily="18" charset="0"/>
              </a:rPr>
              <a:t>(«</a:t>
            </a:r>
            <a:r>
              <a:rPr lang="ru-RU" sz="2500" b="1" i="1" dirty="0" err="1" smtClean="0">
                <a:latin typeface="Times New Roman" pitchFamily="18" charset="0"/>
                <a:cs typeface="Times New Roman" pitchFamily="18" charset="0"/>
              </a:rPr>
              <a:t>Ашингдейн</a:t>
            </a:r>
            <a:r>
              <a:rPr lang="ru-RU" sz="2500" b="1" i="1" dirty="0" smtClean="0">
                <a:latin typeface="Times New Roman" pitchFamily="18" charset="0"/>
                <a:cs typeface="Times New Roman" pitchFamily="18" charset="0"/>
              </a:rPr>
              <a:t> </a:t>
            </a:r>
            <a:r>
              <a:rPr lang="uk-UA" sz="2800" b="1" i="1" dirty="0">
                <a:latin typeface="Times New Roman" pitchFamily="18" charset="0"/>
                <a:cs typeface="Times New Roman" pitchFamily="18" charset="0"/>
              </a:rPr>
              <a:t>v </a:t>
            </a:r>
            <a:r>
              <a:rPr lang="ru-RU" sz="2500" b="1" i="1" dirty="0" err="1" smtClean="0">
                <a:latin typeface="Times New Roman" pitchFamily="18" charset="0"/>
                <a:cs typeface="Times New Roman" pitchFamily="18" charset="0"/>
              </a:rPr>
              <a:t>Сполученого</a:t>
            </a:r>
            <a:r>
              <a:rPr lang="ru-RU" sz="2500" b="1" i="1" dirty="0" smtClean="0">
                <a:latin typeface="Times New Roman" pitchFamily="18" charset="0"/>
                <a:cs typeface="Times New Roman" pitchFamily="18" charset="0"/>
              </a:rPr>
              <a:t> </a:t>
            </a:r>
            <a:r>
              <a:rPr lang="ru-RU" sz="2500" b="1" i="1" dirty="0" err="1">
                <a:latin typeface="Times New Roman" pitchFamily="18" charset="0"/>
                <a:cs typeface="Times New Roman" pitchFamily="18" charset="0"/>
              </a:rPr>
              <a:t>Королівства</a:t>
            </a:r>
            <a:r>
              <a:rPr lang="ru-RU" sz="2500" b="1" i="1" dirty="0">
                <a:latin typeface="Times New Roman" pitchFamily="18" charset="0"/>
                <a:cs typeface="Times New Roman" pitchFamily="18" charset="0"/>
              </a:rPr>
              <a:t>», «</a:t>
            </a:r>
            <a:r>
              <a:rPr lang="ru-RU" sz="2500" b="1" i="1" dirty="0" err="1">
                <a:latin typeface="Times New Roman" pitchFamily="18" charset="0"/>
                <a:cs typeface="Times New Roman" pitchFamily="18" charset="0"/>
              </a:rPr>
              <a:t>Стаббінгс</a:t>
            </a:r>
            <a:r>
              <a:rPr lang="ru-RU" sz="2500" b="1" i="1" dirty="0">
                <a:latin typeface="Times New Roman" pitchFamily="18" charset="0"/>
                <a:cs typeface="Times New Roman" pitchFamily="18" charset="0"/>
              </a:rPr>
              <a:t> та </a:t>
            </a:r>
            <a:r>
              <a:rPr lang="ru-RU" sz="2500" b="1" i="1" dirty="0" err="1">
                <a:latin typeface="Times New Roman" pitchFamily="18" charset="0"/>
                <a:cs typeface="Times New Roman" pitchFamily="18" charset="0"/>
              </a:rPr>
              <a:t>інші</a:t>
            </a:r>
            <a:r>
              <a:rPr lang="ru-RU" sz="2500" b="1" i="1" dirty="0">
                <a:latin typeface="Times New Roman" pitchFamily="18" charset="0"/>
                <a:cs typeface="Times New Roman" pitchFamily="18" charset="0"/>
              </a:rPr>
              <a:t> </a:t>
            </a:r>
            <a:r>
              <a:rPr lang="uk-UA" sz="2800" b="1" i="1" dirty="0">
                <a:latin typeface="Times New Roman" pitchFamily="18" charset="0"/>
                <a:cs typeface="Times New Roman" pitchFamily="18" charset="0"/>
              </a:rPr>
              <a:t>v </a:t>
            </a:r>
            <a:r>
              <a:rPr lang="ru-RU" sz="2500" b="1" i="1" dirty="0" err="1" smtClean="0">
                <a:latin typeface="Times New Roman" pitchFamily="18" charset="0"/>
                <a:cs typeface="Times New Roman" pitchFamily="18" charset="0"/>
              </a:rPr>
              <a:t>Сполученого</a:t>
            </a:r>
            <a:r>
              <a:rPr lang="ru-RU" sz="2500" b="1" i="1" dirty="0" smtClean="0">
                <a:latin typeface="Times New Roman" pitchFamily="18" charset="0"/>
                <a:cs typeface="Times New Roman" pitchFamily="18" charset="0"/>
              </a:rPr>
              <a:t> </a:t>
            </a:r>
            <a:r>
              <a:rPr lang="ru-RU" sz="2500" b="1" i="1" dirty="0" err="1">
                <a:latin typeface="Times New Roman" pitchFamily="18" charset="0"/>
                <a:cs typeface="Times New Roman" pitchFamily="18" charset="0"/>
              </a:rPr>
              <a:t>Королівства</a:t>
            </a:r>
            <a:r>
              <a:rPr lang="ru-RU" sz="2500" b="1" i="1" dirty="0">
                <a:latin typeface="Times New Roman" pitchFamily="18" charset="0"/>
                <a:cs typeface="Times New Roman" pitchFamily="18" charset="0"/>
              </a:rPr>
              <a:t>», «</a:t>
            </a:r>
            <a:r>
              <a:rPr lang="ru-RU" sz="2500" b="1" i="1" dirty="0" err="1">
                <a:latin typeface="Times New Roman" pitchFamily="18" charset="0"/>
                <a:cs typeface="Times New Roman" pitchFamily="18" charset="0"/>
              </a:rPr>
              <a:t>Вайт</a:t>
            </a:r>
            <a:r>
              <a:rPr lang="ru-RU" sz="2500" b="1" i="1" dirty="0">
                <a:latin typeface="Times New Roman" pitchFamily="18" charset="0"/>
                <a:cs typeface="Times New Roman" pitchFamily="18" charset="0"/>
              </a:rPr>
              <a:t> і </a:t>
            </a:r>
            <a:r>
              <a:rPr lang="ru-RU" sz="2500" b="1" i="1" dirty="0" err="1">
                <a:latin typeface="Times New Roman" pitchFamily="18" charset="0"/>
                <a:cs typeface="Times New Roman" pitchFamily="18" charset="0"/>
              </a:rPr>
              <a:t>Кеннеді</a:t>
            </a:r>
            <a:r>
              <a:rPr lang="ru-RU" sz="2500" b="1" i="1" dirty="0">
                <a:latin typeface="Times New Roman" pitchFamily="18" charset="0"/>
                <a:cs typeface="Times New Roman" pitchFamily="18" charset="0"/>
              </a:rPr>
              <a:t> </a:t>
            </a:r>
            <a:r>
              <a:rPr lang="uk-UA" sz="2800" b="1" i="1" dirty="0">
                <a:latin typeface="Times New Roman" pitchFamily="18" charset="0"/>
                <a:cs typeface="Times New Roman" pitchFamily="18" charset="0"/>
              </a:rPr>
              <a:t>v </a:t>
            </a:r>
            <a:r>
              <a:rPr lang="ru-RU" sz="2500" b="1" i="1" dirty="0" err="1" smtClean="0">
                <a:latin typeface="Times New Roman" pitchFamily="18" charset="0"/>
                <a:cs typeface="Times New Roman" pitchFamily="18" charset="0"/>
              </a:rPr>
              <a:t>Німеччини</a:t>
            </a:r>
            <a:r>
              <a:rPr lang="ru-RU" sz="2500" b="1" i="1" dirty="0">
                <a:latin typeface="Times New Roman" pitchFamily="18" charset="0"/>
                <a:cs typeface="Times New Roman" pitchFamily="18" charset="0"/>
              </a:rPr>
              <a:t>», «Принц </a:t>
            </a:r>
            <a:r>
              <a:rPr lang="ru-RU" sz="2500" b="1" i="1" dirty="0" err="1">
                <a:latin typeface="Times New Roman" pitchFamily="18" charset="0"/>
                <a:cs typeface="Times New Roman" pitchFamily="18" charset="0"/>
              </a:rPr>
              <a:t>Ліхтенштейну</a:t>
            </a:r>
            <a:r>
              <a:rPr lang="ru-RU" sz="2500" b="1" i="1" dirty="0">
                <a:latin typeface="Times New Roman" pitchFamily="18" charset="0"/>
                <a:cs typeface="Times New Roman" pitchFamily="18" charset="0"/>
              </a:rPr>
              <a:t> Ганс-Адам ІІ </a:t>
            </a:r>
            <a:r>
              <a:rPr lang="uk-UA" sz="2800" b="1" i="1" dirty="0">
                <a:latin typeface="Times New Roman" pitchFamily="18" charset="0"/>
                <a:cs typeface="Times New Roman" pitchFamily="18" charset="0"/>
              </a:rPr>
              <a:t>v </a:t>
            </a:r>
            <a:r>
              <a:rPr lang="ru-RU" sz="2500" b="1" i="1" dirty="0" err="1" smtClean="0">
                <a:latin typeface="Times New Roman" pitchFamily="18" charset="0"/>
                <a:cs typeface="Times New Roman" pitchFamily="18" charset="0"/>
              </a:rPr>
              <a:t>Німеччини</a:t>
            </a:r>
            <a:r>
              <a:rPr lang="ru-RU" sz="2500" b="1" i="1" dirty="0">
                <a:latin typeface="Times New Roman" pitchFamily="18" charset="0"/>
                <a:cs typeface="Times New Roman" pitchFamily="18" charset="0"/>
              </a:rPr>
              <a:t>», «</a:t>
            </a:r>
            <a:r>
              <a:rPr lang="ru-RU" sz="2500" b="1" i="1" dirty="0" err="1">
                <a:latin typeface="Times New Roman" pitchFamily="18" charset="0"/>
                <a:cs typeface="Times New Roman" pitchFamily="18" charset="0"/>
              </a:rPr>
              <a:t>Наталія</a:t>
            </a:r>
            <a:r>
              <a:rPr lang="ru-RU" sz="2500" b="1" i="1" dirty="0">
                <a:latin typeface="Times New Roman" pitchFamily="18" charset="0"/>
                <a:cs typeface="Times New Roman" pitchFamily="18" charset="0"/>
              </a:rPr>
              <a:t> Михайленко </a:t>
            </a:r>
            <a:r>
              <a:rPr lang="uk-UA" sz="2800" b="1" i="1" dirty="0">
                <a:latin typeface="Times New Roman" pitchFamily="18" charset="0"/>
                <a:cs typeface="Times New Roman" pitchFamily="18" charset="0"/>
              </a:rPr>
              <a:t>v </a:t>
            </a:r>
            <a:r>
              <a:rPr lang="ru-RU" sz="2500" b="1" i="1" dirty="0" err="1" smtClean="0">
                <a:latin typeface="Times New Roman" pitchFamily="18" charset="0"/>
                <a:cs typeface="Times New Roman" pitchFamily="18" charset="0"/>
              </a:rPr>
              <a:t>України</a:t>
            </a:r>
            <a:r>
              <a:rPr lang="ru-RU" sz="2500" b="1" i="1" dirty="0">
                <a:latin typeface="Times New Roman" pitchFamily="18" charset="0"/>
                <a:cs typeface="Times New Roman" pitchFamily="18" charset="0"/>
              </a:rPr>
              <a:t>»). </a:t>
            </a:r>
            <a:endParaRPr lang="uk-UA" sz="2500" b="1" i="1" dirty="0">
              <a:latin typeface="Times New Roman" pitchFamily="18" charset="0"/>
              <a:cs typeface="Times New Roman" pitchFamily="18" charset="0"/>
            </a:endParaRPr>
          </a:p>
          <a:p>
            <a:pPr marL="525780" indent="-457200" algn="just">
              <a:buAutoNum type="arabicPeriod"/>
            </a:pPr>
            <a:endParaRPr lang="uk-UA" sz="2200" dirty="0">
              <a:latin typeface="Times New Roman" pitchFamily="18" charset="0"/>
              <a:cs typeface="Times New Roman" pitchFamily="18" charset="0"/>
            </a:endParaRPr>
          </a:p>
          <a:p>
            <a:pPr marL="68580" indent="0">
              <a:buNone/>
            </a:pPr>
            <a:endParaRPr lang="ru-RU" sz="2000" dirty="0"/>
          </a:p>
        </p:txBody>
      </p:sp>
    </p:spTree>
    <p:extLst>
      <p:ext uri="{BB962C8B-B14F-4D97-AF65-F5344CB8AC3E}">
        <p14:creationId xmlns:p14="http://schemas.microsoft.com/office/powerpoint/2010/main" val="2120652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404664"/>
            <a:ext cx="7024744" cy="504056"/>
          </a:xfrm>
        </p:spPr>
        <p:txBody>
          <a:bodyPr>
            <a:normAutofit/>
          </a:bodyPr>
          <a:lstStyle/>
          <a:p>
            <a:pPr algn="ctr"/>
            <a:r>
              <a:rPr lang="uk-UA" sz="2400" b="1" dirty="0">
                <a:solidFill>
                  <a:schemeClr val="tx1"/>
                </a:solidFill>
                <a:latin typeface="Times New Roman" pitchFamily="18" charset="0"/>
                <a:cs typeface="Times New Roman" pitchFamily="18" charset="0"/>
              </a:rPr>
              <a:t>ДОСТУП ДО </a:t>
            </a:r>
            <a:r>
              <a:rPr lang="uk-UA" sz="2400" b="1" dirty="0" smtClean="0">
                <a:solidFill>
                  <a:schemeClr val="tx1"/>
                </a:solidFill>
                <a:latin typeface="Times New Roman" pitchFamily="18" charset="0"/>
                <a:cs typeface="Times New Roman" pitchFamily="18" charset="0"/>
              </a:rPr>
              <a:t>СУДУ (продовження</a:t>
            </a:r>
            <a:r>
              <a:rPr lang="uk-UA" sz="2400" b="1" dirty="0">
                <a:solidFill>
                  <a:schemeClr val="tx1"/>
                </a:solidFill>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a:xfrm>
            <a:off x="467544" y="836712"/>
            <a:ext cx="8136904" cy="5616624"/>
          </a:xfrm>
        </p:spPr>
        <p:txBody>
          <a:bodyPr>
            <a:noAutofit/>
          </a:bodyPr>
          <a:lstStyle/>
          <a:p>
            <a:pPr marL="68580" indent="0">
              <a:buNone/>
            </a:pPr>
            <a:r>
              <a:rPr lang="ru-RU" b="1" i="1" dirty="0" err="1" smtClean="0">
                <a:latin typeface="Times New Roman" pitchFamily="18" charset="0"/>
                <a:cs typeface="Times New Roman" pitchFamily="18" charset="0"/>
              </a:rPr>
              <a:t>Увага</a:t>
            </a:r>
            <a:r>
              <a:rPr lang="ru-RU" b="1" i="1" dirty="0" smtClean="0">
                <a:latin typeface="Times New Roman" pitchFamily="18" charset="0"/>
                <a:cs typeface="Times New Roman" pitchFamily="18" charset="0"/>
              </a:rPr>
              <a:t>! 1. </a:t>
            </a:r>
            <a:r>
              <a:rPr lang="ru-RU" dirty="0" smtClean="0">
                <a:latin typeface="Times New Roman" pitchFamily="18" charset="0"/>
                <a:cs typeface="Times New Roman" pitchFamily="18" charset="0"/>
              </a:rPr>
              <a:t>Право </a:t>
            </a:r>
            <a:r>
              <a:rPr lang="ru-RU" dirty="0">
                <a:latin typeface="Times New Roman" pitchFamily="18" charset="0"/>
                <a:cs typeface="Times New Roman" pitchFamily="18" charset="0"/>
              </a:rPr>
              <a:t>на доступ до </a:t>
            </a:r>
            <a:r>
              <a:rPr lang="ru-RU" dirty="0" err="1">
                <a:latin typeface="Times New Roman" pitchFamily="18" charset="0"/>
                <a:cs typeface="Times New Roman" pitchFamily="18" charset="0"/>
              </a:rPr>
              <a:t>касаційного</a:t>
            </a:r>
            <a:r>
              <a:rPr lang="ru-RU" dirty="0">
                <a:latin typeface="Times New Roman" pitchFamily="18" charset="0"/>
                <a:cs typeface="Times New Roman" pitchFamily="18" charset="0"/>
              </a:rPr>
              <a:t> суду </a:t>
            </a:r>
            <a:r>
              <a:rPr lang="ru-RU" dirty="0" err="1">
                <a:latin typeface="Times New Roman" pitchFamily="18" charset="0"/>
                <a:cs typeface="Times New Roman" pitchFamily="18" charset="0"/>
              </a:rPr>
              <a:t>може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підлягати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дозволеним</a:t>
            </a:r>
            <a:r>
              <a:rPr lang="ru-RU" dirty="0">
                <a:latin typeface="Times New Roman" pitchFamily="18" charset="0"/>
                <a:cs typeface="Times New Roman" pitchFamily="18" charset="0"/>
              </a:rPr>
              <a:t> за </a:t>
            </a:r>
            <a:r>
              <a:rPr lang="ru-RU" dirty="0" err="1">
                <a:latin typeface="Times New Roman" pitchFamily="18" charset="0"/>
                <a:cs typeface="Times New Roman" pitchFamily="18" charset="0"/>
              </a:rPr>
              <a:t>змістом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обмеженням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зокрема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щодо</a:t>
            </a:r>
            <a:r>
              <a:rPr lang="ru-RU" dirty="0">
                <a:latin typeface="Times New Roman" pitchFamily="18" charset="0"/>
                <a:cs typeface="Times New Roman" pitchFamily="18" charset="0"/>
              </a:rPr>
              <a:t> умов </a:t>
            </a:r>
            <a:r>
              <a:rPr lang="ru-RU" dirty="0" err="1">
                <a:latin typeface="Times New Roman" pitchFamily="18" charset="0"/>
                <a:cs typeface="Times New Roman" pitchFamily="18" charset="0"/>
              </a:rPr>
              <a:t>прийнятності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скарг</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Спосіб</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який</a:t>
            </a: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ст. </a:t>
            </a:r>
            <a:r>
              <a:rPr lang="ru-RU" dirty="0">
                <a:latin typeface="Times New Roman" pitchFamily="18" charset="0"/>
                <a:cs typeface="Times New Roman" pitchFamily="18" charset="0"/>
              </a:rPr>
              <a:t>6 </a:t>
            </a:r>
            <a:r>
              <a:rPr lang="ru-RU" dirty="0" err="1">
                <a:latin typeface="Times New Roman" pitchFamily="18" charset="0"/>
                <a:cs typeface="Times New Roman" pitchFamily="18" charset="0"/>
              </a:rPr>
              <a:t>Конвенції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застосовується</a:t>
            </a:r>
            <a:r>
              <a:rPr lang="ru-RU" dirty="0">
                <a:latin typeface="Times New Roman" pitchFamily="18" charset="0"/>
                <a:cs typeface="Times New Roman" pitchFamily="18" charset="0"/>
              </a:rPr>
              <a:t> до </a:t>
            </a:r>
            <a:r>
              <a:rPr lang="ru-RU" dirty="0" err="1">
                <a:latin typeface="Times New Roman" pitchFamily="18" charset="0"/>
                <a:cs typeface="Times New Roman" pitchFamily="18" charset="0"/>
              </a:rPr>
              <a:t>касаційних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судів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залежати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від</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особливостей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процесуального</a:t>
            </a:r>
            <a:r>
              <a:rPr lang="ru-RU" dirty="0">
                <a:latin typeface="Times New Roman" pitchFamily="18" charset="0"/>
                <a:cs typeface="Times New Roman" pitchFamily="18" charset="0"/>
              </a:rPr>
              <a:t> характеру, а </a:t>
            </a:r>
            <a:r>
              <a:rPr lang="ru-RU" dirty="0" err="1">
                <a:latin typeface="Times New Roman" pitchFamily="18" charset="0"/>
                <a:cs typeface="Times New Roman" pitchFamily="18" charset="0"/>
              </a:rPr>
              <a:t>також</a:t>
            </a:r>
            <a:r>
              <a:rPr lang="ru-RU" dirty="0">
                <a:latin typeface="Times New Roman" pitchFamily="18" charset="0"/>
                <a:cs typeface="Times New Roman" pitchFamily="18" charset="0"/>
              </a:rPr>
              <a:t> до </a:t>
            </a:r>
            <a:r>
              <a:rPr lang="ru-RU" dirty="0" err="1">
                <a:latin typeface="Times New Roman" pitchFamily="18" charset="0"/>
                <a:cs typeface="Times New Roman" pitchFamily="18" charset="0"/>
              </a:rPr>
              <a:t>уваги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мають</a:t>
            </a:r>
            <a:r>
              <a:rPr lang="ru-RU" dirty="0">
                <a:latin typeface="Times New Roman" pitchFamily="18" charset="0"/>
                <a:cs typeface="Times New Roman" pitchFamily="18" charset="0"/>
              </a:rPr>
              <a:t> бути </a:t>
            </a:r>
            <a:r>
              <a:rPr lang="ru-RU" dirty="0" err="1">
                <a:latin typeface="Times New Roman" pitchFamily="18" charset="0"/>
                <a:cs typeface="Times New Roman" pitchFamily="18" charset="0"/>
              </a:rPr>
              <a:t>взяті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норми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внутрішнього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законодавства</a:t>
            </a:r>
            <a:r>
              <a:rPr lang="ru-RU" dirty="0">
                <a:latin typeface="Times New Roman" pitchFamily="18" charset="0"/>
                <a:cs typeface="Times New Roman" pitchFamily="18" charset="0"/>
              </a:rPr>
              <a:t> та роль </a:t>
            </a:r>
            <a:r>
              <a:rPr lang="ru-RU" dirty="0" err="1">
                <a:latin typeface="Times New Roman" pitchFamily="18" charset="0"/>
                <a:cs typeface="Times New Roman" pitchFamily="18" charset="0"/>
              </a:rPr>
              <a:t>касаційних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судів</a:t>
            </a:r>
            <a:r>
              <a:rPr lang="ru-RU" dirty="0">
                <a:latin typeface="Times New Roman" pitchFamily="18" charset="0"/>
                <a:cs typeface="Times New Roman" pitchFamily="18" charset="0"/>
              </a:rPr>
              <a:t> у них. </a:t>
            </a:r>
            <a:r>
              <a:rPr lang="ru-RU" dirty="0" err="1">
                <a:latin typeface="Times New Roman" pitchFamily="18" charset="0"/>
                <a:cs typeface="Times New Roman" pitchFamily="18" charset="0"/>
              </a:rPr>
              <a:t>Вимоги</a:t>
            </a:r>
            <a:r>
              <a:rPr lang="ru-RU" dirty="0">
                <a:latin typeface="Times New Roman" pitchFamily="18" charset="0"/>
                <a:cs typeface="Times New Roman" pitchFamily="18" charset="0"/>
              </a:rPr>
              <a:t> до </a:t>
            </a:r>
            <a:r>
              <a:rPr lang="ru-RU" dirty="0" err="1">
                <a:latin typeface="Times New Roman" pitchFamily="18" charset="0"/>
                <a:cs typeface="Times New Roman" pitchFamily="18" charset="0"/>
              </a:rPr>
              <a:t>прийнятності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скарги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щодо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суті</a:t>
            </a:r>
            <a:r>
              <a:rPr lang="ru-RU" dirty="0">
                <a:latin typeface="Times New Roman" pitchFamily="18" charset="0"/>
                <a:cs typeface="Times New Roman" pitchFamily="18" charset="0"/>
              </a:rPr>
              <a:t> закону </a:t>
            </a:r>
            <a:r>
              <a:rPr lang="ru-RU" dirty="0" err="1">
                <a:latin typeface="Times New Roman" pitchFamily="18" charset="0"/>
                <a:cs typeface="Times New Roman" pitchFamily="18" charset="0"/>
              </a:rPr>
              <a:t>мають</a:t>
            </a:r>
            <a:r>
              <a:rPr lang="ru-RU" dirty="0">
                <a:latin typeface="Times New Roman" pitchFamily="18" charset="0"/>
                <a:cs typeface="Times New Roman" pitchFamily="18" charset="0"/>
              </a:rPr>
              <a:t> бути </a:t>
            </a:r>
            <a:r>
              <a:rPr lang="ru-RU" dirty="0" err="1">
                <a:latin typeface="Times New Roman" pitchFamily="18" charset="0"/>
                <a:cs typeface="Times New Roman" pitchFamily="18" charset="0"/>
              </a:rPr>
              <a:t>більш</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жорсткими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ніж</a:t>
            </a:r>
            <a:r>
              <a:rPr lang="ru-RU" dirty="0">
                <a:latin typeface="Times New Roman" pitchFamily="18" charset="0"/>
                <a:cs typeface="Times New Roman" pitchFamily="18" charset="0"/>
              </a:rPr>
              <a:t> для </a:t>
            </a:r>
            <a:r>
              <a:rPr lang="ru-RU" dirty="0" err="1">
                <a:latin typeface="Times New Roman" pitchFamily="18" charset="0"/>
                <a:cs typeface="Times New Roman" pitchFamily="18" charset="0"/>
              </a:rPr>
              <a:t>звичайної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апеляційної</a:t>
            </a:r>
            <a:r>
              <a:rPr lang="ru-RU" dirty="0">
                <a:latin typeface="Times New Roman" pitchFamily="18" charset="0"/>
                <a:cs typeface="Times New Roman" pitchFamily="18" charset="0"/>
              </a:rPr>
              <a:t> </a:t>
            </a:r>
            <a:r>
              <a:rPr lang="ru-RU" dirty="0" err="1" smtClean="0">
                <a:latin typeface="Times New Roman" pitchFamily="18" charset="0"/>
                <a:cs typeface="Times New Roman" pitchFamily="18" charset="0"/>
              </a:rPr>
              <a:t>скарги</a:t>
            </a:r>
            <a:r>
              <a:rPr lang="ru-RU" dirty="0" smtClean="0">
                <a:latin typeface="Times New Roman" pitchFamily="18" charset="0"/>
                <a:cs typeface="Times New Roman" pitchFamily="18" charset="0"/>
              </a:rPr>
              <a:t> </a:t>
            </a:r>
            <a:r>
              <a:rPr lang="ru-RU" b="1" i="1" dirty="0" smtClean="0">
                <a:latin typeface="Times New Roman" pitchFamily="18" charset="0"/>
                <a:cs typeface="Times New Roman" pitchFamily="18" charset="0"/>
              </a:rPr>
              <a:t>(«</a:t>
            </a:r>
            <a:r>
              <a:rPr lang="ru-RU" b="1" i="1" dirty="0" err="1">
                <a:latin typeface="Times New Roman" pitchFamily="18" charset="0"/>
                <a:cs typeface="Times New Roman" pitchFamily="18" charset="0"/>
              </a:rPr>
              <a:t>Делкурт</a:t>
            </a:r>
            <a:r>
              <a:rPr lang="ru-RU" b="1" i="1" dirty="0">
                <a:latin typeface="Times New Roman" pitchFamily="18" charset="0"/>
                <a:cs typeface="Times New Roman" pitchFamily="18" charset="0"/>
              </a:rPr>
              <a:t> </a:t>
            </a:r>
            <a:r>
              <a:rPr lang="uk-UA" dirty="0">
                <a:latin typeface="Times New Roman" pitchFamily="18" charset="0"/>
                <a:cs typeface="Times New Roman" pitchFamily="18" charset="0"/>
              </a:rPr>
              <a:t>v </a:t>
            </a:r>
            <a:r>
              <a:rPr lang="ru-RU" b="1" i="1" dirty="0" err="1" smtClean="0">
                <a:latin typeface="Times New Roman" pitchFamily="18" charset="0"/>
                <a:cs typeface="Times New Roman" pitchFamily="18" charset="0"/>
              </a:rPr>
              <a:t>Бельгії</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Пелевін</a:t>
            </a:r>
            <a:r>
              <a:rPr lang="ru-RU" b="1" i="1" dirty="0">
                <a:latin typeface="Times New Roman" pitchFamily="18" charset="0"/>
                <a:cs typeface="Times New Roman" pitchFamily="18" charset="0"/>
              </a:rPr>
              <a:t> </a:t>
            </a:r>
            <a:r>
              <a:rPr lang="uk-UA" dirty="0">
                <a:latin typeface="Times New Roman" pitchFamily="18" charset="0"/>
                <a:cs typeface="Times New Roman" pitchFamily="18" charset="0"/>
              </a:rPr>
              <a:t>v </a:t>
            </a:r>
            <a:r>
              <a:rPr lang="ru-RU" b="1" i="1" dirty="0" err="1" smtClean="0">
                <a:latin typeface="Times New Roman" pitchFamily="18" charset="0"/>
                <a:cs typeface="Times New Roman" pitchFamily="18" charset="0"/>
              </a:rPr>
              <a:t>України</a:t>
            </a:r>
            <a:r>
              <a:rPr lang="ru-RU" b="1" i="1" dirty="0">
                <a:latin typeface="Times New Roman" pitchFamily="18" charset="0"/>
                <a:cs typeface="Times New Roman" pitchFamily="18" charset="0"/>
              </a:rPr>
              <a:t>», «Мельник </a:t>
            </a:r>
            <a:r>
              <a:rPr lang="uk-UA" dirty="0">
                <a:latin typeface="Times New Roman" pitchFamily="18" charset="0"/>
                <a:cs typeface="Times New Roman" pitchFamily="18" charset="0"/>
              </a:rPr>
              <a:t>v </a:t>
            </a:r>
            <a:r>
              <a:rPr lang="ru-RU" b="1" i="1" dirty="0" err="1" smtClean="0">
                <a:latin typeface="Times New Roman" pitchFamily="18" charset="0"/>
                <a:cs typeface="Times New Roman" pitchFamily="18" charset="0"/>
              </a:rPr>
              <a:t>України</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Мефтах</a:t>
            </a:r>
            <a:r>
              <a:rPr lang="ru-RU" b="1" i="1" dirty="0">
                <a:latin typeface="Times New Roman" pitchFamily="18" charset="0"/>
                <a:cs typeface="Times New Roman" pitchFamily="18" charset="0"/>
              </a:rPr>
              <a:t> </a:t>
            </a:r>
            <a:r>
              <a:rPr lang="ru-RU" dirty="0" smtClean="0">
                <a:latin typeface="Times New Roman" pitchFamily="18" charset="0"/>
                <a:cs typeface="Times New Roman" pitchFamily="18" charset="0"/>
              </a:rPr>
              <a:t>та</a:t>
            </a:r>
            <a:r>
              <a:rPr lang="ru-RU" b="1" i="1" dirty="0" smtClean="0">
                <a:latin typeface="Times New Roman" pitchFamily="18" charset="0"/>
                <a:cs typeface="Times New Roman" pitchFamily="18" charset="0"/>
              </a:rPr>
              <a:t> </a:t>
            </a:r>
            <a:r>
              <a:rPr lang="ru-RU" b="1" i="1" dirty="0" err="1" smtClean="0">
                <a:latin typeface="Times New Roman" pitchFamily="18" charset="0"/>
                <a:cs typeface="Times New Roman" pitchFamily="18" charset="0"/>
              </a:rPr>
              <a:t>інші</a:t>
            </a:r>
            <a:r>
              <a:rPr lang="ru-RU" b="1" i="1" dirty="0" smtClean="0">
                <a:latin typeface="Times New Roman" pitchFamily="18" charset="0"/>
                <a:cs typeface="Times New Roman" pitchFamily="18" charset="0"/>
              </a:rPr>
              <a:t> </a:t>
            </a:r>
            <a:r>
              <a:rPr lang="uk-UA" dirty="0">
                <a:latin typeface="Times New Roman" pitchFamily="18" charset="0"/>
                <a:cs typeface="Times New Roman" pitchFamily="18" charset="0"/>
              </a:rPr>
              <a:t>v </a:t>
            </a:r>
            <a:r>
              <a:rPr lang="ru-RU" b="1" i="1" dirty="0" err="1" smtClean="0">
                <a:latin typeface="Times New Roman" pitchFamily="18" charset="0"/>
                <a:cs typeface="Times New Roman" pitchFamily="18" charset="0"/>
              </a:rPr>
              <a:t>Франції</a:t>
            </a:r>
            <a:r>
              <a:rPr lang="ru-RU" b="1" i="1" dirty="0" smtClean="0">
                <a:latin typeface="Times New Roman" pitchFamily="18" charset="0"/>
                <a:cs typeface="Times New Roman" pitchFamily="18" charset="0"/>
              </a:rPr>
              <a:t>»);</a:t>
            </a:r>
          </a:p>
          <a:p>
            <a:pPr marL="68580" indent="0">
              <a:buNone/>
            </a:pPr>
            <a:r>
              <a:rPr lang="ru-RU" b="1" i="1" dirty="0" smtClean="0">
                <a:latin typeface="Times New Roman" pitchFamily="18" charset="0"/>
                <a:cs typeface="Times New Roman" pitchFamily="18" charset="0"/>
              </a:rPr>
              <a:t>2. </a:t>
            </a:r>
            <a:r>
              <a:rPr lang="ru-RU" dirty="0" err="1">
                <a:latin typeface="Times New Roman" pitchFamily="18" charset="0"/>
                <a:cs typeface="Times New Roman" pitchFamily="18" charset="0"/>
              </a:rPr>
              <a:t>Щодо</a:t>
            </a:r>
            <a:r>
              <a:rPr lang="ru-RU" dirty="0">
                <a:latin typeface="Times New Roman" pitchFamily="18" charset="0"/>
                <a:cs typeface="Times New Roman" pitchFamily="18" charset="0"/>
              </a:rPr>
              <a:t> перегляду </a:t>
            </a:r>
            <a:r>
              <a:rPr lang="ru-RU" dirty="0" err="1">
                <a:latin typeface="Times New Roman" pitchFamily="18" charset="0"/>
                <a:cs typeface="Times New Roman" pitchFamily="18" charset="0"/>
              </a:rPr>
              <a:t>судових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рішень</a:t>
            </a:r>
            <a:r>
              <a:rPr lang="ru-RU" dirty="0">
                <a:latin typeface="Times New Roman" pitchFamily="18" charset="0"/>
                <a:cs typeface="Times New Roman" pitchFamily="18" charset="0"/>
              </a:rPr>
              <a:t> за </a:t>
            </a:r>
            <a:r>
              <a:rPr lang="ru-RU" dirty="0" err="1">
                <a:latin typeface="Times New Roman" pitchFamily="18" charset="0"/>
                <a:cs typeface="Times New Roman" pitchFamily="18" charset="0"/>
              </a:rPr>
              <a:t>нововиявленими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обставинами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Євросуд</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дійшов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висновку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що</a:t>
            </a:r>
            <a:r>
              <a:rPr lang="ru-RU" dirty="0">
                <a:latin typeface="Times New Roman" pitchFamily="18" charset="0"/>
                <a:cs typeface="Times New Roman" pitchFamily="18" charset="0"/>
              </a:rPr>
              <a:t> вона </a:t>
            </a:r>
            <a:r>
              <a:rPr lang="ru-RU" dirty="0" err="1">
                <a:latin typeface="Times New Roman" pitchFamily="18" charset="0"/>
                <a:cs typeface="Times New Roman" pitchFamily="18" charset="0"/>
              </a:rPr>
              <a:t>загалом</a:t>
            </a:r>
            <a:r>
              <a:rPr lang="ru-RU" dirty="0">
                <a:latin typeface="Times New Roman" pitchFamily="18" charset="0"/>
                <a:cs typeface="Times New Roman" pitchFamily="18" charset="0"/>
              </a:rPr>
              <a:t> допустима та не </a:t>
            </a:r>
            <a:r>
              <a:rPr lang="ru-RU" dirty="0" err="1">
                <a:latin typeface="Times New Roman" pitchFamily="18" charset="0"/>
                <a:cs typeface="Times New Roman" pitchFamily="18" charset="0"/>
              </a:rPr>
              <a:t>суперечить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Конвенції</a:t>
            </a:r>
            <a:r>
              <a:rPr lang="ru-RU" dirty="0">
                <a:latin typeface="Times New Roman" pitchFamily="18" charset="0"/>
                <a:cs typeface="Times New Roman" pitchFamily="18" charset="0"/>
              </a:rPr>
              <a:t> («</a:t>
            </a:r>
            <a:r>
              <a:rPr lang="ru-RU" b="1" i="1" dirty="0" err="1">
                <a:latin typeface="Times New Roman" pitchFamily="18" charset="0"/>
                <a:cs typeface="Times New Roman" pitchFamily="18" charset="0"/>
              </a:rPr>
              <a:t>Кузнєцова</a:t>
            </a:r>
            <a:r>
              <a:rPr lang="ru-RU" b="1" i="1" dirty="0">
                <a:latin typeface="Times New Roman" pitchFamily="18" charset="0"/>
                <a:cs typeface="Times New Roman" pitchFamily="18" charset="0"/>
              </a:rPr>
              <a:t> </a:t>
            </a:r>
            <a:r>
              <a:rPr lang="uk-UA" dirty="0">
                <a:latin typeface="Times New Roman" pitchFamily="18" charset="0"/>
                <a:cs typeface="Times New Roman" pitchFamily="18" charset="0"/>
              </a:rPr>
              <a:t>v </a:t>
            </a:r>
            <a:r>
              <a:rPr lang="ru-RU" b="1" i="1" dirty="0" err="1" smtClean="0">
                <a:latin typeface="Times New Roman" pitchFamily="18" charset="0"/>
                <a:cs typeface="Times New Roman" pitchFamily="18" charset="0"/>
              </a:rPr>
              <a:t>Росії</a:t>
            </a:r>
            <a:r>
              <a:rPr lang="ru-RU" b="1" i="1" dirty="0">
                <a:latin typeface="Times New Roman" pitchFamily="18" charset="0"/>
                <a:cs typeface="Times New Roman" pitchFamily="18" charset="0"/>
              </a:rPr>
              <a:t>»). </a:t>
            </a:r>
          </a:p>
        </p:txBody>
      </p:sp>
    </p:spTree>
    <p:extLst>
      <p:ext uri="{BB962C8B-B14F-4D97-AF65-F5344CB8AC3E}">
        <p14:creationId xmlns:p14="http://schemas.microsoft.com/office/powerpoint/2010/main" val="17608564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Остин">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стин">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680</TotalTime>
  <Words>3527</Words>
  <Application>Microsoft Office PowerPoint</Application>
  <PresentationFormat>Экран (4:3)</PresentationFormat>
  <Paragraphs>280</Paragraphs>
  <Slides>54</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54</vt:i4>
      </vt:variant>
    </vt:vector>
  </HeadingPairs>
  <TitlesOfParts>
    <vt:vector size="55" baseType="lpstr">
      <vt:lpstr>Остин</vt:lpstr>
      <vt:lpstr>Презентация PowerPoint</vt:lpstr>
      <vt:lpstr>СФЕРА ЗАСТОСУВАННЯ СТ. 6 КОНВЕНЦІЇ</vt:lpstr>
      <vt:lpstr>Презентация PowerPoint</vt:lpstr>
      <vt:lpstr>Структура ст. 6 Конвенції</vt:lpstr>
      <vt:lpstr>Права та обов'язки цивільного характеру</vt:lpstr>
      <vt:lpstr>КРИМІНАЛЬНЕ ОБВИНУВАЧЕННЯ</vt:lpstr>
      <vt:lpstr>   Що не охоплюється ст. 6 Конвенції:  </vt:lpstr>
      <vt:lpstr>ДОСТУП ДО СУДУ </vt:lpstr>
      <vt:lpstr>ДОСТУП ДО СУДУ (продовження)</vt:lpstr>
      <vt:lpstr>ДОСТУП ДО СУДУ (продовження)</vt:lpstr>
      <vt:lpstr>ДОСТУП ДО СУДУ (продовження)</vt:lpstr>
      <vt:lpstr>ДОСТУП ДО СУДУ (продовження)</vt:lpstr>
      <vt:lpstr>ДОСТУП ДО СУДУ (продовження)</vt:lpstr>
      <vt:lpstr>ДОСТУП ДО СУДУ  (продовження)</vt:lpstr>
      <vt:lpstr>НЕЗАЛЕЖНІСТЬ ТА НЕУПЕРЕДЖЕНІСТЬ СУДУ</vt:lpstr>
      <vt:lpstr>НЕЗАЛЕЖНІСТЬ ТА НЕУПЕРЕДЖЕНІСТЬ СУДУ (продовження)</vt:lpstr>
      <vt:lpstr>НЕЗАЛЕЖНІСТЬ ТА НЕУПЕРЕДЖЕНІСТЬ СУДУ (продовження)</vt:lpstr>
      <vt:lpstr>НЕЗАЛЕЖНІСТЬ ТА НЕУПЕРЕДЖЕНІСТЬ СУДУ (продовження)</vt:lpstr>
      <vt:lpstr>НЕЗАЛЕЖНІСТЬ ТА НЕУПЕРЕДЖЕНІСТЬ СУДУ (продовження)</vt:lpstr>
      <vt:lpstr>НЕЗАЛЕЖНІСТЬ ТА НЕУПЕРЕДЖЕНІСТЬ СУДУ (продовження)</vt:lpstr>
      <vt:lpstr>НЕЗАЛЕЖНІСТЬ ТА НЕУПЕРЕДЖЕНІСТЬ СУДУ (продовження)</vt:lpstr>
      <vt:lpstr>НЕЗАЛЕЖНІСТЬ ТА НЕУПЕРЕДЖЕНІСТЬ СУДУ (продовження)</vt:lpstr>
      <vt:lpstr>Презентация PowerPoint</vt:lpstr>
      <vt:lpstr>Презентация PowerPoint</vt:lpstr>
      <vt:lpstr>Презентация PowerPoint</vt:lpstr>
      <vt:lpstr>НЕЗАЛЕЖНІСТЬ ТА НЕУПЕРЕДЖЕНІСТЬ СУДУ (продовження)</vt:lpstr>
      <vt:lpstr>НЕЗАЛЕЖНІСТЬ ТА НЕУПЕРЕДЖЕНІСТЬ СУДУ (продовження)</vt:lpstr>
      <vt:lpstr>Публічність судового розгляду</vt:lpstr>
      <vt:lpstr>Презентация PowerPoint</vt:lpstr>
      <vt:lpstr>Презентация PowerPoint</vt:lpstr>
      <vt:lpstr>Презентация PowerPoint</vt:lpstr>
      <vt:lpstr>Презентация PowerPoint</vt:lpstr>
      <vt:lpstr>ШАГІН ПРОТИ УКРАЇНИ</vt:lpstr>
      <vt:lpstr>ЛУЧАНІНОВА v УКРАЇНИ</vt:lpstr>
      <vt:lpstr>ПУБЛІЧНІСТЬ СУДОВГО РОЗГЛЯДУ</vt:lpstr>
      <vt:lpstr>Презентация PowerPoint</vt:lpstr>
      <vt:lpstr>ВМОТИВОВАНІСТЬ СУДОВОГО РІШЕННЯ</vt:lpstr>
      <vt:lpstr>СЕРЯВІН ТА ІНШІ v УКРАЇНИ</vt:lpstr>
      <vt:lpstr>ПРОНІНА ПРОТИ УКРАЇНИ</vt:lpstr>
      <vt:lpstr>КРИМІНАЛЬНИЙ АСПЕКТ СТ. 6 КОНВЕНЦІЇ</vt:lpstr>
      <vt:lpstr>ПРАВО НА ЗАХИСТ</vt:lpstr>
      <vt:lpstr>Презентация PowerPoint</vt:lpstr>
      <vt:lpstr>Презентация PowerPoint</vt:lpstr>
      <vt:lpstr>Презентация PowerPoint</vt:lpstr>
      <vt:lpstr>Презентация PowerPoint</vt:lpstr>
      <vt:lpstr>ДОПИТ СВІДКІВ</vt:lpstr>
      <vt:lpstr>Презентация PowerPoint</vt:lpstr>
      <vt:lpstr>Презентация PowerPoint</vt:lpstr>
      <vt:lpstr>ДОКАЗИ</vt:lpstr>
      <vt:lpstr>Презентация PowerPoint</vt:lpstr>
      <vt:lpstr>Презентация PowerPoint</vt:lpstr>
      <vt:lpstr>ОБГРУНТОВАНІСТЬ ВИРОКУ</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Елена</dc:creator>
  <cp:lastModifiedBy>Юрист</cp:lastModifiedBy>
  <cp:revision>170</cp:revision>
  <dcterms:created xsi:type="dcterms:W3CDTF">2014-11-02T11:54:38Z</dcterms:created>
  <dcterms:modified xsi:type="dcterms:W3CDTF">2014-11-07T10:32:36Z</dcterms:modified>
</cp:coreProperties>
</file>